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95" r:id="rId2"/>
    <p:sldId id="269" r:id="rId3"/>
    <p:sldId id="270" r:id="rId4"/>
    <p:sldId id="272" r:id="rId5"/>
    <p:sldId id="273" r:id="rId6"/>
    <p:sldId id="275" r:id="rId7"/>
    <p:sldId id="278" r:id="rId8"/>
    <p:sldId id="280" r:id="rId9"/>
    <p:sldId id="281" r:id="rId10"/>
    <p:sldId id="282" r:id="rId11"/>
    <p:sldId id="284" r:id="rId12"/>
    <p:sldId id="285" r:id="rId13"/>
    <p:sldId id="286" r:id="rId14"/>
    <p:sldId id="29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74" autoAdjust="0"/>
    <p:restoredTop sz="94660"/>
  </p:normalViewPr>
  <p:slideViewPr>
    <p:cSldViewPr snapToGrid="0">
      <p:cViewPr>
        <p:scale>
          <a:sx n="81" d="100"/>
          <a:sy n="81" d="100"/>
        </p:scale>
        <p:origin x="-828" y="-31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8B945F7-F174-4C82-8CFE-D50B701FB622}"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B945F7-F174-4C82-8CFE-D50B701FB622}"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B945F7-F174-4C82-8CFE-D50B701FB622}"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76672"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05728" y="1600200"/>
            <a:ext cx="5376672"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8B945F7-F174-4C82-8CFE-D50B701FB622}" type="datetimeFigureOut">
              <a:rPr lang="en-US" smtClean="0"/>
              <a:pPr/>
              <a:t>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8B945F7-F174-4C82-8CFE-D50B701FB622}" type="datetimeFigureOut">
              <a:rPr lang="en-US" smtClean="0"/>
              <a:pPr/>
              <a:t>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8B945F7-F174-4C82-8CFE-D50B701FB622}" type="datetimeFigureOut">
              <a:rPr lang="en-US" smtClean="0"/>
              <a:pPr/>
              <a:t>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B945F7-F174-4C82-8CFE-D50B701FB622}" type="datetimeFigureOut">
              <a:rPr lang="en-US" smtClean="0"/>
              <a:pPr/>
              <a:t>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B945F7-F174-4C82-8CFE-D50B701FB622}" type="datetimeFigureOut">
              <a:rPr lang="en-US" smtClean="0"/>
              <a:pPr/>
              <a:t>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B945F7-F174-4C82-8CFE-D50B701FB622}" type="datetimeFigureOut">
              <a:rPr lang="en-US" smtClean="0"/>
              <a:pPr/>
              <a:t>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timing>
    <p:tnLst>
      <p:par>
        <p:cTn id="1" dur="indefinite" restart="never" nodeType="tmRoot"/>
      </p:par>
    </p:tnLst>
  </p:timing>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B945F7-F174-4C82-8CFE-D50B701FB622}"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7057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B945F7-F174-4C82-8CFE-D50B701FB622}" type="datetimeFigureOut">
              <a:rPr lang="en-US" smtClean="0"/>
              <a:pPr/>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D6EB0-4642-425B-9C64-66E2DA0C2224}" type="slidenum">
              <a:rPr lang="en-US" smtClean="0"/>
              <a:pPr/>
              <a:t>‹#›</a:t>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Title 1025"/>
          <p:cNvSpPr>
            <a:spLocks noGrp="1"/>
          </p:cNvSpPr>
          <p:nvPr>
            <p:ph type="title"/>
          </p:nvPr>
        </p:nvSpPr>
        <p:spPr>
          <a:xfrm>
            <a:off x="609600" y="274638"/>
            <a:ext cx="10972800" cy="1143000"/>
          </a:xfrm>
          <a:prstGeom prst="rect">
            <a:avLst/>
          </a:prstGeom>
          <a:noFill/>
          <a:ln w="9525">
            <a:noFill/>
          </a:ln>
        </p:spPr>
        <p:txBody>
          <a:bodyPr anchor="ctr" anchorCtr="0"/>
          <a:lstStyle/>
          <a:p>
            <a:pPr lvl="0"/>
            <a:r>
              <a:t>Click to edit Master title style</a:t>
            </a:r>
          </a:p>
        </p:txBody>
      </p:sp>
      <p:sp>
        <p:nvSpPr>
          <p:cNvPr id="1027" name="Text Placeholder 1026"/>
          <p:cNvSpPr>
            <a:spLocks noGrp="1"/>
          </p:cNvSpPr>
          <p:nvPr>
            <p:ph type="body" idx="1"/>
          </p:nvPr>
        </p:nvSpPr>
        <p:spPr>
          <a:xfrm>
            <a:off x="609600" y="1600200"/>
            <a:ext cx="10972800" cy="4525963"/>
          </a:xfrm>
          <a:prstGeom prst="rect">
            <a:avLst/>
          </a:prstGeom>
          <a:noFill/>
          <a:ln w="9525">
            <a:noFill/>
          </a:ln>
        </p:spPr>
        <p:txBody>
          <a:bodyPr/>
          <a:lstStyle/>
          <a:p>
            <a:pPr lvl="0"/>
            <a:r>
              <a:t>Click to edit Master text styles</a:t>
            </a:r>
          </a:p>
          <a:p>
            <a:pPr lvl="1"/>
            <a:r>
              <a:t>Second level</a:t>
            </a:r>
          </a:p>
          <a:p>
            <a:pPr lvl="2"/>
            <a:r>
              <a:t>Third level</a:t>
            </a:r>
          </a:p>
          <a:p>
            <a:pPr lvl="3"/>
            <a:r>
              <a:t>Fourth level</a:t>
            </a:r>
          </a:p>
          <a:p>
            <a:pPr lvl="4"/>
            <a:r>
              <a:t>Fifth level</a:t>
            </a:r>
          </a:p>
        </p:txBody>
      </p:sp>
      <p:sp>
        <p:nvSpPr>
          <p:cNvPr id="1028" name="Date Placeholder 1027"/>
          <p:cNvSpPr>
            <a:spLocks noGrp="1"/>
          </p:cNvSpPr>
          <p:nvPr>
            <p:ph type="dt" sz="half" idx="2"/>
          </p:nvPr>
        </p:nvSpPr>
        <p:spPr>
          <a:xfrm>
            <a:off x="609600" y="6245225"/>
            <a:ext cx="2844800" cy="476250"/>
          </a:xfrm>
          <a:prstGeom prst="rect">
            <a:avLst/>
          </a:prstGeom>
          <a:noFill/>
          <a:ln w="9525">
            <a:noFill/>
          </a:ln>
        </p:spPr>
        <p:txBody>
          <a:bodyPr/>
          <a:lstStyle>
            <a:lvl1pPr>
              <a:defRPr sz="1400"/>
            </a:lvl1pPr>
          </a:lstStyle>
          <a:p>
            <a:fld id="{48B945F7-F174-4C82-8CFE-D50B701FB622}" type="datetimeFigureOut">
              <a:rPr lang="en-US" smtClean="0"/>
              <a:pPr/>
              <a:t>1/3/2024</a:t>
            </a:fld>
            <a:endParaRPr lang="en-US"/>
          </a:p>
        </p:txBody>
      </p:sp>
      <p:sp>
        <p:nvSpPr>
          <p:cNvPr id="1029" name="Footer Placeholder 1028"/>
          <p:cNvSpPr>
            <a:spLocks noGrp="1"/>
          </p:cNvSpPr>
          <p:nvPr>
            <p:ph type="ftr" sz="quarter" idx="3"/>
          </p:nvPr>
        </p:nvSpPr>
        <p:spPr>
          <a:xfrm>
            <a:off x="4165600" y="6245225"/>
            <a:ext cx="3860800" cy="476250"/>
          </a:xfrm>
          <a:prstGeom prst="rect">
            <a:avLst/>
          </a:prstGeom>
          <a:noFill/>
          <a:ln w="9525">
            <a:noFill/>
          </a:ln>
        </p:spPr>
        <p:txBody>
          <a:bodyPr/>
          <a:lstStyle>
            <a:lvl1pPr algn="ctr">
              <a:defRPr sz="1400"/>
            </a:lvl1pPr>
          </a:lstStyle>
          <a:p>
            <a:endParaRPr lang="en-US"/>
          </a:p>
        </p:txBody>
      </p:sp>
      <p:sp>
        <p:nvSpPr>
          <p:cNvPr id="1030" name="Slide Number Placeholder 1029"/>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vl1pPr>
          </a:lstStyle>
          <a:p>
            <a:fld id="{2F2D6EB0-4642-425B-9C64-66E2DA0C222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148205"/>
            <a:ext cx="10972800" cy="1004570"/>
          </a:xfrm>
        </p:spPr>
        <p:txBody>
          <a:bodyPr/>
          <a:lstStyle/>
          <a:p>
            <a:r>
              <a:rPr lang="en-US"/>
              <a:t>Seerah of Prophet Muhammad pbuh</a:t>
            </a:r>
          </a:p>
        </p:txBody>
      </p:sp>
      <p:sp>
        <p:nvSpPr>
          <p:cNvPr id="3" name="Content Placeholder 2"/>
          <p:cNvSpPr>
            <a:spLocks noGrp="1"/>
          </p:cNvSpPr>
          <p:nvPr>
            <p:ph idx="1"/>
          </p:nvPr>
        </p:nvSpPr>
        <p:spPr>
          <a:xfrm>
            <a:off x="609600" y="3320415"/>
            <a:ext cx="10972800" cy="1470660"/>
          </a:xfrm>
        </p:spPr>
        <p:txBody>
          <a:bodyPr/>
          <a:lstStyle/>
          <a:p>
            <a:pPr marL="0" indent="0" algn="ctr">
              <a:buNone/>
            </a:pPr>
            <a:r>
              <a:rPr lang="ar-SA" sz="5400" b="1">
                <a:latin typeface="Traditional Arabic" panose="02020603050405020304" charset="0"/>
                <a:cs typeface="Traditional Arabic" panose="02020603050405020304" charset="0"/>
              </a:rPr>
              <a:t>سيرة رسول الله صلى الله عليه وسلم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96265"/>
          </a:xfrm>
        </p:spPr>
        <p:txBody>
          <a:bodyPr>
            <a:normAutofit fontScale="90000"/>
          </a:bodyPr>
          <a:lstStyle/>
          <a:p>
            <a:r>
              <a:rPr lang="en-US" sz="4000">
                <a:latin typeface="Algerian" panose="04020705040A02060702" charset="0"/>
                <a:cs typeface="Algerian" panose="04020705040A02060702" charset="0"/>
              </a:rPr>
              <a:t>Prophet pbuh as a Businessman </a:t>
            </a:r>
          </a:p>
        </p:txBody>
      </p:sp>
      <p:sp>
        <p:nvSpPr>
          <p:cNvPr id="3" name="Content Placeholder 2"/>
          <p:cNvSpPr>
            <a:spLocks noGrp="1"/>
          </p:cNvSpPr>
          <p:nvPr>
            <p:ph idx="1"/>
          </p:nvPr>
        </p:nvSpPr>
        <p:spPr>
          <a:xfrm>
            <a:off x="838200" y="1068070"/>
            <a:ext cx="10515600" cy="5109210"/>
          </a:xfrm>
        </p:spPr>
        <p:txBody>
          <a:bodyPr>
            <a:normAutofit/>
          </a:bodyPr>
          <a:lstStyle/>
          <a:p>
            <a:pPr marL="0" indent="0" algn="just">
              <a:lnSpc>
                <a:spcPct val="100000"/>
              </a:lnSpc>
              <a:buNone/>
            </a:pPr>
            <a:r>
              <a:rPr lang="en-US" sz="2400">
                <a:latin typeface="Times New Roman" panose="02020603050405020304" charset="0"/>
                <a:cs typeface="Times New Roman" panose="02020603050405020304" charset="0"/>
              </a:rPr>
              <a:t>When talking about the personality of Prophet Muhammad PBUH means talking about how he behaved. Looking for wisdom that can be The Rasulullah's Way Of Business learned through the profile of the Prophet Muhammad SAW in this case related to his wisdom as a successful person to become a true entrepreneur.</a:t>
            </a:r>
          </a:p>
          <a:p>
            <a:pPr marL="0" indent="0" algn="just">
              <a:lnSpc>
                <a:spcPct val="100000"/>
              </a:lnSpc>
              <a:buNone/>
            </a:pPr>
            <a:r>
              <a:rPr lang="en-US" sz="2400">
                <a:latin typeface="Times New Roman" panose="02020603050405020304" charset="0"/>
                <a:cs typeface="Times New Roman" panose="02020603050405020304" charset="0"/>
              </a:rPr>
              <a:t>His interesting profile is also inseparable from the values he adopted and became a superior person in entrepreneurship. He started his career from being nothing to becoming an owner. </a:t>
            </a:r>
            <a:r>
              <a:rPr lang="en-US" sz="2400">
                <a:latin typeface="Times New Roman" panose="02020603050405020304" charset="0"/>
                <a:cs typeface="Times New Roman" panose="02020603050405020304" charset="0"/>
                <a:sym typeface="+mn-ea"/>
              </a:rPr>
              <a:t>Muhammad SAW is a great human being who has an interesting personality with a million virtues in him. Humans are not only able to achieve success but also able to be a guide for his ummah. Muhammad PBUH ables to transform his personality in the real world through training, struggle, and entrepreneurial-based business practices. As uswatun hasanah,namely an exemplary example in all matters including economic activities,in this case, Muhammad PBUH as a business person.</a:t>
            </a:r>
            <a:endParaRPr lang="en-US" sz="2400">
              <a:latin typeface="Times New Roman" panose="02020603050405020304" charset="0"/>
              <a:cs typeface="Times New Roman" panose="02020603050405020304" charset="0"/>
            </a:endParaRPr>
          </a:p>
          <a:p>
            <a:pPr marL="0" indent="0" algn="just">
              <a:lnSpc>
                <a:spcPct val="100000"/>
              </a:lnSpc>
              <a:buNone/>
            </a:pPr>
            <a:endParaRPr lang="en-US" sz="2400">
              <a:latin typeface="Times New Roman" panose="02020603050405020304" charset="0"/>
              <a:cs typeface="Times New Roman" panose="02020603050405020304" charset="0"/>
            </a:endParaRPr>
          </a:p>
          <a:p>
            <a:pPr marL="0" indent="0" algn="just">
              <a:lnSpc>
                <a:spcPct val="100000"/>
              </a:lnSpc>
              <a:buNone/>
            </a:pPr>
            <a:endParaRPr lang="en-US" sz="240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5475"/>
          </a:xfrm>
        </p:spPr>
        <p:txBody>
          <a:bodyPr>
            <a:normAutofit fontScale="90000"/>
          </a:bodyPr>
          <a:lstStyle/>
          <a:p>
            <a:pPr algn="l"/>
            <a:r>
              <a:rPr lang="en-US" altLang="en-US">
                <a:latin typeface="Algerian" panose="04020705040A02060702" charset="0"/>
                <a:cs typeface="Algerian" panose="04020705040A02060702" charset="0"/>
              </a:rPr>
              <a:t>Continue......</a:t>
            </a:r>
          </a:p>
        </p:txBody>
      </p:sp>
      <p:sp>
        <p:nvSpPr>
          <p:cNvPr id="3" name="Content Placeholder 2"/>
          <p:cNvSpPr>
            <a:spLocks noGrp="1"/>
          </p:cNvSpPr>
          <p:nvPr>
            <p:ph idx="1"/>
          </p:nvPr>
        </p:nvSpPr>
        <p:spPr>
          <a:xfrm>
            <a:off x="838200" y="1082040"/>
            <a:ext cx="10515600" cy="5095240"/>
          </a:xfrm>
        </p:spPr>
        <p:txBody>
          <a:bodyPr>
            <a:normAutofit/>
          </a:bodyPr>
          <a:lstStyle/>
          <a:p>
            <a:pPr marL="0" indent="0" algn="just">
              <a:lnSpc>
                <a:spcPct val="100000"/>
              </a:lnSpc>
              <a:buNone/>
            </a:pPr>
            <a:r>
              <a:rPr lang="en-US" sz="2400" dirty="0">
                <a:latin typeface="Times New Roman" panose="02020603050405020304" charset="0"/>
                <a:cs typeface="Times New Roman" panose="02020603050405020304" charset="0"/>
              </a:rPr>
              <a:t>As Stated in </a:t>
            </a:r>
            <a:r>
              <a:rPr lang="en-US" sz="2400" dirty="0" err="1">
                <a:latin typeface="Times New Roman" panose="02020603050405020304" charset="0"/>
                <a:cs typeface="Times New Roman" panose="02020603050405020304" charset="0"/>
              </a:rPr>
              <a:t>Surat</a:t>
            </a:r>
            <a:r>
              <a:rPr lang="en-US" sz="2400" dirty="0">
                <a:latin typeface="Times New Roman" panose="02020603050405020304" charset="0"/>
                <a:cs typeface="Times New Roman" panose="02020603050405020304" charset="0"/>
              </a:rPr>
              <a:t> Al-</a:t>
            </a:r>
            <a:r>
              <a:rPr lang="en-US" sz="2400" dirty="0" err="1">
                <a:latin typeface="Times New Roman" panose="02020603050405020304" charset="0"/>
                <a:cs typeface="Times New Roman" panose="02020603050405020304" charset="0"/>
              </a:rPr>
              <a:t>Ahzab</a:t>
            </a:r>
            <a:r>
              <a:rPr lang="en-US" sz="2400" dirty="0">
                <a:latin typeface="Times New Roman" panose="02020603050405020304" charset="0"/>
                <a:cs typeface="Times New Roman" panose="02020603050405020304" charset="0"/>
              </a:rPr>
              <a:t>:</a:t>
            </a:r>
          </a:p>
          <a:p>
            <a:pPr marL="0" indent="0" algn="just">
              <a:lnSpc>
                <a:spcPct val="100000"/>
              </a:lnSpc>
              <a:buNone/>
            </a:pPr>
            <a:r>
              <a:rPr lang="en-US" sz="2400" dirty="0">
                <a:latin typeface="Times New Roman" panose="02020603050405020304" charset="0"/>
                <a:cs typeface="Times New Roman" panose="02020603050405020304" charset="0"/>
              </a:rPr>
              <a:t>Indeed, there is in the Messenger of Allah a good example for those who hope for (the pleasure of) Allah and a reward in the hereafter.</a:t>
            </a:r>
          </a:p>
          <a:p>
            <a:pPr marL="0" indent="0" algn="just">
              <a:lnSpc>
                <a:spcPct val="100000"/>
              </a:lnSpc>
              <a:buNone/>
            </a:pPr>
            <a:r>
              <a:rPr lang="en-US" sz="2400" dirty="0">
                <a:latin typeface="Times New Roman" panose="02020603050405020304" charset="0"/>
                <a:cs typeface="Times New Roman" panose="02020603050405020304" charset="0"/>
                <a:sym typeface="+mn-ea"/>
              </a:rPr>
              <a:t>As social beings, humans certainly need something to fulfill their needs. A market is a place that becomes a facilitator for meeting the needs of human life. Trading that occurs in the market has a very significant role in the turnover of the economy. Trading activities are highly recommended in Islam, even this activity has a noble degree. This activity is also a form of worship in which there is not only an element of fulfilling the necessities of life for one person but also the fulfillment of many people needs</a:t>
            </a:r>
            <a:r>
              <a:rPr lang="en-US" sz="2400" dirty="0" smtClean="0">
                <a:latin typeface="Times New Roman" panose="02020603050405020304" charset="0"/>
                <a:cs typeface="Times New Roman" panose="02020603050405020304" charset="0"/>
                <a:sym typeface="+mn-ea"/>
              </a:rPr>
              <a:t>.</a:t>
            </a:r>
            <a:endParaRPr lang="en-US" sz="2400" dirty="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79425"/>
          </a:xfrm>
        </p:spPr>
        <p:txBody>
          <a:bodyPr>
            <a:normAutofit fontScale="90000"/>
          </a:bodyPr>
          <a:lstStyle/>
          <a:p>
            <a:pPr algn="l"/>
            <a:r>
              <a:rPr lang="en-US" altLang="en-US">
                <a:latin typeface="Algerian" panose="04020705040A02060702" charset="0"/>
                <a:cs typeface="Algerian" panose="04020705040A02060702" charset="0"/>
                <a:sym typeface="+mn-ea"/>
              </a:rPr>
              <a:t>Continue......</a:t>
            </a:r>
            <a:endParaRPr lang="en-US"/>
          </a:p>
        </p:txBody>
      </p:sp>
      <p:sp>
        <p:nvSpPr>
          <p:cNvPr id="3" name="Content Placeholder 2"/>
          <p:cNvSpPr>
            <a:spLocks noGrp="1"/>
          </p:cNvSpPr>
          <p:nvPr>
            <p:ph idx="1"/>
          </p:nvPr>
        </p:nvSpPr>
        <p:spPr>
          <a:xfrm>
            <a:off x="838200" y="844550"/>
            <a:ext cx="10515600" cy="5332730"/>
          </a:xfrm>
        </p:spPr>
        <p:txBody>
          <a:bodyPr>
            <a:normAutofit/>
          </a:bodyPr>
          <a:lstStyle/>
          <a:p>
            <a:pPr marL="0" indent="0" algn="just">
              <a:lnSpc>
                <a:spcPct val="100000"/>
              </a:lnSpc>
              <a:buNone/>
            </a:pPr>
            <a:r>
              <a:rPr lang="en-US" sz="2400">
                <a:latin typeface="Times New Roman" panose="02020603050405020304" charset="0"/>
                <a:cs typeface="Times New Roman" panose="02020603050405020304" charset="0"/>
              </a:rPr>
              <a:t>Business activities are not only related to worship but are also related to dealings activities. The fiqh rule of </a:t>
            </a:r>
            <a:r>
              <a:rPr lang="en-US" sz="2400" b="1">
                <a:latin typeface="Times New Roman" panose="02020603050405020304" charset="0"/>
                <a:cs typeface="Times New Roman" panose="02020603050405020304" charset="0"/>
              </a:rPr>
              <a:t>muamalah</a:t>
            </a:r>
            <a:r>
              <a:rPr lang="en-US" sz="2400">
                <a:latin typeface="Times New Roman" panose="02020603050405020304" charset="0"/>
                <a:cs typeface="Times New Roman" panose="02020603050405020304" charset="0"/>
              </a:rPr>
              <a:t> explains that "basically muamalah activities are permissible unless there is an argument that prohibits it". Therefore, in business, it is not allowed if someone justifies what is forbidden by Allah SWT. In Islam, doing business must be based on ethics that have been regulated by the Shari'a-based on the Qur'an and the Sunnah of the Prophet. Business ethics is considered as something very important to realize the goals of entrepreneurs to achieve success,besides the application of business ethics must also be able to be carried out in all aspects of the economy such as production, consumption, and distribution activities.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1505"/>
          </a:xfrm>
        </p:spPr>
        <p:txBody>
          <a:bodyPr>
            <a:normAutofit fontScale="90000"/>
          </a:bodyPr>
          <a:lstStyle/>
          <a:p>
            <a:pPr algn="l"/>
            <a:r>
              <a:rPr lang="en-US" altLang="en-US">
                <a:latin typeface="Algerian" panose="04020705040A02060702" charset="0"/>
                <a:cs typeface="Algerian" panose="04020705040A02060702" charset="0"/>
                <a:sym typeface="+mn-ea"/>
              </a:rPr>
              <a:t>Continue......</a:t>
            </a:r>
            <a:endParaRPr lang="en-US"/>
          </a:p>
        </p:txBody>
      </p:sp>
      <p:sp>
        <p:nvSpPr>
          <p:cNvPr id="3" name="Content Placeholder 2"/>
          <p:cNvSpPr>
            <a:spLocks noGrp="1"/>
          </p:cNvSpPr>
          <p:nvPr>
            <p:ph idx="1"/>
          </p:nvPr>
        </p:nvSpPr>
        <p:spPr>
          <a:xfrm>
            <a:off x="838200" y="976630"/>
            <a:ext cx="10515600" cy="5200650"/>
          </a:xfrm>
        </p:spPr>
        <p:txBody>
          <a:bodyPr>
            <a:normAutofit lnSpcReduction="10000"/>
          </a:bodyPr>
          <a:lstStyle/>
          <a:p>
            <a:pPr marL="0" indent="0" algn="just">
              <a:lnSpc>
                <a:spcPct val="100000"/>
              </a:lnSpc>
              <a:buNone/>
            </a:pPr>
            <a:r>
              <a:rPr lang="en-US" sz="2400">
                <a:latin typeface="Times New Roman" panose="02020603050405020304" charset="0"/>
                <a:cs typeface="Times New Roman" panose="02020603050405020304" charset="0"/>
              </a:rPr>
              <a:t>For Muslim entrepreneurs proper business ethics has been exemplified by the Prophet, Business ethics is considered as something very important to realize the goals of entrepreneurs to achieve success. business success achieved by the Prophet is inseparable from the factors he experienced during his life, since childhood he has experienced various kinds of trials such as being an orphan, then became a shepherd to earn money, and traded to various countries with his uncle Abu Talib since the age of 12 year. This makes the Messenger of Allah have a strong determination and mentality in living life. </a:t>
            </a:r>
          </a:p>
          <a:p>
            <a:pPr marL="0" indent="0" algn="just">
              <a:lnSpc>
                <a:spcPct val="100000"/>
              </a:lnSpc>
              <a:buNone/>
            </a:pPr>
            <a:r>
              <a:rPr lang="en-US" sz="2400">
                <a:latin typeface="Times New Roman" panose="02020603050405020304" charset="0"/>
                <a:cs typeface="Times New Roman" panose="02020603050405020304" charset="0"/>
                <a:sym typeface="+mn-ea"/>
              </a:rPr>
              <a:t>According to Arabic custom, Muhammad pbuh is a mirror who inherited the good from his father or grandfather. Muhammad pbuh had no capital with which to trade on his own capital, although he accompanied his uncle Abu Talib on a trading trip to Syria. Then, when he was twenty-five years old, a rich widow named Khadija, made him his servant on a journey to Syria and,Muhammad pbuh was able to satisfy Khadijah in her business, Khadija offered to marry him, and Muhammad pbuh accepted.</a:t>
            </a:r>
            <a:endParaRPr lang="en-US" sz="240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82295"/>
          </a:xfrm>
        </p:spPr>
        <p:txBody>
          <a:bodyPr>
            <a:normAutofit fontScale="90000"/>
          </a:bodyPr>
          <a:lstStyle/>
          <a:p>
            <a:pPr algn="l"/>
            <a:r>
              <a:rPr lang="en-US" altLang="en-US">
                <a:latin typeface="Algerian" panose="04020705040A02060702" charset="0"/>
                <a:cs typeface="Algerian" panose="04020705040A02060702" charset="0"/>
                <a:sym typeface="+mn-ea"/>
              </a:rPr>
              <a:t>Continue......</a:t>
            </a:r>
            <a:endParaRPr lang="en-US"/>
          </a:p>
        </p:txBody>
      </p:sp>
      <p:sp>
        <p:nvSpPr>
          <p:cNvPr id="3" name="Content Placeholder 2"/>
          <p:cNvSpPr>
            <a:spLocks noGrp="1"/>
          </p:cNvSpPr>
          <p:nvPr>
            <p:ph idx="1"/>
          </p:nvPr>
        </p:nvSpPr>
        <p:spPr>
          <a:xfrm>
            <a:off x="608330" y="1039495"/>
            <a:ext cx="10745470" cy="5137785"/>
          </a:xfrm>
        </p:spPr>
        <p:txBody>
          <a:bodyPr>
            <a:normAutofit lnSpcReduction="10000"/>
          </a:bodyPr>
          <a:lstStyle/>
          <a:p>
            <a:pPr marL="0" indent="0" algn="just">
              <a:lnSpc>
                <a:spcPct val="100000"/>
              </a:lnSpc>
              <a:buNone/>
            </a:pPr>
            <a:r>
              <a:rPr lang="en-US" sz="2400">
                <a:latin typeface="Times New Roman" panose="02020603050405020304" charset="0"/>
                <a:cs typeface="Times New Roman" panose="02020603050405020304" charset="0"/>
              </a:rPr>
              <a:t>Khadijah was forty when she married, Muhammad pbuh apparently kept himself busy with a trade until he received the revelation to become the Messenger of Allah. Muhammad pbuh had great skill in handling people and intellectual abundance. Muhammad pbuh lived with the desert tribe. Joining his uncle on a caravan journey through Arabia to Syria he attended assemblies and trade fairs in Mecca, where he may have heard people of different religions express their ideas in business/commerce.</a:t>
            </a:r>
          </a:p>
          <a:p>
            <a:pPr marL="0" indent="0" algn="just">
              <a:lnSpc>
                <a:spcPct val="100000"/>
              </a:lnSpc>
              <a:buNone/>
            </a:pPr>
            <a:endParaRPr lang="en-US" sz="2400">
              <a:latin typeface="Times New Roman" panose="02020603050405020304" charset="0"/>
              <a:cs typeface="Times New Roman" panose="02020603050405020304" charset="0"/>
            </a:endParaRPr>
          </a:p>
          <a:p>
            <a:pPr marL="0" indent="0" algn="just">
              <a:lnSpc>
                <a:spcPct val="100000"/>
              </a:lnSpc>
              <a:buNone/>
            </a:pPr>
            <a:r>
              <a:rPr lang="en-US">
                <a:latin typeface="Algerian" panose="04020705040A02060702" charset="0"/>
                <a:cs typeface="Algerian" panose="04020705040A02060702" charset="0"/>
                <a:sym typeface="+mn-ea"/>
              </a:rPr>
              <a:t>The Prophet's Business Attitude</a:t>
            </a:r>
            <a:endParaRPr lang="en-US">
              <a:latin typeface="Algerian" panose="04020705040A02060702" charset="0"/>
              <a:cs typeface="Algerian" panose="04020705040A02060702" charset="0"/>
            </a:endParaRPr>
          </a:p>
          <a:p>
            <a:pPr marL="0" indent="0" algn="just">
              <a:lnSpc>
                <a:spcPct val="100000"/>
              </a:lnSpc>
              <a:buNone/>
            </a:pPr>
            <a:r>
              <a:rPr lang="en-US" sz="2400">
                <a:latin typeface="Times New Roman" panose="02020603050405020304" charset="0"/>
                <a:cs typeface="Times New Roman" panose="02020603050405020304" charset="0"/>
                <a:sym typeface="+mn-ea"/>
              </a:rPr>
              <a:t>The legitimacy of business and sustenance that we get is a big thing and very important because it will bring a huge impact, both for oneself,family, companies, state institutions, and the social life of society. That is why the attempt to obtain halal sustenance is obligatory. Both halal in terms of objects, transactions, and how to obtain them.</a:t>
            </a:r>
            <a:endParaRPr lang="en-US" sz="2400">
              <a:latin typeface="Times New Roman" panose="02020603050405020304" charset="0"/>
              <a:cs typeface="Times New Roman" panose="02020603050405020304" charset="0"/>
            </a:endParaRPr>
          </a:p>
          <a:p>
            <a:pPr marL="0" indent="0" algn="just">
              <a:lnSpc>
                <a:spcPct val="100000"/>
              </a:lnSpc>
              <a:buNone/>
            </a:pPr>
            <a:endParaRPr lang="en-US" sz="240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37845"/>
          </a:xfrm>
        </p:spPr>
        <p:txBody>
          <a:bodyPr>
            <a:normAutofit fontScale="90000"/>
          </a:bodyPr>
          <a:lstStyle/>
          <a:p>
            <a:pPr algn="l"/>
            <a:r>
              <a:rPr lang="en-US">
                <a:latin typeface="Algerian" panose="04020705040A02060702" charset="0"/>
                <a:cs typeface="Algerian" panose="04020705040A02060702" charset="0"/>
              </a:rPr>
              <a:t>Continue.....</a:t>
            </a:r>
          </a:p>
        </p:txBody>
      </p:sp>
      <p:sp>
        <p:nvSpPr>
          <p:cNvPr id="3" name="Content Placeholder 2"/>
          <p:cNvSpPr>
            <a:spLocks noGrp="1"/>
          </p:cNvSpPr>
          <p:nvPr>
            <p:ph idx="1"/>
          </p:nvPr>
        </p:nvSpPr>
        <p:spPr>
          <a:xfrm>
            <a:off x="838200" y="902335"/>
            <a:ext cx="10515600" cy="5274945"/>
          </a:xfrm>
        </p:spPr>
        <p:txBody>
          <a:bodyPr>
            <a:normAutofit lnSpcReduction="10000"/>
          </a:bodyPr>
          <a:lstStyle/>
          <a:p>
            <a:pPr marL="0" indent="0" algn="just">
              <a:lnSpc>
                <a:spcPct val="100000"/>
              </a:lnSpc>
              <a:buNone/>
            </a:pPr>
            <a:r>
              <a:rPr lang="en-US" sz="2400">
                <a:latin typeface="Times New Roman" panose="02020603050405020304" charset="0"/>
                <a:cs typeface="Times New Roman" panose="02020603050405020304" charset="0"/>
              </a:rPr>
              <a:t>One of the business ventures is said to be halal if it is under the provisions of the shari'ah of Allah, namely sterile from the elements of usury (QS. Al-Baqarah: 275-279), gambling, and alcohol (QS. Al-Baqarah: 219 and 5: 90), acts of corruption and collusion (QS. 83: 1-5) theft (QS. 5:38) and others.</a:t>
            </a:r>
          </a:p>
          <a:p>
            <a:pPr marL="0" indent="0" algn="just">
              <a:lnSpc>
                <a:spcPct val="100000"/>
              </a:lnSpc>
              <a:buNone/>
            </a:pPr>
            <a:r>
              <a:rPr lang="en-US" sz="2400">
                <a:latin typeface="Times New Roman" panose="02020603050405020304" charset="0"/>
                <a:cs typeface="Times New Roman" panose="02020603050405020304" charset="0"/>
                <a:sym typeface="+mn-ea"/>
              </a:rPr>
              <a:t>Islam only includes things that are forbidden, even in the form of values. And some economic activities that took place during the time of Muhammad pbuh and are recorded in the hadith include trade activities,agriculture/plantation, and livestock/herding.Muhammad PBUH behaved to reflect his morals (ethics). If a business man cares about ethics then it can be predicted that he will be honest, trustworthy, fair, always look after the interests of others, and so on. Rasulullah's business strategy includes operational strategy, marketing strategy, human resource strategy, and financial strategy. The Qur'an guides that running a business should effort jihad fi sabilillah with wealth and soul or in the language of management using strategies in the way of Allah by optimizing resources.</a:t>
            </a:r>
            <a:endParaRPr lang="en-US" sz="2400">
              <a:latin typeface="Times New Roman" panose="02020603050405020304" charset="0"/>
              <a:cs typeface="Times New Roman" panose="02020603050405020304" charset="0"/>
            </a:endParaRPr>
          </a:p>
          <a:p>
            <a:pPr marL="0" indent="0" algn="just">
              <a:lnSpc>
                <a:spcPct val="100000"/>
              </a:lnSpc>
              <a:buNone/>
            </a:pPr>
            <a:endParaRPr lang="en-US" sz="240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0715"/>
          </a:xfrm>
        </p:spPr>
        <p:txBody>
          <a:bodyPr>
            <a:normAutofit fontScale="90000"/>
          </a:bodyPr>
          <a:lstStyle/>
          <a:p>
            <a:pPr algn="l"/>
            <a:r>
              <a:rPr lang="en-US">
                <a:latin typeface="Algerian" panose="04020705040A02060702" charset="0"/>
                <a:cs typeface="Algerian" panose="04020705040A02060702" charset="0"/>
                <a:sym typeface="+mn-ea"/>
              </a:rPr>
              <a:t>Continue.....</a:t>
            </a:r>
            <a:endParaRPr lang="en-US"/>
          </a:p>
        </p:txBody>
      </p:sp>
      <p:sp>
        <p:nvSpPr>
          <p:cNvPr id="3" name="Content Placeholder 2"/>
          <p:cNvSpPr>
            <a:spLocks noGrp="1"/>
          </p:cNvSpPr>
          <p:nvPr>
            <p:ph idx="1"/>
          </p:nvPr>
        </p:nvSpPr>
        <p:spPr>
          <a:xfrm>
            <a:off x="838200" y="1096010"/>
            <a:ext cx="10515600" cy="5081270"/>
          </a:xfrm>
        </p:spPr>
        <p:txBody>
          <a:bodyPr>
            <a:normAutofit fontScale="92500"/>
          </a:bodyPr>
          <a:lstStyle/>
          <a:p>
            <a:pPr marL="0" indent="0" algn="just">
              <a:lnSpc>
                <a:spcPct val="100000"/>
              </a:lnSpc>
              <a:buNone/>
            </a:pPr>
            <a:r>
              <a:rPr lang="en-US" sz="2400">
                <a:latin typeface="Times New Roman" panose="02020603050405020304" charset="0"/>
                <a:cs typeface="Times New Roman" panose="02020603050405020304" charset="0"/>
              </a:rPr>
              <a:t>Implementation of business based on the teachings of the Prophet PBUH The Prophet's success in his business was influenced by the hard work he had done so far, and Rasulullah PBUH was very professional in managing marketing management in his business. The most important foundation of the Prophet in running his business and daily life is based on the commands contained in the Qur'an.</a:t>
            </a:r>
          </a:p>
          <a:p>
            <a:pPr marL="0" indent="0" algn="just">
              <a:lnSpc>
                <a:spcPct val="100000"/>
              </a:lnSpc>
              <a:buNone/>
            </a:pPr>
            <a:r>
              <a:rPr lang="en-US" sz="2400">
                <a:latin typeface="Times New Roman" panose="02020603050405020304" charset="0"/>
                <a:cs typeface="Times New Roman" panose="02020603050405020304" charset="0"/>
              </a:rPr>
              <a:t> A successful business cannot be separated from several things, one of which must be done based on trust which is related to ethics. The implementation of business based on the Qur'an, particularly in buying and selling, has several rules, including if the trade is carried out in cash, the parties involved in the business must be based on their wishes or without any element of coercion. Then, if the trade is carried out in a non-cash manner, the parties involved must record the transactions carried out and there must be witnesses, this is done so that no party lies about the nominal or the weight in the transaction because everything that humans do is always supervised by Allah SWT.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0715"/>
          </a:xfrm>
        </p:spPr>
        <p:txBody>
          <a:bodyPr>
            <a:normAutofit fontScale="90000"/>
          </a:bodyPr>
          <a:lstStyle/>
          <a:p>
            <a:pPr algn="l"/>
            <a:r>
              <a:rPr lang="en-US">
                <a:latin typeface="Algerian" panose="04020705040A02060702" charset="0"/>
                <a:cs typeface="Algerian" panose="04020705040A02060702" charset="0"/>
                <a:sym typeface="+mn-ea"/>
              </a:rPr>
              <a:t>Continue.....</a:t>
            </a:r>
            <a:endParaRPr lang="en-US"/>
          </a:p>
        </p:txBody>
      </p:sp>
      <p:sp>
        <p:nvSpPr>
          <p:cNvPr id="3" name="Content Placeholder 2"/>
          <p:cNvSpPr>
            <a:spLocks noGrp="1"/>
          </p:cNvSpPr>
          <p:nvPr>
            <p:ph idx="1"/>
          </p:nvPr>
        </p:nvSpPr>
        <p:spPr>
          <a:xfrm>
            <a:off x="838200" y="1005840"/>
            <a:ext cx="10515600" cy="5171440"/>
          </a:xfrm>
        </p:spPr>
        <p:txBody>
          <a:bodyPr>
            <a:normAutofit lnSpcReduction="10000"/>
          </a:bodyPr>
          <a:lstStyle/>
          <a:p>
            <a:pPr marL="0" indent="0" algn="just">
              <a:lnSpc>
                <a:spcPct val="100000"/>
              </a:lnSpc>
              <a:buNone/>
            </a:pPr>
            <a:r>
              <a:rPr lang="en-US" sz="2400">
                <a:latin typeface="Algerian" panose="04020705040A02060702" charset="0"/>
                <a:cs typeface="Algerian" panose="04020705040A02060702" charset="0"/>
              </a:rPr>
              <a:t>The impact of applying business ethics according to the Prophetic teaching</a:t>
            </a:r>
          </a:p>
          <a:p>
            <a:pPr marL="0" indent="0" algn="just">
              <a:lnSpc>
                <a:spcPct val="100000"/>
              </a:lnSpc>
              <a:buNone/>
            </a:pPr>
            <a:r>
              <a:rPr lang="en-US" sz="2400">
                <a:latin typeface="Times New Roman" panose="02020603050405020304" charset="0"/>
                <a:cs typeface="Times New Roman" panose="02020603050405020304" charset="0"/>
              </a:rPr>
              <a:t>The ethics applied by Rasulullah PBUH to convince consumers and do not turn away with the goods they sell are using concepts:</a:t>
            </a:r>
          </a:p>
          <a:p>
            <a:pPr marL="0" indent="0" algn="just">
              <a:lnSpc>
                <a:spcPct val="100000"/>
              </a:lnSpc>
              <a:buNone/>
            </a:pPr>
            <a:r>
              <a:rPr lang="en-US" sz="2400">
                <a:latin typeface="Times New Roman" panose="02020603050405020304" charset="0"/>
                <a:cs typeface="Times New Roman" panose="02020603050405020304" charset="0"/>
              </a:rPr>
              <a:t>a. The Honesty</a:t>
            </a:r>
          </a:p>
          <a:p>
            <a:pPr marL="0" indent="0" algn="just">
              <a:lnSpc>
                <a:spcPct val="100000"/>
              </a:lnSpc>
              <a:buNone/>
            </a:pPr>
            <a:r>
              <a:rPr lang="en-US" sz="2400">
                <a:latin typeface="Times New Roman" panose="02020603050405020304" charset="0"/>
                <a:cs typeface="Times New Roman" panose="02020603050405020304" charset="0"/>
              </a:rPr>
              <a:t>b. Helping and providing benefits to customers or consumers and being aware of the social significance of business activities.</a:t>
            </a:r>
          </a:p>
          <a:p>
            <a:pPr marL="0" indent="0" algn="just">
              <a:lnSpc>
                <a:spcPct val="100000"/>
              </a:lnSpc>
              <a:buNone/>
            </a:pPr>
            <a:r>
              <a:rPr lang="en-US" sz="2400">
                <a:latin typeface="Times New Roman" panose="02020603050405020304" charset="0"/>
                <a:cs typeface="Times New Roman" panose="02020603050405020304" charset="0"/>
              </a:rPr>
              <a:t>c. Fraud is something that is highly condemned in business, in addition to being prohibited by religion as the Word of God: Woe to those who cheat,namely those who when they receive a measure from someone else, ask for it to be filled, and when they measure or weigh for someone else, they reduce" (Qur'an 83:112).</a:t>
            </a:r>
          </a:p>
          <a:p>
            <a:pPr marL="0" indent="0" algn="just">
              <a:lnSpc>
                <a:spcPct val="100000"/>
              </a:lnSpc>
              <a:buNone/>
            </a:pPr>
            <a:r>
              <a:rPr lang="en-US" sz="2400">
                <a:latin typeface="Times New Roman" panose="02020603050405020304" charset="0"/>
                <a:cs typeface="Times New Roman" panose="02020603050405020304" charset="0"/>
                <a:sym typeface="+mn-ea"/>
              </a:rPr>
              <a:t>It is forbidden to vilify other people's business so that customers only buy their wares,Rasulullah PBUH said: let no one among you sell intending to vilify what is being sold by others .</a:t>
            </a:r>
            <a:endParaRPr lang="en-US" sz="240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9290"/>
          </a:xfrm>
        </p:spPr>
        <p:txBody>
          <a:bodyPr>
            <a:normAutofit fontScale="90000"/>
          </a:bodyPr>
          <a:lstStyle/>
          <a:p>
            <a:pPr algn="l"/>
            <a:r>
              <a:rPr lang="en-US">
                <a:latin typeface="Algerian" panose="04020705040A02060702" charset="0"/>
                <a:cs typeface="Algerian" panose="04020705040A02060702" charset="0"/>
              </a:rPr>
              <a:t>Continue......</a:t>
            </a:r>
          </a:p>
        </p:txBody>
      </p:sp>
      <p:sp>
        <p:nvSpPr>
          <p:cNvPr id="3" name="Content Placeholder 2"/>
          <p:cNvSpPr>
            <a:spLocks noGrp="1"/>
          </p:cNvSpPr>
          <p:nvPr>
            <p:ph idx="1"/>
          </p:nvPr>
        </p:nvSpPr>
        <p:spPr>
          <a:xfrm>
            <a:off x="838200" y="1125855"/>
            <a:ext cx="10515600" cy="5051425"/>
          </a:xfrm>
        </p:spPr>
        <p:txBody>
          <a:bodyPr>
            <a:normAutofit/>
          </a:bodyPr>
          <a:lstStyle/>
          <a:p>
            <a:pPr marL="0" indent="0" algn="just">
              <a:lnSpc>
                <a:spcPct val="100000"/>
              </a:lnSpc>
              <a:buNone/>
            </a:pPr>
            <a:r>
              <a:rPr lang="en-US" sz="2400">
                <a:latin typeface="Times New Roman" panose="02020603050405020304" charset="0"/>
                <a:cs typeface="Times New Roman" panose="02020603050405020304" charset="0"/>
              </a:rPr>
              <a:t> b. Do not hoard goods (ikhtiyar), to obtain high profits.</a:t>
            </a:r>
          </a:p>
          <a:p>
            <a:pPr marL="0" indent="0" algn="just">
              <a:lnSpc>
                <a:spcPct val="100000"/>
              </a:lnSpc>
              <a:buNone/>
            </a:pPr>
            <a:r>
              <a:rPr lang="en-US" sz="2400">
                <a:latin typeface="Times New Roman" panose="02020603050405020304" charset="0"/>
                <a:cs typeface="Times New Roman" panose="02020603050405020304" charset="0"/>
              </a:rPr>
              <a:t>c. Do not do monopoly, because this activity is contrary to Islamic Shari'ah,which Islam does not justify the exploitation (power) of certain individuals on social property rights, such as water, air, land, and mines.</a:t>
            </a:r>
          </a:p>
          <a:p>
            <a:pPr marL="0" indent="0" algn="just">
              <a:lnSpc>
                <a:spcPct val="100000"/>
              </a:lnSpc>
              <a:buNone/>
            </a:pPr>
            <a:r>
              <a:rPr lang="en-US" sz="2400">
                <a:latin typeface="Times New Roman" panose="02020603050405020304" charset="0"/>
                <a:cs typeface="Times New Roman" panose="02020603050405020304" charset="0"/>
              </a:rPr>
              <a:t>d. The principle of volunteering or mutual liking needs to be applied in business.</a:t>
            </a:r>
          </a:p>
          <a:p>
            <a:pPr marL="0" indent="0" algn="just">
              <a:lnSpc>
                <a:spcPct val="100000"/>
              </a:lnSpc>
              <a:buNone/>
            </a:pPr>
            <a:r>
              <a:rPr lang="en-US" sz="2400">
                <a:latin typeface="Times New Roman" panose="02020603050405020304" charset="0"/>
                <a:cs typeface="Times New Roman" panose="02020603050405020304" charset="0"/>
                <a:sym typeface="+mn-ea"/>
              </a:rPr>
              <a:t>Free from usury, usury is very disliked by Allah because his methods are wrong and not by fiqh in Islamic teachings.</a:t>
            </a:r>
            <a:endParaRPr lang="en-US" sz="2400">
              <a:latin typeface="Times New Roman" panose="02020603050405020304" charset="0"/>
              <a:cs typeface="Times New Roman" panose="02020603050405020304" charset="0"/>
            </a:endParaRPr>
          </a:p>
          <a:p>
            <a:pPr marL="0" indent="0" algn="just">
              <a:lnSpc>
                <a:spcPct val="100000"/>
              </a:lnSpc>
              <a:buNone/>
            </a:pPr>
            <a:r>
              <a:rPr lang="en-US" sz="2400">
                <a:latin typeface="Times New Roman" panose="02020603050405020304" charset="0"/>
                <a:cs typeface="Times New Roman" panose="02020603050405020304" charset="0"/>
                <a:sym typeface="+mn-ea"/>
              </a:rPr>
              <a:t>f. It is obligatory to sell only halal business commodities, there must be no haram elements in it such as pigs, dogs, wine, and others.</a:t>
            </a:r>
            <a:endParaRPr lang="en-US" sz="2400">
              <a:latin typeface="Times New Roman" panose="02020603050405020304" charset="0"/>
              <a:cs typeface="Times New Roman" panose="02020603050405020304" charset="0"/>
            </a:endParaRPr>
          </a:p>
          <a:p>
            <a:pPr marL="0" indent="0" algn="just">
              <a:lnSpc>
                <a:spcPct val="100000"/>
              </a:lnSpc>
              <a:buNone/>
            </a:pPr>
            <a:r>
              <a:rPr lang="en-US" sz="2400">
                <a:latin typeface="Times New Roman" panose="02020603050405020304" charset="0"/>
                <a:cs typeface="Times New Roman" panose="02020603050405020304" charset="0"/>
                <a:sym typeface="+mn-ea"/>
              </a:rPr>
              <a:t>g. Paying employees' wages before their sweat dries up.</a:t>
            </a:r>
            <a:endParaRPr lang="en-US" sz="2400">
              <a:latin typeface="Times New Roman" panose="02020603050405020304" charset="0"/>
              <a:cs typeface="Times New Roman" panose="02020603050405020304" charset="0"/>
            </a:endParaRPr>
          </a:p>
          <a:p>
            <a:pPr marL="0" indent="0" algn="just">
              <a:lnSpc>
                <a:spcPct val="100000"/>
              </a:lnSpc>
              <a:buNone/>
            </a:pPr>
            <a:endParaRPr lang="en-US" sz="240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2140"/>
          </a:xfrm>
        </p:spPr>
        <p:txBody>
          <a:bodyPr>
            <a:normAutofit fontScale="90000"/>
          </a:bodyPr>
          <a:lstStyle/>
          <a:p>
            <a:pPr algn="l"/>
            <a:r>
              <a:rPr lang="en-US">
                <a:latin typeface="Algerian" panose="04020705040A02060702" charset="0"/>
                <a:cs typeface="Algerian" panose="04020705040A02060702" charset="0"/>
              </a:rPr>
              <a:t>Continue.....</a:t>
            </a:r>
          </a:p>
        </p:txBody>
      </p:sp>
      <p:sp>
        <p:nvSpPr>
          <p:cNvPr id="3" name="Content Placeholder 2"/>
          <p:cNvSpPr>
            <a:spLocks noGrp="1"/>
          </p:cNvSpPr>
          <p:nvPr>
            <p:ph idx="1"/>
          </p:nvPr>
        </p:nvSpPr>
        <p:spPr>
          <a:xfrm>
            <a:off x="838200" y="977265"/>
            <a:ext cx="10515600" cy="5200015"/>
          </a:xfrm>
        </p:spPr>
        <p:txBody>
          <a:bodyPr>
            <a:normAutofit/>
          </a:bodyPr>
          <a:lstStyle/>
          <a:p>
            <a:pPr marL="0" indent="0" algn="just">
              <a:lnSpc>
                <a:spcPct val="100000"/>
              </a:lnSpc>
              <a:buNone/>
            </a:pPr>
            <a:r>
              <a:rPr lang="en-US" sz="2400">
                <a:latin typeface="Times New Roman" panose="02020603050405020304" charset="0"/>
                <a:cs typeface="Times New Roman" panose="02020603050405020304" charset="0"/>
              </a:rPr>
              <a:t>If the application of business ethics exemplified by the Prophet Muhammad is applied by business people properly and correctly without any violations of sharia in it, then business people and consumers will certainly feel the impact such as:</a:t>
            </a:r>
          </a:p>
          <a:p>
            <a:pPr marL="0" indent="0" algn="just">
              <a:lnSpc>
                <a:spcPct val="100000"/>
              </a:lnSpc>
              <a:buNone/>
            </a:pPr>
            <a:r>
              <a:rPr lang="en-US" sz="2400">
                <a:latin typeface="Times New Roman" panose="02020603050405020304" charset="0"/>
                <a:cs typeface="Times New Roman" panose="02020603050405020304" charset="0"/>
              </a:rPr>
              <a:t>a. Marketing aspect</a:t>
            </a:r>
          </a:p>
          <a:p>
            <a:pPr marL="0" indent="0" algn="just">
              <a:lnSpc>
                <a:spcPct val="100000"/>
              </a:lnSpc>
              <a:buNone/>
            </a:pPr>
            <a:r>
              <a:rPr lang="en-US" sz="2400">
                <a:latin typeface="Times New Roman" panose="02020603050405020304" charset="0"/>
                <a:cs typeface="Times New Roman" panose="02020603050405020304" charset="0"/>
              </a:rPr>
              <a:t>Success in marketing the product widely until its distribution penetrates global marketing, by containing the 4P elements, namely: product,promotion, price (price), and place (distribution).</a:t>
            </a:r>
          </a:p>
          <a:p>
            <a:pPr marL="0" indent="0" algn="just">
              <a:lnSpc>
                <a:spcPct val="100000"/>
              </a:lnSpc>
              <a:buNone/>
            </a:pPr>
            <a:r>
              <a:rPr lang="en-US" sz="2400">
                <a:latin typeface="Times New Roman" panose="02020603050405020304" charset="0"/>
                <a:cs typeface="Times New Roman" panose="02020603050405020304" charset="0"/>
              </a:rPr>
              <a:t>b. Aspects of management and human resources</a:t>
            </a:r>
          </a:p>
          <a:p>
            <a:pPr marL="0" indent="0" algn="just">
              <a:lnSpc>
                <a:spcPct val="100000"/>
              </a:lnSpc>
              <a:buNone/>
            </a:pPr>
            <a:r>
              <a:rPr lang="en-US" sz="2400">
                <a:latin typeface="Times New Roman" panose="02020603050405020304" charset="0"/>
                <a:cs typeface="Times New Roman" panose="02020603050405020304" charset="0"/>
              </a:rPr>
              <a:t>In this aspect, honesty is the most important thing in running a business because what is done later will be accounted for before Allah SWT.</a:t>
            </a:r>
          </a:p>
          <a:p>
            <a:pPr marL="0" indent="0" algn="just">
              <a:lnSpc>
                <a:spcPct val="100000"/>
              </a:lnSpc>
              <a:buNone/>
            </a:pPr>
            <a:r>
              <a:rPr lang="en-US" sz="2400">
                <a:latin typeface="Times New Roman" panose="02020603050405020304" charset="0"/>
                <a:cs typeface="Times New Roman" panose="02020603050405020304" charset="0"/>
              </a:rPr>
              <a:t>c. Legal aspects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5475"/>
          </a:xfrm>
        </p:spPr>
        <p:txBody>
          <a:bodyPr>
            <a:normAutofit fontScale="90000"/>
          </a:bodyPr>
          <a:lstStyle/>
          <a:p>
            <a:pPr algn="l"/>
            <a:r>
              <a:rPr lang="en-US">
                <a:latin typeface="Algerian" panose="04020705040A02060702" charset="0"/>
                <a:cs typeface="Algerian" panose="04020705040A02060702" charset="0"/>
                <a:sym typeface="+mn-ea"/>
              </a:rPr>
              <a:t>Continue......</a:t>
            </a:r>
            <a:endParaRPr lang="en-US"/>
          </a:p>
        </p:txBody>
      </p:sp>
      <p:sp>
        <p:nvSpPr>
          <p:cNvPr id="3" name="Content Placeholder 2"/>
          <p:cNvSpPr>
            <a:spLocks noGrp="1"/>
          </p:cNvSpPr>
          <p:nvPr>
            <p:ph idx="1"/>
          </p:nvPr>
        </p:nvSpPr>
        <p:spPr>
          <a:xfrm>
            <a:off x="838200" y="990600"/>
            <a:ext cx="10515600" cy="5186680"/>
          </a:xfrm>
        </p:spPr>
        <p:txBody>
          <a:bodyPr/>
          <a:lstStyle/>
          <a:p>
            <a:pPr marL="0" indent="0" algn="just">
              <a:lnSpc>
                <a:spcPct val="100000"/>
              </a:lnSpc>
              <a:buNone/>
            </a:pPr>
            <a:r>
              <a:rPr lang="en-US" sz="2400">
                <a:latin typeface="Times New Roman" panose="02020603050405020304" charset="0"/>
                <a:cs typeface="Times New Roman" panose="02020603050405020304" charset="0"/>
              </a:rPr>
              <a:t>Some institutions oversee business activities so that businesses run safely.</a:t>
            </a:r>
          </a:p>
          <a:p>
            <a:pPr marL="0" indent="0" algn="just">
              <a:lnSpc>
                <a:spcPct val="100000"/>
              </a:lnSpc>
              <a:buNone/>
            </a:pPr>
            <a:r>
              <a:rPr lang="en-US" sz="2400">
                <a:latin typeface="Times New Roman" panose="02020603050405020304" charset="0"/>
                <a:cs typeface="Times New Roman" panose="02020603050405020304" charset="0"/>
              </a:rPr>
              <a:t>d. Social aspect</a:t>
            </a:r>
          </a:p>
          <a:p>
            <a:pPr marL="0" indent="0" algn="just">
              <a:lnSpc>
                <a:spcPct val="100000"/>
              </a:lnSpc>
              <a:buNone/>
            </a:pPr>
            <a:r>
              <a:rPr lang="en-US" sz="2400">
                <a:latin typeface="Times New Roman" panose="02020603050405020304" charset="0"/>
                <a:cs typeface="Times New Roman" panose="02020603050405020304" charset="0"/>
              </a:rPr>
              <a:t>Business people always carry out zakat and alms activities regularly.</a:t>
            </a:r>
          </a:p>
          <a:p>
            <a:pPr marL="0" indent="0" algn="just">
              <a:lnSpc>
                <a:spcPct val="100000"/>
              </a:lnSpc>
              <a:buNone/>
            </a:pPr>
            <a:r>
              <a:rPr lang="en-US" sz="2400">
                <a:latin typeface="Times New Roman" panose="02020603050405020304" charset="0"/>
                <a:cs typeface="Times New Roman" panose="02020603050405020304" charset="0"/>
              </a:rPr>
              <a:t>e. Financial Aspect</a:t>
            </a:r>
          </a:p>
          <a:p>
            <a:pPr marL="0" indent="0" algn="just">
              <a:lnSpc>
                <a:spcPct val="100000"/>
              </a:lnSpc>
              <a:buNone/>
            </a:pPr>
            <a:r>
              <a:rPr lang="en-US" sz="2400">
                <a:latin typeface="Times New Roman" panose="02020603050405020304" charset="0"/>
                <a:cs typeface="Times New Roman" panose="02020603050405020304" charset="0"/>
              </a:rPr>
              <a:t>The success of the company in obtaining a blessing profit.</a:t>
            </a:r>
          </a:p>
          <a:p>
            <a:pPr marL="0" indent="0" algn="just">
              <a:lnSpc>
                <a:spcPct val="100000"/>
              </a:lnSpc>
              <a:buNone/>
            </a:pPr>
            <a:r>
              <a:rPr lang="en-US" sz="2400">
                <a:latin typeface="Times New Roman" panose="02020603050405020304" charset="0"/>
                <a:cs typeface="Times New Roman" panose="02020603050405020304" charset="0"/>
              </a:rPr>
              <a:t>f. Environmental aspects</a:t>
            </a:r>
          </a:p>
          <a:p>
            <a:pPr marL="0" indent="0" algn="just">
              <a:lnSpc>
                <a:spcPct val="100000"/>
              </a:lnSpc>
              <a:buNone/>
            </a:pPr>
            <a:r>
              <a:rPr lang="en-US" sz="2400">
                <a:latin typeface="Times New Roman" panose="02020603050405020304" charset="0"/>
                <a:cs typeface="Times New Roman" panose="02020603050405020304" charset="0"/>
              </a:rPr>
              <a:t>Protect the business area by not polluting it, such as littering in the work environment.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70890"/>
          </a:xfrm>
        </p:spPr>
        <p:txBody>
          <a:bodyPr/>
          <a:lstStyle/>
          <a:p>
            <a:pPr algn="l"/>
            <a:r>
              <a:rPr lang="en-US">
                <a:latin typeface="Algerian" panose="04020705040A02060702" charset="0"/>
                <a:cs typeface="Algerian" panose="04020705040A02060702" charset="0"/>
              </a:rPr>
              <a:t>Continue....</a:t>
            </a:r>
          </a:p>
        </p:txBody>
      </p:sp>
      <p:sp>
        <p:nvSpPr>
          <p:cNvPr id="3" name="Content Placeholder 2"/>
          <p:cNvSpPr>
            <a:spLocks noGrp="1"/>
          </p:cNvSpPr>
          <p:nvPr>
            <p:ph idx="1"/>
          </p:nvPr>
        </p:nvSpPr>
        <p:spPr>
          <a:xfrm>
            <a:off x="838200" y="1136015"/>
            <a:ext cx="10515600" cy="5041265"/>
          </a:xfrm>
        </p:spPr>
        <p:txBody>
          <a:bodyPr>
            <a:normAutofit lnSpcReduction="10000"/>
          </a:bodyPr>
          <a:lstStyle/>
          <a:p>
            <a:pPr marL="0" indent="0" algn="just">
              <a:lnSpc>
                <a:spcPct val="100000"/>
              </a:lnSpc>
              <a:buNone/>
            </a:pPr>
            <a:r>
              <a:rPr lang="en-US" sz="2400">
                <a:latin typeface="Times New Roman" panose="02020603050405020304" charset="0"/>
                <a:cs typeface="Times New Roman" panose="02020603050405020304" charset="0"/>
              </a:rPr>
              <a:t>A businessman must have good ethics both to business partners and employees. The business carried out must have the principle of not harming each other, because business people are not only concerned with profit but also have to consider customer satisfaction when transacting business. The development of assets obtained from the business must be following Islamic teachings by considering halal, usefulness, sincerity, clarity, balance, and healthy competition in running a business to achieve true success. </a:t>
            </a:r>
          </a:p>
          <a:p>
            <a:pPr marL="0" indent="0" algn="just">
              <a:lnSpc>
                <a:spcPct val="100000"/>
              </a:lnSpc>
              <a:buNone/>
            </a:pPr>
            <a:r>
              <a:rPr lang="en-US" sz="2400">
                <a:latin typeface="Times New Roman" panose="02020603050405020304" charset="0"/>
                <a:cs typeface="Times New Roman" panose="02020603050405020304" charset="0"/>
              </a:rPr>
              <a:t>More and more entrepreneurs are implementing the behavior of the Prophet in their business, including being customer-oriented by maintaining customer satisfaction, openness to customers by applying honest aspects of commerce, conducting fair competition in the economic market, having to pay attention to aspects of justice so that no party is oppressed or oppressed.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955"/>
            <a:ext cx="10972800" cy="529590"/>
          </a:xfrm>
        </p:spPr>
        <p:txBody>
          <a:bodyPr/>
          <a:lstStyle/>
          <a:p>
            <a:pPr algn="l"/>
            <a:r>
              <a:rPr lang="en-US">
                <a:latin typeface="Algerian" panose="04020705040A02060702" charset="0"/>
                <a:cs typeface="Algerian" panose="04020705040A02060702" charset="0"/>
                <a:sym typeface="+mn-ea"/>
              </a:rPr>
              <a:t>Continue......</a:t>
            </a:r>
            <a:endParaRPr lang="en-US"/>
          </a:p>
        </p:txBody>
      </p:sp>
      <p:sp>
        <p:nvSpPr>
          <p:cNvPr id="3" name="Content Placeholder 2"/>
          <p:cNvSpPr>
            <a:spLocks noGrp="1"/>
          </p:cNvSpPr>
          <p:nvPr>
            <p:ph idx="1"/>
          </p:nvPr>
        </p:nvSpPr>
        <p:spPr>
          <a:xfrm>
            <a:off x="609600" y="804545"/>
            <a:ext cx="10972800" cy="5321935"/>
          </a:xfrm>
        </p:spPr>
        <p:txBody>
          <a:bodyPr/>
          <a:lstStyle/>
          <a:p>
            <a:pPr marL="0" indent="0">
              <a:buNone/>
            </a:pPr>
            <a:r>
              <a:rPr lang="en-US"/>
              <a:t>This position of honor is closely tied to the fulfillment of one's role as 'trustee' of Allah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TotalTime>
  <Words>1862</Words>
  <Application>Microsoft Office PowerPoint</Application>
  <PresentationFormat>Custom</PresentationFormat>
  <Paragraphs>59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Default Design</vt:lpstr>
      <vt:lpstr>Seerah of Prophet Muhammad pbuh</vt:lpstr>
      <vt:lpstr>Prophet pbuh as a Businessman </vt:lpstr>
      <vt:lpstr>Continue......</vt:lpstr>
      <vt:lpstr>Continue......</vt:lpstr>
      <vt:lpstr>Continue......</vt:lpstr>
      <vt:lpstr>Continue......</vt:lpstr>
      <vt:lpstr>Continue.....</vt:lpstr>
      <vt:lpstr>Continue.....</vt:lpstr>
      <vt:lpstr>Continue.....</vt:lpstr>
      <vt:lpstr>Continue......</vt:lpstr>
      <vt:lpstr>Continue.....</vt:lpstr>
      <vt:lpstr>Continue......</vt:lpstr>
      <vt:lpstr>Continue....</vt:lpstr>
      <vt:lpstr>Continue......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Seerah of Prophet Muhammad pbuh</dc:title>
  <dc:creator>Zainab Sadiq</dc:creator>
  <cp:lastModifiedBy>Windows User</cp:lastModifiedBy>
  <cp:revision>14</cp:revision>
  <dcterms:created xsi:type="dcterms:W3CDTF">2023-12-21T10:14:00Z</dcterms:created>
  <dcterms:modified xsi:type="dcterms:W3CDTF">2024-01-03T07:56:56Z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682241B5BC5D42958F7D62DD7565AF9B_12</vt:lpwstr>
  </property>
  <property fmtid="{D5CDD505-2E9C-101B-9397-08002B2CF9AE}" pid="3" name="KSOProductBuildVer">
    <vt:lpwstr>1033-12.2.0.13359</vt:lpwstr>
  </property>
</Properties>
</file>