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87" r:id="rId5"/>
    <p:sldId id="288" r:id="rId6"/>
    <p:sldId id="289" r:id="rId7"/>
    <p:sldId id="290" r:id="rId8"/>
    <p:sldId id="291" r:id="rId9"/>
    <p:sldId id="292" r:id="rId10"/>
    <p:sldId id="259" r:id="rId11"/>
    <p:sldId id="260" r:id="rId12"/>
    <p:sldId id="261" r:id="rId13"/>
    <p:sldId id="262" r:id="rId14"/>
    <p:sldId id="264" r:id="rId15"/>
    <p:sldId id="266" r:id="rId16"/>
    <p:sldId id="267"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33" autoAdjust="0"/>
    <p:restoredTop sz="94660"/>
  </p:normalViewPr>
  <p:slideViewPr>
    <p:cSldViewPr snapToGrid="0">
      <p:cViewPr>
        <p:scale>
          <a:sx n="81" d="100"/>
          <a:sy n="81" d="100"/>
        </p:scale>
        <p:origin x="-876" y="-31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76672"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05728" y="1600200"/>
            <a:ext cx="5376672"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B945F7-F174-4C82-8CFE-D50B701FB622}"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B945F7-F174-4C82-8CFE-D50B701FB622}" type="datetimeFigureOut">
              <a:rPr lang="en-US" smtClean="0"/>
              <a:pPr/>
              <a:t>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B945F7-F174-4C82-8CFE-D50B701FB622}" type="datetimeFigureOut">
              <a:rPr lang="en-US" smtClean="0"/>
              <a:pPr/>
              <a:t>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945F7-F174-4C82-8CFE-D50B701FB622}" type="datetimeFigureOut">
              <a:rPr lang="en-US" smtClean="0"/>
              <a:pPr/>
              <a:t>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B945F7-F174-4C82-8CFE-D50B701FB622}"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B945F7-F174-4C82-8CFE-D50B701FB622}"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057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Title 1025"/>
          <p:cNvSpPr>
            <a:spLocks noGrp="1"/>
          </p:cNvSpPr>
          <p:nvPr>
            <p:ph type="title"/>
          </p:nvPr>
        </p:nvSpPr>
        <p:spPr>
          <a:xfrm>
            <a:off x="609600" y="274638"/>
            <a:ext cx="10972800" cy="1143000"/>
          </a:xfrm>
          <a:prstGeom prst="rect">
            <a:avLst/>
          </a:prstGeom>
          <a:noFill/>
          <a:ln w="9525">
            <a:noFill/>
          </a:ln>
        </p:spPr>
        <p:txBody>
          <a:bodyPr anchor="ctr" anchorCtr="0"/>
          <a:lstStyle/>
          <a:p>
            <a:pPr lvl="0"/>
            <a:r>
              <a:t>Click to edit Master title style</a:t>
            </a:r>
          </a:p>
        </p:txBody>
      </p:sp>
      <p:sp>
        <p:nvSpPr>
          <p:cNvPr id="1027" name="Text Placeholder 1026"/>
          <p:cNvSpPr>
            <a:spLocks noGrp="1"/>
          </p:cNvSpPr>
          <p:nvPr>
            <p:ph type="body" idx="1"/>
          </p:nvPr>
        </p:nvSpPr>
        <p:spPr>
          <a:xfrm>
            <a:off x="609600" y="1600200"/>
            <a:ext cx="10972800" cy="4525963"/>
          </a:xfrm>
          <a:prstGeom prst="rect">
            <a:avLst/>
          </a:prstGeom>
          <a:noFill/>
          <a:ln w="9525">
            <a:noFill/>
          </a:ln>
        </p:spPr>
        <p:txBody>
          <a:bodyPr/>
          <a:lstStyle/>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fld id="{48B945F7-F174-4C82-8CFE-D50B701FB622}" type="datetimeFigureOut">
              <a:rPr lang="en-US" smtClean="0"/>
              <a:pPr/>
              <a:t>1/3/2024</a:t>
            </a:fld>
            <a:endParaRPr lang="en-US"/>
          </a:p>
        </p:txBody>
      </p:sp>
      <p:sp>
        <p:nvSpPr>
          <p:cNvPr id="1029" name="Footer Placeholder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lang="en-US"/>
          </a:p>
        </p:txBody>
      </p:sp>
      <p:sp>
        <p:nvSpPr>
          <p:cNvPr id="1030" name="Slide Number Placeholder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2F2D6EB0-4642-425B-9C64-66E2DA0C22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680"/>
            <a:ext cx="9144000" cy="1644015"/>
          </a:xfrm>
        </p:spPr>
        <p:txBody>
          <a:bodyPr/>
          <a:lstStyle/>
          <a:p>
            <a:r>
              <a:rPr lang="en-US" sz="3600" dirty="0" err="1">
                <a:latin typeface="Algerian" panose="04020705040A02060702" charset="0"/>
                <a:cs typeface="Algerian" panose="04020705040A02060702" charset="0"/>
              </a:rPr>
              <a:t>Seerah</a:t>
            </a:r>
            <a:r>
              <a:rPr lang="en-US" sz="3600" dirty="0">
                <a:latin typeface="Algerian" panose="04020705040A02060702" charset="0"/>
                <a:cs typeface="Algerian" panose="04020705040A02060702" charset="0"/>
              </a:rPr>
              <a:t> of Prophet Muhammad </a:t>
            </a:r>
            <a:r>
              <a:rPr lang="en-US" sz="3600" dirty="0" err="1">
                <a:latin typeface="Algerian" panose="04020705040A02060702" charset="0"/>
                <a:cs typeface="Algerian" panose="04020705040A02060702" charset="0"/>
              </a:rPr>
              <a:t>pbuh</a:t>
            </a:r>
            <a:endParaRPr lang="en-US" sz="3600" dirty="0">
              <a:latin typeface="Algerian" panose="04020705040A02060702" charset="0"/>
              <a:cs typeface="Algerian" panose="04020705040A02060702" charset="0"/>
            </a:endParaRPr>
          </a:p>
        </p:txBody>
      </p:sp>
      <p:sp>
        <p:nvSpPr>
          <p:cNvPr id="3" name="Subtitle 2"/>
          <p:cNvSpPr>
            <a:spLocks noGrp="1"/>
          </p:cNvSpPr>
          <p:nvPr>
            <p:ph type="subTitle" idx="1"/>
          </p:nvPr>
        </p:nvSpPr>
        <p:spPr>
          <a:xfrm>
            <a:off x="1524000" y="2887345"/>
            <a:ext cx="9144000" cy="2370455"/>
          </a:xfrm>
        </p:spPr>
        <p:txBody>
          <a:bodyPr/>
          <a:lstStyle/>
          <a:p>
            <a:pPr marL="0" indent="0" algn="ctr">
              <a:buNone/>
            </a:pPr>
            <a:r>
              <a:rPr lang="ar-SA" sz="4000" b="1">
                <a:latin typeface="Traditional Arabic" panose="02020603050405020304" charset="0"/>
                <a:cs typeface="Traditional Arabic" panose="02020603050405020304" charset="0"/>
                <a:sym typeface="+mn-ea"/>
              </a:rPr>
              <a:t>سيرة رسول الله صلى الله عليه وسلم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5049"/>
          </a:xfrm>
        </p:spPr>
        <p:txBody>
          <a:bodyPr>
            <a:normAutofit fontScale="90000"/>
          </a:bodyPr>
          <a:lstStyle/>
          <a:p>
            <a:r>
              <a:rPr lang="en-US" sz="3555" dirty="0">
                <a:latin typeface="Algerian" panose="04020705040A02060702" charset="0"/>
                <a:cs typeface="Algerian" panose="04020705040A02060702" charset="0"/>
              </a:rPr>
              <a:t>Different aspects of Prophet </a:t>
            </a:r>
            <a:r>
              <a:rPr lang="en-US" sz="3555" dirty="0" err="1">
                <a:latin typeface="Algerian" panose="04020705040A02060702" charset="0"/>
                <a:cs typeface="Algerian" panose="04020705040A02060702" charset="0"/>
              </a:rPr>
              <a:t>pbuh</a:t>
            </a:r>
            <a:r>
              <a:rPr lang="en-US" sz="3555" dirty="0">
                <a:latin typeface="Algerian" panose="04020705040A02060702" charset="0"/>
                <a:cs typeface="Algerian" panose="04020705040A02060702" charset="0"/>
              </a:rPr>
              <a:t> ’personality</a:t>
            </a:r>
          </a:p>
        </p:txBody>
      </p:sp>
      <p:sp>
        <p:nvSpPr>
          <p:cNvPr id="3" name="Content Placeholder 2"/>
          <p:cNvSpPr>
            <a:spLocks noGrp="1"/>
          </p:cNvSpPr>
          <p:nvPr>
            <p:ph idx="1"/>
          </p:nvPr>
        </p:nvSpPr>
        <p:spPr>
          <a:xfrm>
            <a:off x="838200" y="2190115"/>
            <a:ext cx="10515600" cy="1821815"/>
          </a:xfrm>
        </p:spPr>
        <p:txBody>
          <a:bodyPr/>
          <a:lstStyle/>
          <a:p>
            <a:pPr marL="0" indent="0">
              <a:buNone/>
            </a:pPr>
            <a:r>
              <a:rPr lang="en-US" sz="3600" dirty="0">
                <a:latin typeface="Algerian" panose="04020705040A02060702" charset="0"/>
                <a:cs typeface="Algerian" panose="04020705040A02060702" charset="0"/>
              </a:rPr>
              <a:t>Prophet </a:t>
            </a:r>
            <a:r>
              <a:rPr lang="en-US" sz="3600" dirty="0" err="1">
                <a:latin typeface="Algerian" panose="04020705040A02060702" charset="0"/>
                <a:cs typeface="Algerian" panose="04020705040A02060702" charset="0"/>
              </a:rPr>
              <a:t>pbuh</a:t>
            </a:r>
            <a:r>
              <a:rPr lang="en-US" sz="3600" dirty="0">
                <a:latin typeface="Algerian" panose="04020705040A02060702" charset="0"/>
                <a:cs typeface="Algerian" panose="04020705040A02060702" charset="0"/>
              </a:rPr>
              <a:t> as a diplomat, strategist and peace maker</a:t>
            </a:r>
          </a:p>
          <a:p>
            <a:pPr marL="0" indent="0">
              <a:buNone/>
            </a:pPr>
            <a:endParaRPr lang="en-US" dirty="0">
              <a:latin typeface="Algerian" panose="04020705040A02060702" charset="0"/>
              <a:cs typeface="Algerian" panose="04020705040A02060702" charset="0"/>
            </a:endParaRPr>
          </a:p>
          <a:p>
            <a:pPr marL="0" indent="0">
              <a:buNone/>
            </a:pPr>
            <a:endParaRPr lang="en-US" dirty="0">
              <a:latin typeface="Algerian" panose="04020705040A02060702" charset="0"/>
              <a:cs typeface="Algerian" panose="04020705040A0206070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4805"/>
          </a:xfrm>
        </p:spPr>
        <p:txBody>
          <a:bodyPr>
            <a:normAutofit/>
          </a:bodyPr>
          <a:lstStyle/>
          <a:p>
            <a:r>
              <a:rPr lang="en-US" sz="2665" dirty="0">
                <a:latin typeface="Algerian" panose="04020705040A02060702" charset="0"/>
                <a:cs typeface="Algerian" panose="04020705040A02060702" charset="0"/>
                <a:sym typeface="+mn-ea"/>
              </a:rPr>
              <a:t>Prophet </a:t>
            </a:r>
            <a:r>
              <a:rPr lang="en-US" sz="2665" dirty="0" err="1">
                <a:latin typeface="Algerian" panose="04020705040A02060702" charset="0"/>
                <a:cs typeface="Algerian" panose="04020705040A02060702" charset="0"/>
                <a:sym typeface="+mn-ea"/>
              </a:rPr>
              <a:t>pbuh</a:t>
            </a:r>
            <a:r>
              <a:rPr lang="en-US" sz="2665" dirty="0">
                <a:latin typeface="Algerian" panose="04020705040A02060702" charset="0"/>
                <a:cs typeface="Algerian" panose="04020705040A02060702" charset="0"/>
                <a:sym typeface="+mn-ea"/>
              </a:rPr>
              <a:t> as a diplomat, strategist and peace maker</a:t>
            </a:r>
            <a:endParaRPr lang="en-US" sz="2665" dirty="0"/>
          </a:p>
        </p:txBody>
      </p:sp>
      <p:sp>
        <p:nvSpPr>
          <p:cNvPr id="3" name="Content Placeholder 2"/>
          <p:cNvSpPr>
            <a:spLocks noGrp="1"/>
          </p:cNvSpPr>
          <p:nvPr>
            <p:ph idx="1"/>
          </p:nvPr>
        </p:nvSpPr>
        <p:spPr>
          <a:xfrm>
            <a:off x="721360" y="1099185"/>
            <a:ext cx="10632440" cy="5077460"/>
          </a:xfrm>
        </p:spPr>
        <p:txBody>
          <a:bodyPr>
            <a:normAutofit lnSpcReduction="10000"/>
          </a:bodyPr>
          <a:lstStyle/>
          <a:p>
            <a:pPr marL="0" indent="0" algn="just">
              <a:buNone/>
            </a:pPr>
            <a:r>
              <a:rPr lang="en-US" sz="2400" dirty="0">
                <a:latin typeface="Times New Roman" panose="02020603050405020304" charset="0"/>
                <a:cs typeface="Times New Roman" panose="02020603050405020304" charset="0"/>
              </a:rPr>
              <a:t>The Prophet Muhammad (PBUH) adopted a very impessive strategy to spread his message and to connect with the world around him. With these strategies, He dealt with non-Muslim, with non-Muslims within Arabian peninsula and sent the message across Arabian peninsula. The Prophet executed peace treaties, and personally visited places to spread the message across. He also wrote letters and sent emissaries to the other heads of the states.</a:t>
            </a:r>
            <a:endParaRPr lang="en-US" sz="2400" b="0" i="0" dirty="0">
              <a:solidFill>
                <a:srgbClr val="000000"/>
              </a:solidFill>
              <a:effectLst/>
              <a:latin typeface="Times New Roman" panose="02020603050405020304" charset="0"/>
              <a:cs typeface="Times New Roman" panose="02020603050405020304" charset="0"/>
            </a:endParaRPr>
          </a:p>
          <a:p>
            <a:pPr marL="0" indent="0" algn="just">
              <a:buNone/>
            </a:pPr>
            <a:r>
              <a:rPr lang="en-US" sz="2400" b="0" i="0" dirty="0">
                <a:solidFill>
                  <a:srgbClr val="000000"/>
                </a:solidFill>
                <a:effectLst/>
                <a:latin typeface="Times New Roman" panose="02020603050405020304" charset="0"/>
                <a:cs typeface="Times New Roman" panose="02020603050405020304" charset="0"/>
              </a:rPr>
              <a:t>As founder and leader of Islamic </a:t>
            </a:r>
            <a:r>
              <a:rPr lang="en-US" sz="2400" b="0" i="0" dirty="0" err="1">
                <a:solidFill>
                  <a:srgbClr val="000000"/>
                </a:solidFill>
                <a:effectLst/>
                <a:latin typeface="Times New Roman" panose="02020603050405020304" charset="0"/>
                <a:cs typeface="Times New Roman" panose="02020603050405020304" charset="0"/>
              </a:rPr>
              <a:t>society,Prophet</a:t>
            </a:r>
            <a:r>
              <a:rPr lang="en-US" sz="2400" b="0" i="0" dirty="0">
                <a:solidFill>
                  <a:srgbClr val="000000"/>
                </a:solidFill>
                <a:effectLst/>
                <a:latin typeface="Times New Roman" panose="02020603050405020304" charset="0"/>
                <a:cs typeface="Times New Roman" panose="02020603050405020304" charset="0"/>
              </a:rPr>
              <a:t> Muhammad (PBUH) had the goal of preparing a foundation for the application of divine instructions in his own society and to take, by every possible means, the message he brought to individuals and societies He came into contact with. Due to religion being a belief system before anything else, he could only enter societies by means of the hearts of individuals. His diplomatic activities can be observed in his early years, his life at Makkah and after his migration to Medina.</a:t>
            </a:r>
          </a:p>
          <a:p>
            <a:pPr marL="0" indent="0">
              <a:buNone/>
            </a:pPr>
            <a:r>
              <a:rPr lang="en-US" dirty="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81330"/>
          </a:xfrm>
        </p:spPr>
        <p:txBody>
          <a:bodyPr>
            <a:normAutofit fontScale="90000"/>
          </a:bodyPr>
          <a:lstStyle/>
          <a:p>
            <a:r>
              <a:rPr lang="en-US"/>
              <a:t> </a:t>
            </a:r>
            <a:r>
              <a:rPr lang="en-US">
                <a:latin typeface="Algerian" panose="04020705040A02060702" charset="0"/>
                <a:cs typeface="Algerian" panose="04020705040A02060702" charset="0"/>
              </a:rPr>
              <a:t>Continue......</a:t>
            </a:r>
          </a:p>
        </p:txBody>
      </p:sp>
      <p:sp>
        <p:nvSpPr>
          <p:cNvPr id="3" name="Content Placeholder 2"/>
          <p:cNvSpPr>
            <a:spLocks noGrp="1"/>
          </p:cNvSpPr>
          <p:nvPr>
            <p:ph idx="1"/>
          </p:nvPr>
        </p:nvSpPr>
        <p:spPr>
          <a:xfrm>
            <a:off x="838200" y="846455"/>
            <a:ext cx="10515600" cy="5330825"/>
          </a:xfrm>
        </p:spPr>
        <p:txBody>
          <a:bodyPr/>
          <a:lstStyle/>
          <a:p>
            <a:pPr marL="0" indent="0" algn="just">
              <a:lnSpc>
                <a:spcPct val="100000"/>
              </a:lnSpc>
              <a:buNone/>
            </a:pPr>
            <a:r>
              <a:rPr lang="en-US" sz="2400">
                <a:latin typeface="Times New Roman" panose="02020603050405020304" charset="0"/>
                <a:cs typeface="Times New Roman" panose="02020603050405020304" charset="0"/>
              </a:rPr>
              <a:t>In 622 AD, the Holy Prophet (PBUH) migrated to Medina and founded Islam’s first city -state inMedina. A large number of Jews and idolaters were already living in Medina. Soon after establishing the city-state the Holy Prophet (PBUH) concluded the Charter of Medina. It was a written agreementthat comprised 52 articles. The Muslims, Jews and idolaters were signatories to it. Charter of Medinais a great diplomatic success of the Holy Prophet (PBUH), as apart from ensuring fundamental rightsof all the communities, it also included clauses for joint/collective security and defence of Medina. It declared that safety/defence of city-state of Medina in case of foreign aggression would be joint responsibility of all communities residing in Medina irrespective of their religion, cast and creed.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19735"/>
          </a:xfrm>
        </p:spPr>
        <p:txBody>
          <a:bodyPr>
            <a:normAutofit fontScale="90000"/>
          </a:bodyPr>
          <a:lstStyle/>
          <a:p>
            <a:r>
              <a:rPr 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838200" y="784860"/>
            <a:ext cx="10515600" cy="5392420"/>
          </a:xfrm>
        </p:spPr>
        <p:txBody>
          <a:bodyPr>
            <a:normAutofit/>
          </a:bodyPr>
          <a:lstStyle/>
          <a:p>
            <a:pPr marL="0" indent="0" algn="just">
              <a:lnSpc>
                <a:spcPct val="100000"/>
              </a:lnSpc>
              <a:buNone/>
            </a:pPr>
            <a:r>
              <a:rPr lang="en-US" sz="2400">
                <a:latin typeface="Times New Roman" panose="02020603050405020304" charset="0"/>
                <a:cs typeface="Times New Roman" panose="02020603050405020304" charset="0"/>
              </a:rPr>
              <a:t>Even in Medina, the Muslims were not left to live in peace; the Makkan infidels continued creating problems for them. During 624-627 AD, Medina was attacked three times by the infidels and their allies. But the Prophet (PBUH) used his great diplomatic acumen and military genius for successfully defending Medina. In 628 AD, the Prophet (PBUH) left Medina for Makkah along with 1400 companions for performing Umrah. But, when they reached Hudaibiya’—  a place near Makkah— they came to know that the Makkans were coming out of city for a war. The Holy Prophet (PBUH)stopped there and sent Hazrat Usman-e-Ghani as his envoy for holding parleys with the Makkans.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9760"/>
          </a:xfrm>
        </p:spPr>
        <p:txBody>
          <a:bodyPr>
            <a:normAutofit fontScale="90000"/>
          </a:bodyPr>
          <a:lstStyle/>
          <a:p>
            <a:r>
              <a:rPr 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838200" y="1089025"/>
            <a:ext cx="10515600" cy="5088255"/>
          </a:xfrm>
        </p:spPr>
        <p:txBody>
          <a:bodyPr>
            <a:normAutofit fontScale="90000" lnSpcReduction="10000"/>
          </a:bodyPr>
          <a:lstStyle/>
          <a:p>
            <a:pPr marL="0" indent="0" algn="just">
              <a:lnSpc>
                <a:spcPct val="100000"/>
              </a:lnSpc>
              <a:buNone/>
            </a:pPr>
            <a:r>
              <a:rPr lang="en-US" sz="2665">
                <a:latin typeface="Times New Roman" panose="02020603050405020304" charset="0"/>
                <a:cs typeface="Times New Roman" panose="02020603050405020304" charset="0"/>
              </a:rPr>
              <a:t>After hectic deliberations and diplomatic manoeuvring a written agreement was signed between Muslims and infidels that the history knows from the name of the Treaty of Hudaibiya. Although many clauses of that agreement were, apparently, not favourable to Muslims and some companions of the Holy Prophet (PBUH) even showed concerns over those, but on account of their diplomatic viability, the Prophet (PBUH) went on to conclude that agreement. During his return from Hudaibiya,the Holy Prophet (PBUH) received revelation of initial verses of Surah Al-Fath (Victory), where Muslims were given good tiding of clear victory. It states:Although many clauses of that agreement were, apparently, not favourable to Muslims and some companions of the Holy Prophet (PBUH) even showed concerns over those, but on account of their diplomatic viability, the Prophet (PBUH) went on to conclude the agreement.</a:t>
            </a:r>
          </a:p>
          <a:p>
            <a:pPr marL="0" indent="0" algn="just">
              <a:lnSpc>
                <a:spcPct val="100000"/>
              </a:lnSpc>
              <a:buNone/>
            </a:pPr>
            <a:r>
              <a:rPr lang="en-US" sz="2665">
                <a:latin typeface="Times New Roman" panose="02020603050405020304" charset="0"/>
                <a:cs typeface="Times New Roman" panose="02020603050405020304" charset="0"/>
              </a:rPr>
              <a:t>“Lo! We have given thee (O Muhammad) a signal victory” (48:1)</a:t>
            </a:r>
          </a:p>
          <a:p>
            <a:pPr marL="0" indent="0">
              <a:buNone/>
            </a:pPr>
            <a:r>
              <a:rPr lang="en-US"/>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04520"/>
          </a:xfrm>
        </p:spPr>
        <p:txBody>
          <a:bodyPr>
            <a:normAutofit fontScale="90000"/>
          </a:bodyPr>
          <a:lstStyle/>
          <a:p>
            <a:r>
              <a:rPr 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838200" y="1149985"/>
            <a:ext cx="10515600" cy="5027295"/>
          </a:xfrm>
        </p:spPr>
        <p:txBody>
          <a:bodyPr>
            <a:noAutofit/>
          </a:bodyPr>
          <a:lstStyle/>
          <a:p>
            <a:pPr marL="0" indent="0" algn="just">
              <a:lnSpc>
                <a:spcPct val="100000"/>
              </a:lnSpc>
              <a:buNone/>
            </a:pPr>
            <a:r>
              <a:rPr lang="en-US" sz="2400">
                <a:latin typeface="Times New Roman" panose="02020603050405020304" charset="0"/>
                <a:cs typeface="Times New Roman" panose="02020603050405020304" charset="0"/>
              </a:rPr>
              <a:t>It was the diplomatic foresight of Prophet Muhammad (PBUH) that the Charter of Hudaibya proved to be the bedrock of the conquest of Makkah that came two years later in 630 AD.</a:t>
            </a:r>
          </a:p>
          <a:p>
            <a:pPr marL="0" indent="0" algn="just">
              <a:lnSpc>
                <a:spcPct val="100000"/>
              </a:lnSpc>
              <a:buNone/>
            </a:pPr>
            <a:r>
              <a:rPr lang="en-US" sz="2400">
                <a:latin typeface="Times New Roman" panose="02020603050405020304" charset="0"/>
                <a:cs typeface="Times New Roman" panose="02020603050405020304" charset="0"/>
              </a:rPr>
              <a:t>Banu Khuza’a was a tribe that was an ally of the Muslims whereas Banu Bakr was in alliance with the Quraish of Makkah. Banu Bakr killed a member of Banu Khaza’a within the premises of Holy Haram, breaking the treaty and covenant that existed between them and the Messenger of Allah (PBUH). Being an ally, Banu Khaza’a sought support from Muslims. Prophet Muhammad (PBUH) considered</a:t>
            </a:r>
          </a:p>
          <a:p>
            <a:pPr marL="0" indent="0" algn="just">
              <a:lnSpc>
                <a:spcPct val="100000"/>
              </a:lnSpc>
              <a:buNone/>
            </a:pPr>
            <a:r>
              <a:rPr lang="en-US" sz="2400">
                <a:latin typeface="Times New Roman" panose="02020603050405020304" charset="0"/>
                <a:cs typeface="Times New Roman" panose="02020603050405020304" charset="0"/>
              </a:rPr>
              <a:t>the Banu Bakr attack a breach of the treaty, citing one of the clauses of the treaty: “an attack on anally of the party will be considered an attack on the party itself,” and offered the Quraish three alternatives:</a:t>
            </a:r>
          </a:p>
          <a:p>
            <a:pPr algn="just">
              <a:lnSpc>
                <a:spcPct val="100000"/>
              </a:lnSpc>
            </a:pPr>
            <a:r>
              <a:rPr lang="en-US" sz="2400">
                <a:latin typeface="Times New Roman" panose="02020603050405020304" charset="0"/>
                <a:cs typeface="Times New Roman" panose="02020603050405020304" charset="0"/>
              </a:rPr>
              <a:t>Dissolve their alliance with the Banu Bakr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0395"/>
          </a:xfrm>
        </p:spPr>
        <p:txBody>
          <a:bodyPr>
            <a:normAutofit fontScale="90000"/>
          </a:bodyPr>
          <a:lstStyle/>
          <a:p>
            <a:pPr algn="l"/>
            <a:r>
              <a:rPr 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838200" y="985520"/>
            <a:ext cx="10515600" cy="5191760"/>
          </a:xfrm>
        </p:spPr>
        <p:txBody>
          <a:bodyPr>
            <a:normAutofit/>
          </a:bodyPr>
          <a:lstStyle/>
          <a:p>
            <a:pPr algn="just">
              <a:lnSpc>
                <a:spcPct val="100000"/>
              </a:lnSpc>
            </a:pPr>
            <a:r>
              <a:rPr lang="en-US" sz="2400">
                <a:latin typeface="Times New Roman" panose="02020603050405020304" charset="0"/>
                <a:cs typeface="Times New Roman" panose="02020603050405020304" charset="0"/>
              </a:rPr>
              <a:t>Compensate by paying money</a:t>
            </a:r>
          </a:p>
          <a:p>
            <a:pPr algn="just">
              <a:lnSpc>
                <a:spcPct val="100000"/>
              </a:lnSpc>
            </a:pPr>
            <a:r>
              <a:rPr lang="en-US" sz="2400">
                <a:latin typeface="Times New Roman" panose="02020603050405020304" charset="0"/>
                <a:cs typeface="Times New Roman" panose="02020603050405020304" charset="0"/>
              </a:rPr>
              <a:t>Dissolve the treaty</a:t>
            </a:r>
          </a:p>
          <a:p>
            <a:pPr marL="0" indent="0" algn="just">
              <a:lnSpc>
                <a:spcPct val="100000"/>
              </a:lnSpc>
              <a:buNone/>
            </a:pPr>
            <a:r>
              <a:rPr lang="en-US" sz="2400">
                <a:latin typeface="Times New Roman" panose="02020603050405020304" charset="0"/>
                <a:cs typeface="Times New Roman" panose="02020603050405020304" charset="0"/>
              </a:rPr>
              <a:t>The Quraish chose the third alternative and due to that, the Muslims attacked Makkah and captured it without bloodshed on account of effective diplomacy of the Holy Prophet (PBUH).</a:t>
            </a:r>
          </a:p>
          <a:p>
            <a:pPr marL="0" indent="0" algn="just">
              <a:lnSpc>
                <a:spcPct val="100000"/>
              </a:lnSpc>
              <a:buNone/>
            </a:pPr>
            <a:r>
              <a:rPr lang="en-US" sz="2400">
                <a:latin typeface="Times New Roman" panose="02020603050405020304" charset="0"/>
                <a:cs typeface="Times New Roman" panose="02020603050405020304" charset="0"/>
              </a:rPr>
              <a:t>We see another glorifying example of Prophet’s (PBUH) great diplomatic skills in his letters that he sent to the rulers of important empires and kingdoms of that time. These letters were sent in 629 ADi.e. one year prior to the Conquest of Makkah, to the rulers of Rome, Persia, Egypt, Abyssinia,Bahrain, Yemen and Syria. These properly stamped and sealed letters were sent though special emissaries who knew the language of the area where they were sent to —  a fundamental principle of diplomacy. Those letters had far-reaching effects on the subsequent relations of Muslims withforeign powers.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4040"/>
          </a:xfrm>
        </p:spPr>
        <p:txBody>
          <a:bodyPr>
            <a:normAutofit fontScale="90000"/>
          </a:bodyPr>
          <a:lstStyle/>
          <a:p>
            <a:pPr algn="l"/>
            <a:r>
              <a:rPr 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692150" y="939165"/>
            <a:ext cx="10661650" cy="5238115"/>
          </a:xfrm>
        </p:spPr>
        <p:txBody>
          <a:bodyPr>
            <a:normAutofit fontScale="57500" lnSpcReduction="20000"/>
          </a:bodyPr>
          <a:lstStyle/>
          <a:p>
            <a:pPr marL="0" indent="0" algn="just">
              <a:lnSpc>
                <a:spcPct val="100000"/>
              </a:lnSpc>
              <a:buNone/>
            </a:pPr>
            <a:r>
              <a:rPr lang="en-US" sz="4200" dirty="0">
                <a:latin typeface="Times New Roman" panose="02020603050405020304" charset="0"/>
                <a:cs typeface="Times New Roman" panose="02020603050405020304" charset="0"/>
              </a:rPr>
              <a:t>In 630 AD, Muslims conquered </a:t>
            </a:r>
            <a:r>
              <a:rPr lang="en-US" sz="4200" dirty="0" err="1">
                <a:latin typeface="Times New Roman" panose="02020603050405020304" charset="0"/>
                <a:cs typeface="Times New Roman" panose="02020603050405020304" charset="0"/>
              </a:rPr>
              <a:t>Makkah</a:t>
            </a:r>
            <a:r>
              <a:rPr lang="en-US" sz="4200" dirty="0">
                <a:latin typeface="Times New Roman" panose="02020603050405020304" charset="0"/>
                <a:cs typeface="Times New Roman" panose="02020603050405020304" charset="0"/>
              </a:rPr>
              <a:t> under the leadership of the Holy Prophet (PBUH) in </a:t>
            </a:r>
            <a:r>
              <a:rPr lang="en-US" sz="4200" dirty="0" err="1">
                <a:latin typeface="Times New Roman" panose="02020603050405020304" charset="0"/>
                <a:cs typeface="Times New Roman" panose="02020603050405020304" charset="0"/>
              </a:rPr>
              <a:t>apeaceful</a:t>
            </a:r>
            <a:r>
              <a:rPr lang="en-US" sz="4200" dirty="0">
                <a:latin typeface="Times New Roman" panose="02020603050405020304" charset="0"/>
                <a:cs typeface="Times New Roman" panose="02020603050405020304" charset="0"/>
              </a:rPr>
              <a:t> manner. After that triumph, the whole of Arabia came under the sway of Islam. </a:t>
            </a:r>
            <a:r>
              <a:rPr lang="en-US" sz="4200" dirty="0" err="1">
                <a:latin typeface="Times New Roman" panose="02020603050405020304" charset="0"/>
                <a:cs typeface="Times New Roman" panose="02020603050405020304" charset="0"/>
              </a:rPr>
              <a:t>Afterconsolidating</a:t>
            </a:r>
            <a:r>
              <a:rPr lang="en-US" sz="4200" dirty="0">
                <a:latin typeface="Times New Roman" panose="02020603050405020304" charset="0"/>
                <a:cs typeface="Times New Roman" panose="02020603050405020304" charset="0"/>
              </a:rPr>
              <a:t> the Muslim state, the Holy Prophet (PBUH) sent deputations to foreign lands </a:t>
            </a:r>
            <a:r>
              <a:rPr lang="en-US" sz="4200" dirty="0" err="1">
                <a:latin typeface="Times New Roman" panose="02020603050405020304" charset="0"/>
                <a:cs typeface="Times New Roman" panose="02020603050405020304" charset="0"/>
              </a:rPr>
              <a:t>forpropagating</a:t>
            </a:r>
            <a:r>
              <a:rPr lang="en-US" sz="4200" dirty="0">
                <a:latin typeface="Times New Roman" panose="02020603050405020304" charset="0"/>
                <a:cs typeface="Times New Roman" panose="02020603050405020304" charset="0"/>
              </a:rPr>
              <a:t> the message of Islam and for </a:t>
            </a:r>
            <a:r>
              <a:rPr lang="en-US" sz="4200" dirty="0" err="1">
                <a:latin typeface="Times New Roman" panose="02020603050405020304" charset="0"/>
                <a:cs typeface="Times New Roman" panose="02020603050405020304" charset="0"/>
              </a:rPr>
              <a:t>e.stablishing</a:t>
            </a:r>
            <a:r>
              <a:rPr lang="en-US" sz="4200" dirty="0">
                <a:latin typeface="Times New Roman" panose="02020603050405020304" charset="0"/>
                <a:cs typeface="Times New Roman" panose="02020603050405020304" charset="0"/>
              </a:rPr>
              <a:t> cordial diplomatic relations with them. </a:t>
            </a:r>
            <a:r>
              <a:rPr lang="en-US" sz="4200" dirty="0" err="1">
                <a:latin typeface="Times New Roman" panose="02020603050405020304" charset="0"/>
                <a:cs typeface="Times New Roman" panose="02020603050405020304" charset="0"/>
              </a:rPr>
              <a:t>Underthe</a:t>
            </a:r>
            <a:r>
              <a:rPr lang="en-US" sz="4200" dirty="0">
                <a:latin typeface="Times New Roman" panose="02020603050405020304" charset="0"/>
                <a:cs typeface="Times New Roman" panose="02020603050405020304" charset="0"/>
              </a:rPr>
              <a:t> directives of the Holy Prophet (PBUH), some companions learnt foreign languages in order </a:t>
            </a:r>
            <a:r>
              <a:rPr lang="en-US" sz="4200" dirty="0" err="1">
                <a:latin typeface="Times New Roman" panose="02020603050405020304" charset="0"/>
                <a:cs typeface="Times New Roman" panose="02020603050405020304" charset="0"/>
              </a:rPr>
              <a:t>topursue</a:t>
            </a:r>
            <a:r>
              <a:rPr lang="en-US" sz="4200" dirty="0">
                <a:latin typeface="Times New Roman" panose="02020603050405020304" charset="0"/>
                <a:cs typeface="Times New Roman" panose="02020603050405020304" charset="0"/>
              </a:rPr>
              <a:t> meaningful diplomacy with those states where they were sent. It is instructive to </a:t>
            </a:r>
            <a:r>
              <a:rPr lang="en-US" sz="4200" dirty="0" err="1">
                <a:latin typeface="Times New Roman" panose="02020603050405020304" charset="0"/>
                <a:cs typeface="Times New Roman" panose="02020603050405020304" charset="0"/>
              </a:rPr>
              <a:t>mentionhere</a:t>
            </a:r>
            <a:r>
              <a:rPr lang="en-US" sz="4200" dirty="0">
                <a:latin typeface="Times New Roman" panose="02020603050405020304" charset="0"/>
                <a:cs typeface="Times New Roman" panose="02020603050405020304" charset="0"/>
              </a:rPr>
              <a:t> that the Holy Prophet (PBUH) also deputed non-Muslims as envoys owing to their talent </a:t>
            </a:r>
            <a:r>
              <a:rPr lang="en-US" sz="4200" dirty="0" err="1">
                <a:latin typeface="Times New Roman" panose="02020603050405020304" charset="0"/>
                <a:cs typeface="Times New Roman" panose="02020603050405020304" charset="0"/>
              </a:rPr>
              <a:t>andsuitability</a:t>
            </a:r>
            <a:r>
              <a:rPr lang="en-US" sz="4200" dirty="0">
                <a:latin typeface="Times New Roman" panose="02020603050405020304" charset="0"/>
                <a:cs typeface="Times New Roman" panose="02020603050405020304" charset="0"/>
              </a:rPr>
              <a:t> for the job. </a:t>
            </a:r>
            <a:r>
              <a:rPr lang="en-US" sz="4200" dirty="0" err="1">
                <a:latin typeface="Times New Roman" panose="02020603050405020304" charset="0"/>
                <a:cs typeface="Times New Roman" panose="02020603050405020304" charset="0"/>
              </a:rPr>
              <a:t>Amr</a:t>
            </a:r>
            <a:r>
              <a:rPr lang="en-US" sz="4200" dirty="0">
                <a:latin typeface="Times New Roman" panose="02020603050405020304" charset="0"/>
                <a:cs typeface="Times New Roman" panose="02020603050405020304" charset="0"/>
              </a:rPr>
              <a:t> </a:t>
            </a:r>
            <a:r>
              <a:rPr lang="en-US" sz="4200" dirty="0" err="1">
                <a:latin typeface="Times New Roman" panose="02020603050405020304" charset="0"/>
                <a:cs typeface="Times New Roman" panose="02020603050405020304" charset="0"/>
              </a:rPr>
              <a:t>ibn</a:t>
            </a:r>
            <a:r>
              <a:rPr lang="en-US" sz="4200" dirty="0">
                <a:latin typeface="Times New Roman" panose="02020603050405020304" charset="0"/>
                <a:cs typeface="Times New Roman" panose="02020603050405020304" charset="0"/>
              </a:rPr>
              <a:t> </a:t>
            </a:r>
            <a:r>
              <a:rPr lang="en-US" sz="4200" dirty="0" err="1">
                <a:latin typeface="Times New Roman" panose="02020603050405020304" charset="0"/>
                <a:cs typeface="Times New Roman" panose="02020603050405020304" charset="0"/>
              </a:rPr>
              <a:t>Umayyah</a:t>
            </a:r>
            <a:r>
              <a:rPr lang="en-US" sz="4200" dirty="0">
                <a:latin typeface="Times New Roman" panose="02020603050405020304" charset="0"/>
                <a:cs typeface="Times New Roman" panose="02020603050405020304" charset="0"/>
              </a:rPr>
              <a:t> Al-</a:t>
            </a:r>
            <a:r>
              <a:rPr lang="en-US" sz="4200" dirty="0" err="1">
                <a:latin typeface="Times New Roman" panose="02020603050405020304" charset="0"/>
                <a:cs typeface="Times New Roman" panose="02020603050405020304" charset="0"/>
              </a:rPr>
              <a:t>Dumri</a:t>
            </a:r>
            <a:r>
              <a:rPr lang="en-US" sz="4200" dirty="0">
                <a:latin typeface="Times New Roman" panose="02020603050405020304" charset="0"/>
                <a:cs typeface="Times New Roman" panose="02020603050405020304" charset="0"/>
              </a:rPr>
              <a:t> was sent to Abyssinia as envoy prior to </a:t>
            </a:r>
            <a:r>
              <a:rPr lang="en-US" sz="4200" dirty="0" err="1">
                <a:latin typeface="Times New Roman" panose="02020603050405020304" charset="0"/>
                <a:cs typeface="Times New Roman" panose="02020603050405020304" charset="0"/>
              </a:rPr>
              <a:t>embracingIslam</a:t>
            </a:r>
            <a:r>
              <a:rPr lang="en-US" sz="4200" dirty="0">
                <a:latin typeface="Times New Roman" panose="02020603050405020304" charset="0"/>
                <a:cs typeface="Times New Roman" panose="02020603050405020304" charset="0"/>
              </a:rPr>
              <a:t> because he had personal acquaintance with Negus and was fully conversant of the </a:t>
            </a:r>
            <a:r>
              <a:rPr lang="en-US" sz="4200" dirty="0" err="1">
                <a:latin typeface="Times New Roman" panose="02020603050405020304" charset="0"/>
                <a:cs typeface="Times New Roman" panose="02020603050405020304" charset="0"/>
              </a:rPr>
              <a:t>situationprevailing</a:t>
            </a:r>
            <a:r>
              <a:rPr lang="en-US" sz="4200" dirty="0">
                <a:latin typeface="Times New Roman" panose="02020603050405020304" charset="0"/>
                <a:cs typeface="Times New Roman" panose="02020603050405020304" charset="0"/>
              </a:rPr>
              <a:t> there. So as a statesman, the Holy Prophet (PBUH) exhibited excellent diplomatic </a:t>
            </a:r>
            <a:r>
              <a:rPr lang="en-US" sz="4200" dirty="0" err="1">
                <a:latin typeface="Times New Roman" panose="02020603050405020304" charset="0"/>
                <a:cs typeface="Times New Roman" panose="02020603050405020304" charset="0"/>
              </a:rPr>
              <a:t>skillsthat</a:t>
            </a:r>
            <a:r>
              <a:rPr lang="en-US" sz="4200" dirty="0">
                <a:latin typeface="Times New Roman" panose="02020603050405020304" charset="0"/>
                <a:cs typeface="Times New Roman" panose="02020603050405020304" charset="0"/>
              </a:rPr>
              <a:t> went a long way in establishing good and friendly relations between nascent Islamic state </a:t>
            </a:r>
            <a:r>
              <a:rPr lang="en-US" sz="4200" dirty="0" err="1">
                <a:latin typeface="Times New Roman" panose="02020603050405020304" charset="0"/>
                <a:cs typeface="Times New Roman" panose="02020603050405020304" charset="0"/>
              </a:rPr>
              <a:t>andforeign</a:t>
            </a:r>
            <a:r>
              <a:rPr lang="en-US" sz="4200" dirty="0">
                <a:latin typeface="Times New Roman" panose="02020603050405020304" charset="0"/>
                <a:cs typeface="Times New Roman" panose="02020603050405020304" charset="0"/>
              </a:rPr>
              <a:t> countries</a:t>
            </a:r>
          </a:p>
          <a:p>
            <a:pPr marL="0" indent="0" algn="just">
              <a:buNone/>
            </a:pPr>
            <a:endParaRPr lang="en-US" sz="48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965" y="365125"/>
            <a:ext cx="10515600" cy="708301"/>
          </a:xfrm>
        </p:spPr>
        <p:txBody>
          <a:bodyPr>
            <a:normAutofit/>
          </a:bodyPr>
          <a:lstStyle/>
          <a:p>
            <a:r>
              <a:rPr lang="en-US" sz="2665" dirty="0">
                <a:latin typeface="Algerian" panose="04020705040A02060702" charset="0"/>
                <a:cs typeface="Algerian" panose="04020705040A02060702" charset="0"/>
                <a:sym typeface="+mn-ea"/>
              </a:rPr>
              <a:t>Prophet </a:t>
            </a:r>
            <a:r>
              <a:rPr lang="en-US" sz="2665" dirty="0" err="1">
                <a:latin typeface="Algerian" panose="04020705040A02060702" charset="0"/>
                <a:cs typeface="Algerian" panose="04020705040A02060702" charset="0"/>
                <a:sym typeface="+mn-ea"/>
              </a:rPr>
              <a:t>pbuh</a:t>
            </a:r>
            <a:r>
              <a:rPr lang="en-US" sz="2665" dirty="0">
                <a:latin typeface="Algerian" panose="04020705040A02060702" charset="0"/>
                <a:cs typeface="Algerian" panose="04020705040A02060702" charset="0"/>
                <a:sym typeface="+mn-ea"/>
              </a:rPr>
              <a:t> as a diplomat, strategist and peace maker</a:t>
            </a:r>
            <a:endParaRPr lang="en-US" sz="2665" dirty="0"/>
          </a:p>
        </p:txBody>
      </p:sp>
      <p:sp>
        <p:nvSpPr>
          <p:cNvPr id="3" name="Content Placeholder 2"/>
          <p:cNvSpPr>
            <a:spLocks noGrp="1"/>
          </p:cNvSpPr>
          <p:nvPr>
            <p:ph idx="1"/>
          </p:nvPr>
        </p:nvSpPr>
        <p:spPr>
          <a:xfrm>
            <a:off x="838200" y="1073426"/>
            <a:ext cx="10515600" cy="5103537"/>
          </a:xfrm>
        </p:spPr>
        <p:txBody>
          <a:bodyPr/>
          <a:lstStyle/>
          <a:p>
            <a:pPr marL="0" indent="0" algn="just">
              <a:buNone/>
            </a:pPr>
            <a:r>
              <a:rPr lang="en-US" sz="2400" dirty="0">
                <a:latin typeface="Times New Roman" panose="02020603050405020304" charset="0"/>
                <a:cs typeface="Times New Roman" panose="02020603050405020304" charset="0"/>
              </a:rPr>
              <a:t>The Prophet was a successful and expedient diplomat whose state policy was an epitome of peace, coexistence and conflict resolution.</a:t>
            </a:r>
          </a:p>
          <a:p>
            <a:pPr marL="0" indent="0" algn="just">
              <a:buNone/>
            </a:pPr>
            <a:r>
              <a:rPr lang="en-US" sz="2400" dirty="0">
                <a:latin typeface="Times New Roman" panose="02020603050405020304" charset="0"/>
                <a:cs typeface="Times New Roman" panose="02020603050405020304" charset="0"/>
              </a:rPr>
              <a:t>His policy can be divided into three phases. </a:t>
            </a:r>
            <a:r>
              <a:rPr lang="en-US" sz="2400" b="1" dirty="0">
                <a:latin typeface="Times New Roman" panose="02020603050405020304" charset="0"/>
                <a:cs typeface="Times New Roman" panose="02020603050405020304" charset="0"/>
              </a:rPr>
              <a:t>First</a:t>
            </a:r>
            <a:r>
              <a:rPr lang="en-US" sz="2400" dirty="0">
                <a:latin typeface="Times New Roman" panose="02020603050405020304" charset="0"/>
                <a:cs typeface="Times New Roman" panose="02020603050405020304" charset="0"/>
              </a:rPr>
              <a:t> phase is the passive aggression by the people of Makah; when the Muslims were in minority. The initial years of this period were of covert preaching. Followed by the violent phase of </a:t>
            </a:r>
            <a:r>
              <a:rPr lang="en-US" sz="2400" b="1" dirty="0">
                <a:latin typeface="Times New Roman" panose="02020603050405020304" charset="0"/>
                <a:cs typeface="Times New Roman" panose="02020603050405020304" charset="0"/>
              </a:rPr>
              <a:t>overt preaching </a:t>
            </a:r>
            <a:r>
              <a:rPr lang="en-US" sz="2400" dirty="0">
                <a:latin typeface="Times New Roman" panose="02020603050405020304" charset="0"/>
                <a:cs typeface="Times New Roman" panose="02020603050405020304" charset="0"/>
              </a:rPr>
              <a:t>which started non-resistance to the physical torture lashed out by the </a:t>
            </a:r>
            <a:r>
              <a:rPr lang="en-US" sz="2400" dirty="0" err="1">
                <a:latin typeface="Times New Roman" panose="02020603050405020304" charset="0"/>
                <a:cs typeface="Times New Roman" panose="02020603050405020304" charset="0"/>
              </a:rPr>
              <a:t>Quresh</a:t>
            </a:r>
            <a:r>
              <a:rPr lang="en-US" sz="2400" dirty="0">
                <a:latin typeface="Times New Roman" panose="02020603050405020304" charset="0"/>
                <a:cs typeface="Times New Roman" panose="02020603050405020304" charset="0"/>
              </a:rPr>
              <a:t>. The Holy Prophet at that time, was not only in relations with non-Muslims in Makah, but had ongoing diplomatic relations with the non-Muslims outside Makah, he also communicated with the regional powers and communities such as Negus (</a:t>
            </a:r>
            <a:r>
              <a:rPr lang="en-US" sz="2400" dirty="0" err="1">
                <a:latin typeface="Times New Roman" panose="02020603050405020304" charset="0"/>
                <a:cs typeface="Times New Roman" panose="02020603050405020304" charset="0"/>
              </a:rPr>
              <a:t>Habsha</a:t>
            </a:r>
            <a:r>
              <a:rPr lang="en-US" sz="2400" dirty="0">
                <a:latin typeface="Times New Roman" panose="02020603050405020304" charset="0"/>
                <a:cs typeface="Times New Roman" panose="02020603050405020304" charset="0"/>
              </a:rPr>
              <a:t>), Taif and </a:t>
            </a:r>
            <a:r>
              <a:rPr lang="en-US" sz="2400" dirty="0" err="1">
                <a:latin typeface="Times New Roman" panose="02020603050405020304" charset="0"/>
                <a:cs typeface="Times New Roman" panose="02020603050405020304" charset="0"/>
              </a:rPr>
              <a:t>Yathrab</a:t>
            </a:r>
            <a:r>
              <a:rPr lang="en-US" sz="2400" dirty="0">
                <a:latin typeface="Times New Roman" panose="02020603050405020304" charset="0"/>
                <a:cs typeface="Times New Roman" panose="02020603050405020304" charset="0"/>
              </a:rPr>
              <a:t>.</a:t>
            </a:r>
          </a:p>
          <a:p>
            <a:pPr marL="0" indent="0" algn="just">
              <a:buNone/>
            </a:pPr>
            <a:r>
              <a:rPr lang="en-US" sz="2400" b="1" dirty="0">
                <a:latin typeface="Times New Roman" panose="02020603050405020304" charset="0"/>
                <a:cs typeface="Times New Roman" panose="02020603050405020304" charset="0"/>
                <a:sym typeface="+mn-ea"/>
              </a:rPr>
              <a:t>Secondly</a:t>
            </a:r>
            <a:r>
              <a:rPr lang="en-US" sz="2400" dirty="0">
                <a:latin typeface="Times New Roman" panose="02020603050405020304" charset="0"/>
                <a:cs typeface="Times New Roman" panose="02020603050405020304" charset="0"/>
                <a:sym typeface="+mn-ea"/>
              </a:rPr>
              <a:t>, the post migration strategies in the city state of Medina, and the Prophet's relations with the Jews, the </a:t>
            </a:r>
            <a:r>
              <a:rPr lang="en-US" sz="2400" dirty="0" err="1">
                <a:latin typeface="Times New Roman" panose="02020603050405020304" charset="0"/>
                <a:cs typeface="Times New Roman" panose="02020603050405020304" charset="0"/>
                <a:sym typeface="+mn-ea"/>
              </a:rPr>
              <a:t>Makahns</a:t>
            </a:r>
            <a:r>
              <a:rPr lang="en-US" sz="2400" dirty="0">
                <a:latin typeface="Times New Roman" panose="02020603050405020304" charset="0"/>
                <a:cs typeface="Times New Roman" panose="02020603050405020304" charset="0"/>
                <a:sym typeface="+mn-ea"/>
              </a:rPr>
              <a:t> and with the neighboring tribes where the Prophet sent the message of Islam. These were the years of constant war.</a:t>
            </a:r>
            <a:endParaRPr lang="en-US" sz="2400" dirty="0"/>
          </a:p>
          <a:p>
            <a:pPr marL="0" indent="0" algn="just">
              <a:buNone/>
            </a:pPr>
            <a:endParaRPr lang="en-US" sz="24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42040"/>
          </a:xfrm>
        </p:spPr>
        <p:txBody>
          <a:bodyPr>
            <a:normAutofit/>
          </a:bodyPr>
          <a:lstStyle/>
          <a:p>
            <a:r>
              <a:rPr lang="en-US" sz="2665" dirty="0">
                <a:latin typeface="Algerian" panose="04020705040A02060702" charset="0"/>
                <a:cs typeface="Algerian" panose="04020705040A02060702" charset="0"/>
                <a:sym typeface="+mn-ea"/>
              </a:rPr>
              <a:t>Prophet </a:t>
            </a:r>
            <a:r>
              <a:rPr lang="en-US" sz="2665" dirty="0" err="1">
                <a:latin typeface="Algerian" panose="04020705040A02060702" charset="0"/>
                <a:cs typeface="Algerian" panose="04020705040A02060702" charset="0"/>
                <a:sym typeface="+mn-ea"/>
              </a:rPr>
              <a:t>pbuh</a:t>
            </a:r>
            <a:r>
              <a:rPr lang="en-US" sz="2665" dirty="0">
                <a:latin typeface="Algerian" panose="04020705040A02060702" charset="0"/>
                <a:cs typeface="Algerian" panose="04020705040A02060702" charset="0"/>
                <a:sym typeface="+mn-ea"/>
              </a:rPr>
              <a:t> as a diplomat, strategist and peace maker</a:t>
            </a:r>
            <a:endParaRPr lang="en-US" sz="2665" dirty="0"/>
          </a:p>
        </p:txBody>
      </p:sp>
      <p:sp>
        <p:nvSpPr>
          <p:cNvPr id="3" name="Content Placeholder 2"/>
          <p:cNvSpPr>
            <a:spLocks noGrp="1"/>
          </p:cNvSpPr>
          <p:nvPr>
            <p:ph idx="1"/>
          </p:nvPr>
        </p:nvSpPr>
        <p:spPr>
          <a:xfrm>
            <a:off x="838200" y="1007166"/>
            <a:ext cx="10515600" cy="5169797"/>
          </a:xfrm>
        </p:spPr>
        <p:txBody>
          <a:bodyPr/>
          <a:lstStyle/>
          <a:p>
            <a:pPr marL="0" indent="0" algn="just">
              <a:buNone/>
            </a:pPr>
            <a:r>
              <a:rPr lang="en-US" sz="2400" b="1" dirty="0">
                <a:latin typeface="Times New Roman" panose="02020603050405020304" charset="0"/>
                <a:cs typeface="Times New Roman" panose="02020603050405020304" charset="0"/>
              </a:rPr>
              <a:t>Thirdly</a:t>
            </a:r>
            <a:r>
              <a:rPr lang="en-US" sz="2400" dirty="0">
                <a:latin typeface="Times New Roman" panose="02020603050405020304" charset="0"/>
                <a:cs typeface="Times New Roman" panose="02020603050405020304" charset="0"/>
              </a:rPr>
              <a:t>, the post-</a:t>
            </a:r>
            <a:r>
              <a:rPr lang="en-US" sz="2400" dirty="0" err="1">
                <a:latin typeface="Times New Roman" panose="02020603050405020304" charset="0"/>
                <a:cs typeface="Times New Roman" panose="02020603050405020304" charset="0"/>
              </a:rPr>
              <a:t>Hudabia</a:t>
            </a:r>
            <a:r>
              <a:rPr lang="en-US" sz="2400" dirty="0">
                <a:latin typeface="Times New Roman" panose="02020603050405020304" charset="0"/>
                <a:cs typeface="Times New Roman" panose="02020603050405020304" charset="0"/>
              </a:rPr>
              <a:t> period, when the Prophet sent letters to the notable powers of the contemporary e.g. Persia and Rome, followed by the triumphing victory in Makah after which Islam dominated entire Arabia.</a:t>
            </a:r>
          </a:p>
          <a:p>
            <a:pPr marL="0" indent="0" algn="just">
              <a:buNone/>
            </a:pPr>
            <a:r>
              <a:rPr lang="en-US" sz="2400" b="1" dirty="0">
                <a:latin typeface="Times New Roman" panose="02020603050405020304" charset="0"/>
                <a:cs typeface="Times New Roman" panose="02020603050405020304" charset="0"/>
              </a:rPr>
              <a:t>Strategies adopted by the Prophet (PBUH) during Medina Period</a:t>
            </a:r>
          </a:p>
          <a:p>
            <a:pPr marL="0" indent="0" algn="just">
              <a:buNone/>
            </a:pPr>
            <a:r>
              <a:rPr lang="en-US" sz="2400" dirty="0">
                <a:latin typeface="Times New Roman" panose="02020603050405020304" charset="0"/>
                <a:cs typeface="Times New Roman" panose="02020603050405020304" charset="0"/>
                <a:sym typeface="+mn-ea"/>
              </a:rPr>
              <a:t>During the ten years of Medina the Prophet adopted an outright aggressive policy to display power. There were twenty-seven </a:t>
            </a:r>
            <a:r>
              <a:rPr lang="en-US" sz="2400" dirty="0" err="1">
                <a:latin typeface="Times New Roman" panose="02020603050405020304" charset="0"/>
                <a:cs typeface="Times New Roman" panose="02020603050405020304" charset="0"/>
                <a:sym typeface="+mn-ea"/>
              </a:rPr>
              <a:t>ghazwat</a:t>
            </a:r>
            <a:r>
              <a:rPr lang="en-US" sz="2400" dirty="0">
                <a:latin typeface="Times New Roman" panose="02020603050405020304" charset="0"/>
                <a:cs typeface="Times New Roman" panose="02020603050405020304" charset="0"/>
                <a:sym typeface="+mn-ea"/>
              </a:rPr>
              <a:t> and sixty-six sariya and it was only twice; at the time of </a:t>
            </a:r>
            <a:r>
              <a:rPr lang="en-US" sz="2400" dirty="0" err="1">
                <a:latin typeface="Times New Roman" panose="02020603050405020304" charset="0"/>
                <a:cs typeface="Times New Roman" panose="02020603050405020304" charset="0"/>
                <a:sym typeface="+mn-ea"/>
              </a:rPr>
              <a:t>Uhad</a:t>
            </a:r>
            <a:r>
              <a:rPr lang="en-US" sz="2400" dirty="0">
                <a:latin typeface="Times New Roman" panose="02020603050405020304" charset="0"/>
                <a:cs typeface="Times New Roman" panose="02020603050405020304" charset="0"/>
                <a:sym typeface="+mn-ea"/>
              </a:rPr>
              <a:t> and </a:t>
            </a:r>
            <a:r>
              <a:rPr lang="en-US" sz="2400" dirty="0" err="1">
                <a:latin typeface="Times New Roman" panose="02020603050405020304" charset="0"/>
                <a:cs typeface="Times New Roman" panose="02020603050405020304" charset="0"/>
                <a:sym typeface="+mn-ea"/>
              </a:rPr>
              <a:t>Ahzab</a:t>
            </a:r>
            <a:r>
              <a:rPr lang="en-US" sz="2400" dirty="0">
                <a:latin typeface="Times New Roman" panose="02020603050405020304" charset="0"/>
                <a:cs typeface="Times New Roman" panose="02020603050405020304" charset="0"/>
                <a:sym typeface="+mn-ea"/>
              </a:rPr>
              <a:t> that the Muslims were at defensive mode. On this stage, the overall policy adopted for the military affairs was of pre-emption. </a:t>
            </a:r>
            <a:endParaRPr lang="en-US" sz="2400" dirty="0">
              <a:latin typeface="Times New Roman" panose="02020603050405020304" charset="0"/>
              <a:cs typeface="Times New Roman" panose="02020603050405020304" charset="0"/>
            </a:endParaRPr>
          </a:p>
          <a:p>
            <a:pPr marL="0" indent="0" algn="just">
              <a:buNone/>
            </a:pPr>
            <a:r>
              <a:rPr lang="en-US" sz="2400" dirty="0">
                <a:latin typeface="Times New Roman" panose="02020603050405020304" charset="0"/>
                <a:cs typeface="Times New Roman" panose="02020603050405020304" charset="0"/>
                <a:sym typeface="+mn-ea"/>
              </a:rPr>
              <a:t>This policy of display of power can only be appreciated if the spirit of the age, of the times of the Prophet pbuh is understood. Display of power, was the most important instrument for successful statecraft at that era. This policy was by no means in contradiction with the humanitarian ethos, preached by the Prophet, as even during these years of war; the human blood was esteemed highly. During the last ten years of the Prophet's life in Medina,</a:t>
            </a:r>
            <a:endParaRPr lang="en-US" sz="24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8545"/>
          </a:xfrm>
        </p:spPr>
        <p:txBody>
          <a:bodyPr>
            <a:normAutofit/>
          </a:bodyPr>
          <a:lstStyle/>
          <a:p>
            <a:r>
              <a:rPr lang="en-US" sz="2665" dirty="0">
                <a:latin typeface="Algerian" panose="04020705040A02060702" charset="0"/>
                <a:cs typeface="Algerian" panose="04020705040A02060702" charset="0"/>
                <a:sym typeface="+mn-ea"/>
              </a:rPr>
              <a:t>Prophet </a:t>
            </a:r>
            <a:r>
              <a:rPr lang="en-US" sz="2665" dirty="0" err="1">
                <a:latin typeface="Algerian" panose="04020705040A02060702" charset="0"/>
                <a:cs typeface="Algerian" panose="04020705040A02060702" charset="0"/>
                <a:sym typeface="+mn-ea"/>
              </a:rPr>
              <a:t>pbuh</a:t>
            </a:r>
            <a:r>
              <a:rPr lang="en-US" sz="2665" dirty="0">
                <a:latin typeface="Algerian" panose="04020705040A02060702" charset="0"/>
                <a:cs typeface="Algerian" panose="04020705040A02060702" charset="0"/>
                <a:sym typeface="+mn-ea"/>
              </a:rPr>
              <a:t> as a diplomat, strategist and peace maker</a:t>
            </a:r>
            <a:endParaRPr lang="en-US" sz="2665" dirty="0"/>
          </a:p>
        </p:txBody>
      </p:sp>
      <p:sp>
        <p:nvSpPr>
          <p:cNvPr id="3" name="Content Placeholder 2"/>
          <p:cNvSpPr>
            <a:spLocks noGrp="1"/>
          </p:cNvSpPr>
          <p:nvPr>
            <p:ph idx="1"/>
          </p:nvPr>
        </p:nvSpPr>
        <p:spPr>
          <a:xfrm>
            <a:off x="838200" y="1126435"/>
            <a:ext cx="10515600" cy="5050528"/>
          </a:xfrm>
        </p:spPr>
        <p:txBody>
          <a:bodyPr>
            <a:normAutofit lnSpcReduction="10000"/>
          </a:bodyPr>
          <a:lstStyle/>
          <a:p>
            <a:pPr marL="0" indent="0" algn="just">
              <a:buNone/>
            </a:pPr>
            <a:r>
              <a:rPr lang="en-US" sz="2400" dirty="0">
                <a:latin typeface="Times New Roman" panose="02020603050405020304" charset="0"/>
                <a:cs typeface="Times New Roman" panose="02020603050405020304" charset="0"/>
              </a:rPr>
              <a:t>ten-lac square miles territory was conquered, which makes an average of 274 miles per month.</a:t>
            </a:r>
          </a:p>
          <a:p>
            <a:pPr marL="0" indent="0" algn="just">
              <a:buNone/>
            </a:pPr>
            <a:r>
              <a:rPr lang="en-US" sz="2400" dirty="0">
                <a:latin typeface="Times New Roman" panose="02020603050405020304" charset="0"/>
                <a:cs typeface="Times New Roman" panose="02020603050405020304" charset="0"/>
                <a:sym typeface="+mn-ea"/>
              </a:rPr>
              <a:t>During this entire era the average ratio of enemy causalities is merely two, per-month. The seventy causalities in the battle of Badar are maximum number of deaths in any </a:t>
            </a:r>
            <a:r>
              <a:rPr lang="en-US" sz="2400" dirty="0" err="1">
                <a:latin typeface="Times New Roman" panose="02020603050405020304" charset="0"/>
                <a:cs typeface="Times New Roman" panose="02020603050405020304" charset="0"/>
                <a:sym typeface="+mn-ea"/>
              </a:rPr>
              <a:t>ghazwa</a:t>
            </a:r>
            <a:r>
              <a:rPr lang="en-US" sz="2400" dirty="0">
                <a:latin typeface="Times New Roman" panose="02020603050405020304" charset="0"/>
                <a:cs typeface="Times New Roman" panose="02020603050405020304" charset="0"/>
                <a:sym typeface="+mn-ea"/>
              </a:rPr>
              <a:t>. Thus, despite of the fact that this policy was aggressive, it was not inhuman.</a:t>
            </a:r>
            <a:endParaRPr lang="en-US" sz="2400" dirty="0">
              <a:latin typeface="Times New Roman" panose="02020603050405020304" charset="0"/>
              <a:cs typeface="Times New Roman" panose="02020603050405020304" charset="0"/>
            </a:endParaRPr>
          </a:p>
          <a:p>
            <a:pPr marL="0" indent="0" algn="just">
              <a:buNone/>
            </a:pPr>
            <a:r>
              <a:rPr lang="en-US" sz="2400" dirty="0">
                <a:latin typeface="Times New Roman" panose="02020603050405020304" charset="0"/>
                <a:cs typeface="Times New Roman" panose="02020603050405020304" charset="0"/>
                <a:sym typeface="+mn-ea"/>
              </a:rPr>
              <a:t>For the Muslims, manifestation of power was necessary for two reasons; First, to engage the </a:t>
            </a:r>
            <a:r>
              <a:rPr lang="en-US" sz="2400" dirty="0" err="1">
                <a:latin typeface="Times New Roman" panose="02020603050405020304" charset="0"/>
                <a:cs typeface="Times New Roman" panose="02020603050405020304" charset="0"/>
                <a:sym typeface="+mn-ea"/>
              </a:rPr>
              <a:t>Makahans</a:t>
            </a:r>
            <a:r>
              <a:rPr lang="en-US" sz="2400" dirty="0">
                <a:latin typeface="Times New Roman" panose="02020603050405020304" charset="0"/>
                <a:cs typeface="Times New Roman" panose="02020603050405020304" charset="0"/>
                <a:sym typeface="+mn-ea"/>
              </a:rPr>
              <a:t> into constant warfare. Due to its religious significance, conquest of Makah was the ultimate aim of the Prophet pbuh, since Makah was considered haram by the entire Arabia and it was not diplomatically just to attack it.</a:t>
            </a:r>
          </a:p>
          <a:p>
            <a:pPr marL="0" indent="0" algn="just">
              <a:buNone/>
            </a:pPr>
            <a:r>
              <a:rPr lang="en-US" sz="2400" dirty="0">
                <a:latin typeface="Times New Roman" panose="02020603050405020304" charset="0"/>
                <a:cs typeface="Times New Roman" panose="02020603050405020304" charset="0"/>
                <a:sym typeface="+mn-ea"/>
              </a:rPr>
              <a:t>This act could invite the hostility from all Arabia, towards the nascent Muslim state. Thus, the </a:t>
            </a:r>
            <a:r>
              <a:rPr lang="en-US" sz="2400" dirty="0" err="1">
                <a:latin typeface="Times New Roman" panose="02020603050405020304" charset="0"/>
                <a:cs typeface="Times New Roman" panose="02020603050405020304" charset="0"/>
                <a:sym typeface="+mn-ea"/>
              </a:rPr>
              <a:t>Quresh</a:t>
            </a:r>
            <a:r>
              <a:rPr lang="en-US" sz="2400" dirty="0">
                <a:latin typeface="Times New Roman" panose="02020603050405020304" charset="0"/>
                <a:cs typeface="Times New Roman" panose="02020603050405020304" charset="0"/>
                <a:sym typeface="+mn-ea"/>
              </a:rPr>
              <a:t> were pressured to come into direct confrontation with the Muslims, by constant monitoring of their caravans and with the display of hostility by the Muslims themselves.</a:t>
            </a:r>
            <a:endParaRPr lang="en-US" sz="2400" dirty="0">
              <a:latin typeface="Times New Roman" panose="02020603050405020304" charset="0"/>
              <a:cs typeface="Times New Roman" panose="02020603050405020304" charset="0"/>
            </a:endParaRPr>
          </a:p>
          <a:p>
            <a:pPr marL="0" indent="0" algn="just">
              <a:buNone/>
            </a:pPr>
            <a:endParaRPr lang="en-US" sz="24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28788"/>
          </a:xfrm>
        </p:spPr>
        <p:txBody>
          <a:bodyPr>
            <a:normAutofit/>
          </a:bodyPr>
          <a:lstStyle/>
          <a:p>
            <a:r>
              <a:rPr lang="en-US" sz="2665" dirty="0">
                <a:latin typeface="Algerian" panose="04020705040A02060702" charset="0"/>
                <a:cs typeface="Algerian" panose="04020705040A02060702" charset="0"/>
                <a:sym typeface="+mn-ea"/>
              </a:rPr>
              <a:t>Prophet </a:t>
            </a:r>
            <a:r>
              <a:rPr lang="en-US" sz="2665" dirty="0" err="1">
                <a:latin typeface="Algerian" panose="04020705040A02060702" charset="0"/>
                <a:cs typeface="Algerian" panose="04020705040A02060702" charset="0"/>
                <a:sym typeface="+mn-ea"/>
              </a:rPr>
              <a:t>pbuh</a:t>
            </a:r>
            <a:r>
              <a:rPr lang="en-US" sz="2665" dirty="0">
                <a:latin typeface="Algerian" panose="04020705040A02060702" charset="0"/>
                <a:cs typeface="Algerian" panose="04020705040A02060702" charset="0"/>
                <a:sym typeface="+mn-ea"/>
              </a:rPr>
              <a:t> as a diplomat, strategist and peace maker</a:t>
            </a:r>
            <a:endParaRPr lang="en-US" sz="2665" dirty="0"/>
          </a:p>
        </p:txBody>
      </p:sp>
      <p:sp>
        <p:nvSpPr>
          <p:cNvPr id="3" name="Content Placeholder 2"/>
          <p:cNvSpPr>
            <a:spLocks noGrp="1"/>
          </p:cNvSpPr>
          <p:nvPr>
            <p:ph idx="1"/>
          </p:nvPr>
        </p:nvSpPr>
        <p:spPr>
          <a:xfrm>
            <a:off x="669925" y="993775"/>
            <a:ext cx="10683875" cy="5182870"/>
          </a:xfrm>
        </p:spPr>
        <p:txBody>
          <a:bodyPr>
            <a:normAutofit lnSpcReduction="10000"/>
          </a:bodyPr>
          <a:lstStyle/>
          <a:p>
            <a:pPr marL="0" indent="0" algn="just">
              <a:lnSpc>
                <a:spcPct val="100000"/>
              </a:lnSpc>
              <a:buNone/>
            </a:pPr>
            <a:r>
              <a:rPr lang="en-US" sz="2400" dirty="0">
                <a:latin typeface="Times New Roman" panose="02020603050405020304" charset="0"/>
                <a:cs typeface="Times New Roman" panose="02020603050405020304" charset="0"/>
                <a:sym typeface="+mn-ea"/>
              </a:rPr>
              <a:t>Secondly, to display the power of the newly emerging state, in order to win allies and neutralize the enemies. At the battle of </a:t>
            </a:r>
            <a:r>
              <a:rPr lang="en-US" sz="2400" dirty="0" err="1">
                <a:latin typeface="Times New Roman" panose="02020603050405020304" charset="0"/>
                <a:cs typeface="Times New Roman" panose="02020603050405020304" charset="0"/>
                <a:sym typeface="+mn-ea"/>
              </a:rPr>
              <a:t>Mautah</a:t>
            </a:r>
            <a:r>
              <a:rPr lang="en-US" sz="2400" dirty="0">
                <a:latin typeface="Times New Roman" panose="02020603050405020304" charset="0"/>
                <a:cs typeface="Times New Roman" panose="02020603050405020304" charset="0"/>
                <a:sym typeface="+mn-ea"/>
              </a:rPr>
              <a:t> 8th </a:t>
            </a:r>
            <a:r>
              <a:rPr lang="en-US" sz="2400" dirty="0" err="1">
                <a:latin typeface="Times New Roman" panose="02020603050405020304" charset="0"/>
                <a:cs typeface="Times New Roman" panose="02020603050405020304" charset="0"/>
                <a:sym typeface="+mn-ea"/>
              </a:rPr>
              <a:t>hijrah</a:t>
            </a:r>
            <a:r>
              <a:rPr lang="en-US" sz="2400" dirty="0">
                <a:latin typeface="Times New Roman" panose="02020603050405020304" charset="0"/>
                <a:cs typeface="Times New Roman" panose="02020603050405020304" charset="0"/>
                <a:sym typeface="+mn-ea"/>
              </a:rPr>
              <a:t>; the Muslim encountered the Romans.The Muslim army was comprised of three thousand soldiers and the Roman Army numbered two hundred thousand. Though, the battle remained undecided but its implications were benefiting for the Muslims. This encounter added into Muslim reputation in Arabia, as they challenged the superpower: the Rome. This battle was the prelude to conquest of Roman territories at the time of </a:t>
            </a:r>
            <a:r>
              <a:rPr lang="en-US" sz="2400" dirty="0" err="1">
                <a:latin typeface="Times New Roman" panose="02020603050405020304" charset="0"/>
                <a:cs typeface="Times New Roman" panose="02020603050405020304" charset="0"/>
                <a:sym typeface="+mn-ea"/>
              </a:rPr>
              <a:t>khulfa-erashadeen</a:t>
            </a:r>
            <a:r>
              <a:rPr lang="en-US" sz="2400" dirty="0">
                <a:latin typeface="Times New Roman" panose="02020603050405020304" charset="0"/>
                <a:cs typeface="Times New Roman" panose="02020603050405020304" charset="0"/>
                <a:sym typeface="+mn-ea"/>
              </a:rPr>
              <a:t>. </a:t>
            </a:r>
          </a:p>
          <a:p>
            <a:pPr marL="0" indent="0" algn="just">
              <a:lnSpc>
                <a:spcPct val="100000"/>
              </a:lnSpc>
              <a:buNone/>
            </a:pPr>
            <a:r>
              <a:rPr lang="en-US" sz="2400" b="1" dirty="0">
                <a:latin typeface="Times New Roman" panose="02020603050405020304" charset="0"/>
                <a:cs typeface="Times New Roman" panose="02020603050405020304" charset="0"/>
                <a:sym typeface="+mn-ea"/>
              </a:rPr>
              <a:t>2.Neutralization of the Enemy </a:t>
            </a:r>
            <a:endParaRPr lang="en-US" sz="2400" b="1" dirty="0">
              <a:latin typeface="Times New Roman" panose="02020603050405020304" charset="0"/>
              <a:cs typeface="Times New Roman" panose="02020603050405020304" charset="0"/>
            </a:endParaRPr>
          </a:p>
          <a:p>
            <a:pPr marL="0" indent="0" algn="just">
              <a:lnSpc>
                <a:spcPct val="100000"/>
              </a:lnSpc>
              <a:buNone/>
            </a:pPr>
            <a:r>
              <a:rPr lang="en-US" sz="2400" dirty="0">
                <a:latin typeface="Times New Roman" panose="02020603050405020304" charset="0"/>
                <a:cs typeface="Times New Roman" panose="02020603050405020304" charset="0"/>
                <a:sym typeface="+mn-ea"/>
              </a:rPr>
              <a:t>The Prophet while surrounded by the enemies from all sides; did not open all the fronts simultaneously. He opted a policy of Neutralization of the Enemy. If the Prophet intended to take an offensive on one front. He secured the other fronts by reaching mutual agreements with the other powers. This policy is visible in pact of Medina when the Prophet made agreements with the Jews, as He had to confront the </a:t>
            </a:r>
            <a:r>
              <a:rPr lang="en-US" sz="2400" dirty="0" err="1">
                <a:latin typeface="Times New Roman" panose="02020603050405020304" charset="0"/>
                <a:cs typeface="Times New Roman" panose="02020603050405020304" charset="0"/>
                <a:sym typeface="+mn-ea"/>
              </a:rPr>
              <a:t>Makans</a:t>
            </a:r>
            <a:r>
              <a:rPr lang="en-US" sz="2400" dirty="0">
                <a:latin typeface="Times New Roman" panose="02020603050405020304" charset="0"/>
                <a:cs typeface="Times New Roman" panose="02020603050405020304" charset="0"/>
                <a:sym typeface="+mn-ea"/>
              </a:rPr>
              <a:t>, militarily.</a:t>
            </a:r>
            <a:endParaRPr lang="en-US" sz="2400" dirty="0">
              <a:latin typeface="Times New Roman" panose="02020603050405020304" charset="0"/>
              <a:cs typeface="Times New Roman" panose="02020603050405020304" charset="0"/>
            </a:endParaRPr>
          </a:p>
          <a:p>
            <a:pPr marL="0" indent="0">
              <a:buNone/>
            </a:pPr>
            <a:endParaRPr lang="en-US" sz="2400" dirty="0">
              <a:latin typeface="Times New Roman" panose="02020603050405020304" charset="0"/>
              <a:cs typeface="Times New Roman" panose="02020603050405020304" charset="0"/>
            </a:endParaRPr>
          </a:p>
          <a:p>
            <a:pPr marL="0" indent="0">
              <a:buNone/>
            </a:pPr>
            <a:endParaRPr lang="en-US" sz="24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15536"/>
          </a:xfrm>
        </p:spPr>
        <p:txBody>
          <a:bodyPr>
            <a:normAutofit/>
          </a:bodyPr>
          <a:lstStyle/>
          <a:p>
            <a:r>
              <a:rPr lang="en-US" sz="2665" dirty="0">
                <a:latin typeface="Algerian" panose="04020705040A02060702" charset="0"/>
                <a:cs typeface="Algerian" panose="04020705040A02060702" charset="0"/>
                <a:sym typeface="+mn-ea"/>
              </a:rPr>
              <a:t>Prophet </a:t>
            </a:r>
            <a:r>
              <a:rPr lang="en-US" sz="2665" dirty="0" err="1">
                <a:latin typeface="Algerian" panose="04020705040A02060702" charset="0"/>
                <a:cs typeface="Algerian" panose="04020705040A02060702" charset="0"/>
                <a:sym typeface="+mn-ea"/>
              </a:rPr>
              <a:t>pbuh</a:t>
            </a:r>
            <a:r>
              <a:rPr lang="en-US" sz="2665" dirty="0">
                <a:latin typeface="Algerian" panose="04020705040A02060702" charset="0"/>
                <a:cs typeface="Algerian" panose="04020705040A02060702" charset="0"/>
                <a:sym typeface="+mn-ea"/>
              </a:rPr>
              <a:t> as a diplomat, strategist and peace maker</a:t>
            </a:r>
            <a:endParaRPr lang="en-US" sz="2665" dirty="0"/>
          </a:p>
        </p:txBody>
      </p:sp>
      <p:sp>
        <p:nvSpPr>
          <p:cNvPr id="3" name="Content Placeholder 2"/>
          <p:cNvSpPr>
            <a:spLocks noGrp="1"/>
          </p:cNvSpPr>
          <p:nvPr>
            <p:ph idx="1"/>
          </p:nvPr>
        </p:nvSpPr>
        <p:spPr>
          <a:xfrm>
            <a:off x="838200" y="1086678"/>
            <a:ext cx="10515600" cy="5090285"/>
          </a:xfrm>
        </p:spPr>
        <p:txBody>
          <a:bodyPr>
            <a:normAutofit/>
          </a:bodyPr>
          <a:lstStyle/>
          <a:p>
            <a:pPr marL="0" indent="0" algn="just">
              <a:lnSpc>
                <a:spcPct val="100000"/>
              </a:lnSpc>
              <a:buNone/>
            </a:pPr>
            <a:r>
              <a:rPr lang="en-US" sz="2400" b="1" dirty="0">
                <a:latin typeface="Times New Roman" panose="02020603050405020304" charset="0"/>
                <a:cs typeface="Times New Roman" panose="02020603050405020304" charset="0"/>
                <a:sym typeface="+mn-ea"/>
              </a:rPr>
              <a:t>3.Causing Disintegration among the Enemy Lines</a:t>
            </a:r>
            <a:r>
              <a:rPr lang="en-US" sz="2400" dirty="0">
                <a:latin typeface="Times New Roman" panose="02020603050405020304" charset="0"/>
                <a:cs typeface="Times New Roman" panose="02020603050405020304" charset="0"/>
                <a:sym typeface="+mn-ea"/>
              </a:rPr>
              <a:t> </a:t>
            </a:r>
            <a:endParaRPr lang="en-US" sz="2400" dirty="0">
              <a:latin typeface="Times New Roman" panose="02020603050405020304" charset="0"/>
              <a:cs typeface="Times New Roman" panose="02020603050405020304" charset="0"/>
            </a:endParaRPr>
          </a:p>
          <a:p>
            <a:pPr marL="0" indent="0" algn="just">
              <a:lnSpc>
                <a:spcPct val="100000"/>
              </a:lnSpc>
              <a:buNone/>
            </a:pPr>
            <a:r>
              <a:rPr lang="en-US" sz="2400" dirty="0">
                <a:latin typeface="Times New Roman" panose="02020603050405020304" charset="0"/>
                <a:cs typeface="Times New Roman" panose="02020603050405020304" charset="0"/>
                <a:sym typeface="+mn-ea"/>
              </a:rPr>
              <a:t>On several occasions, the Muslims were frail and solitary power against the combine forces of the non-believers. Therefore, while confronting the enemy it was not feasible to tackle the united enemy lines. Thus, the strategy to disintegrate the enemy lines was adopted. This strategy was successfully executed on two levels. First, by breaking the unity between the enemy and its alliances e.g. battle of </a:t>
            </a:r>
            <a:r>
              <a:rPr lang="en-US" sz="2400" dirty="0" err="1">
                <a:latin typeface="Times New Roman" panose="02020603050405020304" charset="0"/>
                <a:cs typeface="Times New Roman" panose="02020603050405020304" charset="0"/>
                <a:sym typeface="+mn-ea"/>
              </a:rPr>
              <a:t>Ahzab</a:t>
            </a:r>
            <a:r>
              <a:rPr lang="en-US" sz="2400" dirty="0">
                <a:latin typeface="Times New Roman" panose="02020603050405020304" charset="0"/>
                <a:cs typeface="Times New Roman" panose="02020603050405020304" charset="0"/>
                <a:sym typeface="+mn-ea"/>
              </a:rPr>
              <a:t>.</a:t>
            </a:r>
          </a:p>
          <a:p>
            <a:pPr marL="0" indent="0" algn="just">
              <a:lnSpc>
                <a:spcPct val="100000"/>
              </a:lnSpc>
              <a:buNone/>
            </a:pPr>
            <a:r>
              <a:rPr lang="en-US" sz="2400" dirty="0">
                <a:latin typeface="Times New Roman" panose="02020603050405020304" charset="0"/>
                <a:cs typeface="Times New Roman" panose="02020603050405020304" charset="0"/>
                <a:sym typeface="+mn-ea"/>
              </a:rPr>
              <a:t> In this battle, the tribe of </a:t>
            </a:r>
            <a:r>
              <a:rPr lang="en-US" sz="2400" dirty="0" err="1">
                <a:latin typeface="Times New Roman" panose="02020603050405020304" charset="0"/>
                <a:cs typeface="Times New Roman" panose="02020603050405020304" charset="0"/>
                <a:sym typeface="+mn-ea"/>
              </a:rPr>
              <a:t>Ghatfan</a:t>
            </a:r>
            <a:r>
              <a:rPr lang="en-US" sz="2400" dirty="0">
                <a:latin typeface="Times New Roman" panose="02020603050405020304" charset="0"/>
                <a:cs typeface="Times New Roman" panose="02020603050405020304" charset="0"/>
                <a:sym typeface="+mn-ea"/>
              </a:rPr>
              <a:t> was broken form the axis of the </a:t>
            </a:r>
            <a:r>
              <a:rPr lang="en-US" sz="2400" dirty="0" err="1">
                <a:latin typeface="Times New Roman" panose="02020603050405020304" charset="0"/>
                <a:cs typeface="Times New Roman" panose="02020603050405020304" charset="0"/>
                <a:sym typeface="+mn-ea"/>
              </a:rPr>
              <a:t>Quresh</a:t>
            </a:r>
            <a:r>
              <a:rPr lang="en-US" sz="2400" dirty="0">
                <a:latin typeface="Times New Roman" panose="02020603050405020304" charset="0"/>
                <a:cs typeface="Times New Roman" panose="02020603050405020304" charset="0"/>
                <a:sym typeface="+mn-ea"/>
              </a:rPr>
              <a:t> and was asked to quit the blockade and leave the battleground. This plan could not be materialized by the Muslims, since the conditions of the agreement though acceptable to the Prophet were not acceptable to His officers. The other example is again battle of </a:t>
            </a:r>
            <a:r>
              <a:rPr lang="en-US" sz="2400" dirty="0" err="1">
                <a:latin typeface="Times New Roman" panose="02020603050405020304" charset="0"/>
                <a:cs typeface="Times New Roman" panose="02020603050405020304" charset="0"/>
                <a:sym typeface="+mn-ea"/>
              </a:rPr>
              <a:t>Ahzab</a:t>
            </a:r>
            <a:r>
              <a:rPr lang="en-US" sz="2400" dirty="0">
                <a:latin typeface="Times New Roman" panose="02020603050405020304" charset="0"/>
                <a:cs typeface="Times New Roman" panose="02020603050405020304" charset="0"/>
                <a:sym typeface="+mn-ea"/>
              </a:rPr>
              <a:t>, where the alliance of the Jews and </a:t>
            </a:r>
            <a:r>
              <a:rPr lang="en-US" sz="2400" dirty="0" err="1">
                <a:latin typeface="Times New Roman" panose="02020603050405020304" charset="0"/>
                <a:cs typeface="Times New Roman" panose="02020603050405020304" charset="0"/>
                <a:sym typeface="+mn-ea"/>
              </a:rPr>
              <a:t>Mushrakeen</a:t>
            </a:r>
            <a:r>
              <a:rPr lang="en-US" sz="2400" dirty="0">
                <a:latin typeface="Times New Roman" panose="02020603050405020304" charset="0"/>
                <a:cs typeface="Times New Roman" panose="02020603050405020304" charset="0"/>
                <a:sym typeface="+mn-ea"/>
              </a:rPr>
              <a:t> was broken by creating mutual distrust. Thus the </a:t>
            </a:r>
            <a:r>
              <a:rPr lang="en-US" sz="2400" dirty="0" err="1">
                <a:latin typeface="Times New Roman" panose="02020603050405020304" charset="0"/>
                <a:cs typeface="Times New Roman" panose="02020603050405020304" charset="0"/>
                <a:sym typeface="+mn-ea"/>
              </a:rPr>
              <a:t>Quresh</a:t>
            </a:r>
            <a:r>
              <a:rPr lang="en-US" sz="2400" dirty="0">
                <a:latin typeface="Times New Roman" panose="02020603050405020304" charset="0"/>
                <a:cs typeface="Times New Roman" panose="02020603050405020304" charset="0"/>
                <a:sym typeface="+mn-ea"/>
              </a:rPr>
              <a:t> quitted the blockade and went back to Makah.</a:t>
            </a:r>
            <a:endParaRPr lang="en-US" sz="2400" b="1"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15536"/>
          </a:xfrm>
        </p:spPr>
        <p:txBody>
          <a:bodyPr>
            <a:normAutofit/>
          </a:bodyPr>
          <a:lstStyle/>
          <a:p>
            <a:r>
              <a:rPr lang="en-US" sz="2665" dirty="0">
                <a:latin typeface="Algerian" panose="04020705040A02060702" charset="0"/>
                <a:cs typeface="Algerian" panose="04020705040A02060702" charset="0"/>
                <a:sym typeface="+mn-ea"/>
              </a:rPr>
              <a:t>Prophet </a:t>
            </a:r>
            <a:r>
              <a:rPr lang="en-US" sz="2665" dirty="0" err="1">
                <a:latin typeface="Algerian" panose="04020705040A02060702" charset="0"/>
                <a:cs typeface="Algerian" panose="04020705040A02060702" charset="0"/>
                <a:sym typeface="+mn-ea"/>
              </a:rPr>
              <a:t>pbuh</a:t>
            </a:r>
            <a:r>
              <a:rPr lang="en-US" sz="2665" dirty="0">
                <a:latin typeface="Algerian" panose="04020705040A02060702" charset="0"/>
                <a:cs typeface="Algerian" panose="04020705040A02060702" charset="0"/>
                <a:sym typeface="+mn-ea"/>
              </a:rPr>
              <a:t> as a diplomat, strategist and peace maker</a:t>
            </a:r>
            <a:endParaRPr lang="en-US" sz="2665" dirty="0"/>
          </a:p>
        </p:txBody>
      </p:sp>
      <p:sp>
        <p:nvSpPr>
          <p:cNvPr id="3" name="Content Placeholder 2"/>
          <p:cNvSpPr>
            <a:spLocks noGrp="1"/>
          </p:cNvSpPr>
          <p:nvPr>
            <p:ph idx="1"/>
          </p:nvPr>
        </p:nvSpPr>
        <p:spPr>
          <a:xfrm>
            <a:off x="838200" y="980662"/>
            <a:ext cx="10515600" cy="5196301"/>
          </a:xfrm>
        </p:spPr>
        <p:txBody>
          <a:bodyPr>
            <a:normAutofit lnSpcReduction="10000"/>
          </a:bodyPr>
          <a:lstStyle/>
          <a:p>
            <a:pPr marL="0" indent="0" algn="just">
              <a:buNone/>
            </a:pPr>
            <a:r>
              <a:rPr lang="en-US" sz="2595" b="1" dirty="0">
                <a:latin typeface="Times New Roman" panose="02020603050405020304" charset="0"/>
                <a:cs typeface="Times New Roman" panose="02020603050405020304" charset="0"/>
              </a:rPr>
              <a:t>4.Geographical and Diplomatic Alienation of the Enemy</a:t>
            </a:r>
            <a:r>
              <a:rPr lang="en-US" sz="2595" dirty="0">
                <a:latin typeface="Times New Roman" panose="02020603050405020304" charset="0"/>
                <a:cs typeface="Times New Roman" panose="02020603050405020304" charset="0"/>
              </a:rPr>
              <a:t> </a:t>
            </a:r>
          </a:p>
          <a:p>
            <a:pPr marL="0" indent="0" algn="just">
              <a:lnSpc>
                <a:spcPct val="100000"/>
              </a:lnSpc>
              <a:buNone/>
            </a:pPr>
            <a:r>
              <a:rPr lang="en-US" sz="2400" dirty="0">
                <a:latin typeface="Times New Roman" panose="02020603050405020304" charset="0"/>
                <a:cs typeface="Times New Roman" panose="02020603050405020304" charset="0"/>
              </a:rPr>
              <a:t>The successful war diplomacy and economic prosperity of the Muslims won them many allies. As a result, </a:t>
            </a:r>
            <a:r>
              <a:rPr lang="en-US" sz="2400" dirty="0" err="1">
                <a:latin typeface="Times New Roman" panose="02020603050405020304" charset="0"/>
                <a:cs typeface="Times New Roman" panose="02020603050405020304" charset="0"/>
              </a:rPr>
              <a:t>Makkans</a:t>
            </a:r>
            <a:r>
              <a:rPr lang="en-US" sz="2400" dirty="0">
                <a:latin typeface="Times New Roman" panose="02020603050405020304" charset="0"/>
                <a:cs typeface="Times New Roman" panose="02020603050405020304" charset="0"/>
              </a:rPr>
              <a:t> were alienated geographically and diplomatically. Consequently, during post-</a:t>
            </a:r>
            <a:r>
              <a:rPr lang="en-US" sz="2400" dirty="0" err="1">
                <a:latin typeface="Times New Roman" panose="02020603050405020304" charset="0"/>
                <a:cs typeface="Times New Roman" panose="02020603050405020304" charset="0"/>
              </a:rPr>
              <a:t>Hudabia</a:t>
            </a:r>
            <a:r>
              <a:rPr lang="en-US" sz="2400" dirty="0">
                <a:latin typeface="Times New Roman" panose="02020603050405020304" charset="0"/>
                <a:cs typeface="Times New Roman" panose="02020603050405020304" charset="0"/>
              </a:rPr>
              <a:t> period, the Prophet alienated the </a:t>
            </a:r>
            <a:r>
              <a:rPr lang="en-US" sz="2400" dirty="0" err="1">
                <a:latin typeface="Times New Roman" panose="02020603050405020304" charset="0"/>
                <a:cs typeface="Times New Roman" panose="02020603050405020304" charset="0"/>
              </a:rPr>
              <a:t>Quresh</a:t>
            </a:r>
            <a:r>
              <a:rPr lang="en-US" sz="2400" dirty="0">
                <a:latin typeface="Times New Roman" panose="02020603050405020304" charset="0"/>
                <a:cs typeface="Times New Roman" panose="02020603050405020304" charset="0"/>
              </a:rPr>
              <a:t> geographically by winning their allies </a:t>
            </a:r>
            <a:r>
              <a:rPr lang="en-US" sz="2400" dirty="0" err="1">
                <a:latin typeface="Times New Roman" panose="02020603050405020304" charset="0"/>
                <a:cs typeface="Times New Roman" panose="02020603050405020304" charset="0"/>
              </a:rPr>
              <a:t>e.g</a:t>
            </a:r>
            <a:r>
              <a:rPr lang="en-US" sz="2400" dirty="0">
                <a:latin typeface="Times New Roman" panose="02020603050405020304" charset="0"/>
                <a:cs typeface="Times New Roman" panose="02020603050405020304" charset="0"/>
              </a:rPr>
              <a:t> Aslam and </a:t>
            </a:r>
            <a:r>
              <a:rPr lang="en-US" sz="2400" dirty="0" err="1">
                <a:latin typeface="Times New Roman" panose="02020603050405020304" charset="0"/>
                <a:cs typeface="Times New Roman" panose="02020603050405020304" charset="0"/>
              </a:rPr>
              <a:t>Khaazaa</a:t>
            </a:r>
            <a:r>
              <a:rPr lang="en-US" sz="2400" dirty="0">
                <a:latin typeface="Times New Roman" panose="02020603050405020304" charset="0"/>
                <a:cs typeface="Times New Roman" panose="02020603050405020304" charset="0"/>
              </a:rPr>
              <a:t> tribes, which geographically enclosed Makah. 25 This strategy added to the financial miseries of the </a:t>
            </a:r>
            <a:r>
              <a:rPr lang="en-US" sz="2400" dirty="0" err="1">
                <a:latin typeface="Times New Roman" panose="02020603050405020304" charset="0"/>
                <a:cs typeface="Times New Roman" panose="02020603050405020304" charset="0"/>
              </a:rPr>
              <a:t>Quresh</a:t>
            </a:r>
            <a:r>
              <a:rPr lang="en-US" sz="2400" dirty="0">
                <a:latin typeface="Times New Roman" panose="02020603050405020304" charset="0"/>
                <a:cs typeface="Times New Roman" panose="02020603050405020304" charset="0"/>
              </a:rPr>
              <a:t>. The Prophet won the tribes that came to seek the diplomatic support of the </a:t>
            </a:r>
            <a:r>
              <a:rPr lang="en-US" sz="2400" dirty="0" err="1">
                <a:latin typeface="Times New Roman" panose="02020603050405020304" charset="0"/>
                <a:cs typeface="Times New Roman" panose="02020603050405020304" charset="0"/>
              </a:rPr>
              <a:t>Makkans</a:t>
            </a:r>
            <a:r>
              <a:rPr lang="en-US" sz="2400" dirty="0">
                <a:latin typeface="Times New Roman" panose="02020603050405020304" charset="0"/>
                <a:cs typeface="Times New Roman" panose="02020603050405020304" charset="0"/>
              </a:rPr>
              <a:t> e.g. Bait-</a:t>
            </a:r>
            <a:r>
              <a:rPr lang="en-US" sz="2400" dirty="0" err="1">
                <a:latin typeface="Times New Roman" panose="02020603050405020304" charset="0"/>
                <a:cs typeface="Times New Roman" panose="02020603050405020304" charset="0"/>
              </a:rPr>
              <a:t>i</a:t>
            </a:r>
            <a:r>
              <a:rPr lang="en-US" sz="2400" dirty="0">
                <a:latin typeface="Times New Roman" panose="02020603050405020304" charset="0"/>
                <a:cs typeface="Times New Roman" panose="02020603050405020304" charset="0"/>
              </a:rPr>
              <a:t>-</a:t>
            </a:r>
            <a:r>
              <a:rPr lang="en-US" sz="2400" dirty="0" err="1">
                <a:latin typeface="Times New Roman" panose="02020603050405020304" charset="0"/>
                <a:cs typeface="Times New Roman" panose="02020603050405020304" charset="0"/>
              </a:rPr>
              <a:t>Uqba</a:t>
            </a:r>
            <a:r>
              <a:rPr lang="en-US" sz="2400" dirty="0">
                <a:latin typeface="Times New Roman" panose="02020603050405020304" charset="0"/>
                <a:cs typeface="Times New Roman" panose="02020603050405020304" charset="0"/>
              </a:rPr>
              <a:t> was a secret agreement of coalition between the Muslims and delegation from Medina people who came to Makah to seek diplomatic support. Secondly, the Bedouin tribes that resided on the trade routes of the </a:t>
            </a:r>
            <a:r>
              <a:rPr lang="en-US" sz="2400" dirty="0" err="1">
                <a:latin typeface="Times New Roman" panose="02020603050405020304" charset="0"/>
                <a:cs typeface="Times New Roman" panose="02020603050405020304" charset="0"/>
              </a:rPr>
              <a:t>Quresh</a:t>
            </a:r>
            <a:r>
              <a:rPr lang="en-US" sz="2400" dirty="0">
                <a:latin typeface="Times New Roman" panose="02020603050405020304" charset="0"/>
                <a:cs typeface="Times New Roman" panose="02020603050405020304" charset="0"/>
              </a:rPr>
              <a:t> had their economy based on the caravans of </a:t>
            </a:r>
            <a:r>
              <a:rPr lang="en-US" sz="2400" dirty="0" err="1">
                <a:latin typeface="Times New Roman" panose="02020603050405020304" charset="0"/>
                <a:cs typeface="Times New Roman" panose="02020603050405020304" charset="0"/>
              </a:rPr>
              <a:t>Quresh</a:t>
            </a:r>
            <a:r>
              <a:rPr lang="en-US" sz="2400" dirty="0">
                <a:latin typeface="Times New Roman" panose="02020603050405020304" charset="0"/>
                <a:cs typeface="Times New Roman" panose="02020603050405020304" charset="0"/>
              </a:rPr>
              <a:t>. Before </a:t>
            </a:r>
            <a:r>
              <a:rPr lang="en-US" sz="2400" dirty="0" err="1">
                <a:latin typeface="Times New Roman" panose="02020603050405020304" charset="0"/>
                <a:cs typeface="Times New Roman" panose="02020603050405020304" charset="0"/>
              </a:rPr>
              <a:t>Hudabia</a:t>
            </a:r>
            <a:r>
              <a:rPr lang="en-US" sz="2400" dirty="0">
                <a:latin typeface="Times New Roman" panose="02020603050405020304" charset="0"/>
                <a:cs typeface="Times New Roman" panose="02020603050405020304" charset="0"/>
              </a:rPr>
              <a:t>, when the </a:t>
            </a:r>
            <a:r>
              <a:rPr lang="en-US" sz="2400" dirty="0" err="1">
                <a:latin typeface="Times New Roman" panose="02020603050405020304" charset="0"/>
                <a:cs typeface="Times New Roman" panose="02020603050405020304" charset="0"/>
              </a:rPr>
              <a:t>Quresh</a:t>
            </a:r>
            <a:r>
              <a:rPr lang="en-US" sz="2400" dirty="0">
                <a:latin typeface="Times New Roman" panose="02020603050405020304" charset="0"/>
                <a:cs typeface="Times New Roman" panose="02020603050405020304" charset="0"/>
              </a:rPr>
              <a:t> were economically blockaded these tribes turned towards the Prophet and became His allies.26 Thus, with this constant but gradual geographical and political alienation of the enemy, its will was broken. </a:t>
            </a:r>
          </a:p>
          <a:p>
            <a:pPr marL="0" indent="0" algn="just">
              <a:buNone/>
            </a:pPr>
            <a:endParaRPr lang="en-US" sz="24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1797"/>
          </a:xfrm>
        </p:spPr>
        <p:txBody>
          <a:bodyPr>
            <a:normAutofit/>
          </a:bodyPr>
          <a:lstStyle/>
          <a:p>
            <a:r>
              <a:rPr lang="en-US" sz="2665" dirty="0">
                <a:latin typeface="Algerian" panose="04020705040A02060702" charset="0"/>
                <a:cs typeface="Algerian" panose="04020705040A02060702" charset="0"/>
                <a:sym typeface="+mn-ea"/>
              </a:rPr>
              <a:t>Prophet </a:t>
            </a:r>
            <a:r>
              <a:rPr lang="en-US" sz="2665" dirty="0" err="1">
                <a:latin typeface="Algerian" panose="04020705040A02060702" charset="0"/>
                <a:cs typeface="Algerian" panose="04020705040A02060702" charset="0"/>
                <a:sym typeface="+mn-ea"/>
              </a:rPr>
              <a:t>pbuh</a:t>
            </a:r>
            <a:r>
              <a:rPr lang="en-US" sz="2665" dirty="0">
                <a:latin typeface="Algerian" panose="04020705040A02060702" charset="0"/>
                <a:cs typeface="Algerian" panose="04020705040A02060702" charset="0"/>
                <a:sym typeface="+mn-ea"/>
              </a:rPr>
              <a:t> as a diplomat, strategist and peace maker</a:t>
            </a:r>
            <a:endParaRPr lang="en-US" sz="2665" dirty="0"/>
          </a:p>
        </p:txBody>
      </p:sp>
      <p:sp>
        <p:nvSpPr>
          <p:cNvPr id="3" name="Content Placeholder 2"/>
          <p:cNvSpPr>
            <a:spLocks noGrp="1"/>
          </p:cNvSpPr>
          <p:nvPr>
            <p:ph idx="1"/>
          </p:nvPr>
        </p:nvSpPr>
        <p:spPr>
          <a:xfrm>
            <a:off x="838200" y="1046922"/>
            <a:ext cx="10515600" cy="5130041"/>
          </a:xfrm>
        </p:spPr>
        <p:txBody>
          <a:bodyPr>
            <a:normAutofit/>
          </a:bodyPr>
          <a:lstStyle/>
          <a:p>
            <a:pPr marL="0" indent="0">
              <a:buNone/>
            </a:pPr>
            <a:r>
              <a:rPr lang="en-US" sz="2400" dirty="0">
                <a:latin typeface="Times New Roman" panose="02020603050405020304" charset="0"/>
                <a:cs typeface="Times New Roman" panose="02020603050405020304" charset="0"/>
              </a:rPr>
              <a:t>5.</a:t>
            </a:r>
            <a:r>
              <a:rPr lang="en-US" sz="2400" b="1" dirty="0">
                <a:latin typeface="Times New Roman" panose="02020603050405020304" charset="0"/>
                <a:cs typeface="Times New Roman" panose="02020603050405020304" charset="0"/>
              </a:rPr>
              <a:t>Economic Blockade</a:t>
            </a:r>
            <a:r>
              <a:rPr lang="en-US" sz="2400" dirty="0">
                <a:latin typeface="Times New Roman" panose="02020603050405020304" charset="0"/>
                <a:cs typeface="Times New Roman" panose="02020603050405020304" charset="0"/>
              </a:rPr>
              <a:t> </a:t>
            </a:r>
          </a:p>
          <a:p>
            <a:pPr marL="0" indent="0" algn="just">
              <a:buNone/>
            </a:pPr>
            <a:r>
              <a:rPr lang="en-US" sz="2400" dirty="0">
                <a:latin typeface="Times New Roman" panose="02020603050405020304" charset="0"/>
                <a:cs typeface="Times New Roman" panose="02020603050405020304" charset="0"/>
              </a:rPr>
              <a:t>The </a:t>
            </a:r>
            <a:r>
              <a:rPr lang="en-US" sz="2400" dirty="0" err="1">
                <a:latin typeface="Times New Roman" panose="02020603050405020304" charset="0"/>
                <a:cs typeface="Times New Roman" panose="02020603050405020304" charset="0"/>
              </a:rPr>
              <a:t>Quresh</a:t>
            </a:r>
            <a:r>
              <a:rPr lang="en-US" sz="2400" dirty="0">
                <a:latin typeface="Times New Roman" panose="02020603050405020304" charset="0"/>
                <a:cs typeface="Times New Roman" panose="02020603050405020304" charset="0"/>
              </a:rPr>
              <a:t> were traders by profession. During winters they traded southwards, to Syria, Palestine, Egypt and Iraq. The northern route was between Madina and </a:t>
            </a:r>
            <a:r>
              <a:rPr lang="en-US" sz="2400" dirty="0" err="1">
                <a:latin typeface="Times New Roman" panose="02020603050405020304" charset="0"/>
                <a:cs typeface="Times New Roman" panose="02020603050405020304" charset="0"/>
              </a:rPr>
              <a:t>and</a:t>
            </a:r>
            <a:r>
              <a:rPr lang="en-US" sz="2400" dirty="0">
                <a:latin typeface="Times New Roman" panose="02020603050405020304" charset="0"/>
                <a:cs typeface="Times New Roman" panose="02020603050405020304" charset="0"/>
              </a:rPr>
              <a:t> Yanboo.The Prophet took the advantage of the geo-strategic position of Madina and blocked the Qureshi caravans. Their resistance was suppressed by force. Thus, the </a:t>
            </a:r>
            <a:r>
              <a:rPr lang="en-US" sz="2400" dirty="0" err="1">
                <a:latin typeface="Times New Roman" panose="02020603050405020304" charset="0"/>
                <a:cs typeface="Times New Roman" panose="02020603050405020304" charset="0"/>
              </a:rPr>
              <a:t>Quresh</a:t>
            </a:r>
            <a:r>
              <a:rPr lang="en-US" sz="2400" dirty="0">
                <a:latin typeface="Times New Roman" panose="02020603050405020304" charset="0"/>
                <a:cs typeface="Times New Roman" panose="02020603050405020304" charset="0"/>
              </a:rPr>
              <a:t> had to abandon the coastal route and adopt another alternative dessert route of Iraq. But soon the influence of the Prophet penetrated into </a:t>
            </a:r>
            <a:r>
              <a:rPr lang="en-US" sz="2400" dirty="0" err="1">
                <a:latin typeface="Times New Roman" panose="02020603050405020304" charset="0"/>
                <a:cs typeface="Times New Roman" panose="02020603050405020304" charset="0"/>
              </a:rPr>
              <a:t>Najad</a:t>
            </a:r>
            <a:r>
              <a:rPr lang="en-US" sz="2400" dirty="0">
                <a:latin typeface="Times New Roman" panose="02020603050405020304" charset="0"/>
                <a:cs typeface="Times New Roman" panose="02020603050405020304" charset="0"/>
              </a:rPr>
              <a:t> and they had to abandon this route as well. The </a:t>
            </a:r>
            <a:r>
              <a:rPr lang="en-US" sz="2400" dirty="0" err="1">
                <a:latin typeface="Times New Roman" panose="02020603050405020304" charset="0"/>
                <a:cs typeface="Times New Roman" panose="02020603050405020304" charset="0"/>
              </a:rPr>
              <a:t>Quresh</a:t>
            </a:r>
            <a:r>
              <a:rPr lang="en-US" sz="2400" dirty="0">
                <a:latin typeface="Times New Roman" panose="02020603050405020304" charset="0"/>
                <a:cs typeface="Times New Roman" panose="02020603050405020304" charset="0"/>
              </a:rPr>
              <a:t> used to get grains through </a:t>
            </a:r>
            <a:r>
              <a:rPr lang="en-US" sz="2400" dirty="0" err="1">
                <a:latin typeface="Times New Roman" panose="02020603050405020304" charset="0"/>
                <a:cs typeface="Times New Roman" panose="02020603050405020304" charset="0"/>
              </a:rPr>
              <a:t>Yamana</a:t>
            </a:r>
            <a:r>
              <a:rPr lang="en-US" sz="2400" dirty="0">
                <a:latin typeface="Times New Roman" panose="02020603050405020304" charset="0"/>
                <a:cs typeface="Times New Roman" panose="02020603050405020304" charset="0"/>
              </a:rPr>
              <a:t> and Bahrain, but due to Muslim influence the supply was stopped. This economic pressure became the most effective policy in subduing the Quresh. As this policy became the prelude to the truce of </a:t>
            </a:r>
            <a:r>
              <a:rPr lang="en-US" sz="2400" dirty="0" err="1">
                <a:latin typeface="Times New Roman" panose="02020603050405020304" charset="0"/>
                <a:cs typeface="Times New Roman" panose="02020603050405020304" charset="0"/>
              </a:rPr>
              <a:t>Hudabia</a:t>
            </a:r>
            <a:r>
              <a:rPr lang="en-US" sz="2400" dirty="0">
                <a:latin typeface="Times New Roman" panose="02020603050405020304" charset="0"/>
                <a:cs typeface="Times New Roman" panose="02020603050405020304" charset="0"/>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42040"/>
          </a:xfrm>
        </p:spPr>
        <p:txBody>
          <a:bodyPr>
            <a:normAutofit/>
          </a:bodyPr>
          <a:lstStyle/>
          <a:p>
            <a:r>
              <a:rPr lang="en-US" sz="2665" dirty="0">
                <a:latin typeface="Algerian" panose="04020705040A02060702" charset="0"/>
                <a:cs typeface="Algerian" panose="04020705040A02060702" charset="0"/>
                <a:sym typeface="+mn-ea"/>
              </a:rPr>
              <a:t>Prophet </a:t>
            </a:r>
            <a:r>
              <a:rPr lang="en-US" sz="2665" dirty="0" err="1">
                <a:latin typeface="Algerian" panose="04020705040A02060702" charset="0"/>
                <a:cs typeface="Algerian" panose="04020705040A02060702" charset="0"/>
                <a:sym typeface="+mn-ea"/>
              </a:rPr>
              <a:t>pbuh</a:t>
            </a:r>
            <a:r>
              <a:rPr lang="en-US" sz="2665" dirty="0">
                <a:latin typeface="Algerian" panose="04020705040A02060702" charset="0"/>
                <a:cs typeface="Algerian" panose="04020705040A02060702" charset="0"/>
                <a:sym typeface="+mn-ea"/>
              </a:rPr>
              <a:t> as a diplomat, strategist and peace maker</a:t>
            </a:r>
            <a:endParaRPr lang="en-US" sz="2665" dirty="0"/>
          </a:p>
        </p:txBody>
      </p:sp>
      <p:sp>
        <p:nvSpPr>
          <p:cNvPr id="3" name="Content Placeholder 2"/>
          <p:cNvSpPr>
            <a:spLocks noGrp="1"/>
          </p:cNvSpPr>
          <p:nvPr>
            <p:ph idx="1"/>
          </p:nvPr>
        </p:nvSpPr>
        <p:spPr>
          <a:xfrm>
            <a:off x="838200" y="1007166"/>
            <a:ext cx="10515600" cy="5169797"/>
          </a:xfrm>
        </p:spPr>
        <p:txBody>
          <a:bodyPr/>
          <a:lstStyle/>
          <a:p>
            <a:pPr marL="0" indent="0">
              <a:buNone/>
            </a:pPr>
            <a:r>
              <a:rPr lang="en-US" sz="2400" dirty="0">
                <a:latin typeface="Times New Roman" panose="02020603050405020304" charset="0"/>
                <a:cs typeface="Times New Roman" panose="02020603050405020304" charset="0"/>
              </a:rPr>
              <a:t>6.</a:t>
            </a:r>
            <a:r>
              <a:rPr lang="en-US" sz="2400" b="1" dirty="0">
                <a:latin typeface="Times New Roman" panose="02020603050405020304" charset="0"/>
                <a:cs typeface="Times New Roman" panose="02020603050405020304" charset="0"/>
              </a:rPr>
              <a:t>Policy of </a:t>
            </a:r>
            <a:r>
              <a:rPr lang="en-US" sz="2400" b="1">
                <a:latin typeface="Times New Roman" panose="02020603050405020304" charset="0"/>
                <a:cs typeface="Times New Roman" panose="02020603050405020304" charset="0"/>
              </a:rPr>
              <a:t>Confidentiality </a:t>
            </a:r>
            <a:endParaRPr lang="en-US" sz="2400">
              <a:latin typeface="Times New Roman" panose="02020603050405020304" charset="0"/>
              <a:cs typeface="Times New Roman" panose="02020603050405020304" charset="0"/>
            </a:endParaRPr>
          </a:p>
          <a:p>
            <a:pPr marL="0" indent="0" algn="just">
              <a:buNone/>
            </a:pPr>
            <a:r>
              <a:rPr lang="en-US" sz="2400">
                <a:latin typeface="Times New Roman" panose="02020603050405020304" charset="0"/>
                <a:cs typeface="Times New Roman" panose="02020603050405020304" charset="0"/>
              </a:rPr>
              <a:t>Since </a:t>
            </a:r>
            <a:r>
              <a:rPr lang="en-US" sz="2400" dirty="0">
                <a:latin typeface="Times New Roman" panose="02020603050405020304" charset="0"/>
                <a:cs typeface="Times New Roman" panose="02020603050405020304" charset="0"/>
              </a:rPr>
              <a:t>the Prophet had to deal with different tribes and clans, He used a policy of complete confidentiality. On several occasions, he kept his decisions completely to himself. He did not entrust his important decisions, but only to the nearest few. The policy of confidentiality has two dimensions. 1. Complete secrecy about the important decisions.29 2. Exile-To stamp out distrustflu1 elements from the center of the state.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TotalTime>
  <Words>2542</Words>
  <Application>Microsoft Office PowerPoint</Application>
  <PresentationFormat>Custom</PresentationFormat>
  <Paragraphs>59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Default Design</vt:lpstr>
      <vt:lpstr>Seerah of Prophet Muhammad pbuh</vt:lpstr>
      <vt:lpstr>Different aspects of Prophet pbuh ’personality</vt:lpstr>
      <vt:lpstr>Prophet pbuh as a diplomat, strategist and peace maker</vt:lpstr>
      <vt:lpstr> Continue......</vt:lpstr>
      <vt:lpstr>Continue......</vt:lpstr>
      <vt:lpstr>Continue......</vt:lpstr>
      <vt:lpstr>Continue......</vt:lpstr>
      <vt:lpstr>Continue......</vt:lpstr>
      <vt:lpstr>Continue......</vt:lpstr>
      <vt:lpstr>Prophet pbuh as a diplomat, strategist and peace maker</vt:lpstr>
      <vt:lpstr>Prophet pbuh as a diplomat, strategist and peace maker</vt:lpstr>
      <vt:lpstr>Prophet pbuh as a diplomat, strategist and peace maker</vt:lpstr>
      <vt:lpstr>Prophet pbuh as a diplomat, strategist and peace maker</vt:lpstr>
      <vt:lpstr>Prophet pbuh as a diplomat, strategist and peace maker</vt:lpstr>
      <vt:lpstr>Prophet pbuh as a diplomat, strategist and peace maker</vt:lpstr>
      <vt:lpstr>Prophet pbuh as a diplomat, strategist and peace maker</vt:lpstr>
      <vt:lpstr>Prophet pbuh as a diplomat, strategist and peace maker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29</cp:revision>
  <dcterms:created xsi:type="dcterms:W3CDTF">2023-12-21T10:14:00Z</dcterms:created>
  <dcterms:modified xsi:type="dcterms:W3CDTF">2024-01-03T07:55:01Z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682241B5BC5D42958F7D62DD7565AF9B_12</vt:lpwstr>
  </property>
  <property fmtid="{D5CDD505-2E9C-101B-9397-08002B2CF9AE}" pid="3" name="KSOProductBuildVer">
    <vt:lpwstr>1033-12.2.0.13359</vt:lpwstr>
  </property>
</Properties>
</file>