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3" r:id="rId8"/>
    <p:sldId id="264" r:id="rId9"/>
    <p:sldId id="265" r:id="rId10"/>
    <p:sldId id="267"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81" d="100"/>
          <a:sy n="81" d="100"/>
        </p:scale>
        <p:origin x="-300" y="-3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AE90540-34DF-4ED9-AF55-D3D84071E43D}"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E90540-34DF-4ED9-AF55-D3D84071E43D}"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AE90540-34DF-4ED9-AF55-D3D84071E43D}"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AE90540-34DF-4ED9-AF55-D3D84071E43D}"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AE90540-34DF-4ED9-AF55-D3D84071E43D}" type="datetimeFigureOut">
              <a:rPr lang="en-US" smtClean="0"/>
              <a:t>12/19/2023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AE90540-34DF-4ED9-AF55-D3D84071E43D}" type="datetimeFigureOut">
              <a:rPr lang="en-US" smtClean="0"/>
              <a:t>12/19/2023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AE90540-34DF-4ED9-AF55-D3D84071E43D}" type="datetimeFigureOut">
              <a:rPr lang="en-US" smtClean="0"/>
              <a:t>12/19/2023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E90540-34DF-4ED9-AF55-D3D84071E43D}"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AE90540-34DF-4ED9-AF55-D3D84071E43D}" type="datetimeFigureOut">
              <a:rPr lang="en-US" smtClean="0"/>
              <a:t>12/19/2023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E90540-34DF-4ED9-AF55-D3D84071E43D}"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AE90540-34DF-4ED9-AF55-D3D84071E43D}" type="datetimeFigureOut">
              <a:rPr lang="en-US" smtClean="0"/>
              <a:t>12/19/2023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20DCE6D-A84D-44FD-A947-F9B6D0470FC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E90540-34DF-4ED9-AF55-D3D84071E43D}" type="datetimeFigureOut">
              <a:rPr lang="en-US" smtClean="0"/>
              <a:t>12/19/2023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0DCE6D-A84D-44FD-A947-F9B6D0470FC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722783"/>
            <a:ext cx="9144000" cy="1298712"/>
          </a:xfrm>
        </p:spPr>
        <p:txBody>
          <a:bodyPr>
            <a:normAutofit/>
          </a:bodyPr>
          <a:lstStyle/>
          <a:p>
            <a:r>
              <a:rPr lang="en-US" sz="3600" dirty="0" err="1">
                <a:latin typeface="Algerian" panose="04020705040A02060702" pitchFamily="82" charset="0"/>
              </a:rPr>
              <a:t>Seerah</a:t>
            </a:r>
            <a:r>
              <a:rPr lang="en-US" sz="3600" dirty="0">
                <a:latin typeface="Algerian" panose="04020705040A02060702" pitchFamily="82" charset="0"/>
              </a:rPr>
              <a:t> of Prophet Muhammad </a:t>
            </a:r>
            <a:r>
              <a:rPr lang="en-US" sz="3600" dirty="0" err="1">
                <a:latin typeface="Algerian" panose="04020705040A02060702" pitchFamily="82" charset="0"/>
              </a:rPr>
              <a:t>pbuh</a:t>
            </a:r>
            <a:endParaRPr lang="en-US" sz="3600" dirty="0">
              <a:latin typeface="Algerian" panose="04020705040A02060702" pitchFamily="82" charset="0"/>
            </a:endParaRPr>
          </a:p>
        </p:txBody>
      </p:sp>
      <p:sp>
        <p:nvSpPr>
          <p:cNvPr id="3" name="Subtitle 2"/>
          <p:cNvSpPr>
            <a:spLocks noGrp="1"/>
          </p:cNvSpPr>
          <p:nvPr>
            <p:ph type="subTitle" idx="1"/>
          </p:nvPr>
        </p:nvSpPr>
        <p:spPr>
          <a:xfrm>
            <a:off x="1669774" y="3260035"/>
            <a:ext cx="8998226" cy="1997765"/>
          </a:xfrm>
        </p:spPr>
        <p:txBody>
          <a:bodyPr>
            <a:normAutofit/>
          </a:bodyPr>
          <a:lstStyle/>
          <a:p>
            <a:r>
              <a:rPr lang="ar-SA" sz="3600" dirty="0"/>
              <a:t>سيرة رسول الله صلى الله عليه و سلم </a:t>
            </a:r>
            <a:endParaRPr lang="en-US"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2295"/>
          </a:xfrm>
        </p:spPr>
        <p:txBody>
          <a:bodyPr>
            <a:normAutofit fontScale="90000"/>
          </a:bodyPr>
          <a:lstStyle/>
          <a:p>
            <a:r>
              <a:rPr lang="en-US"/>
              <a:t> </a:t>
            </a:r>
            <a:r>
              <a:rPr lang="en-US" sz="3555">
                <a:latin typeface="Algerian" panose="04020705040A02060702" pitchFamily="82" charset="0"/>
                <a:cs typeface="Algerian" panose="04020705040A02060702" pitchFamily="82" charset="0"/>
              </a:rPr>
              <a:t>The last sermon of Holy Prophet pbuh</a:t>
            </a:r>
          </a:p>
        </p:txBody>
      </p:sp>
      <p:sp>
        <p:nvSpPr>
          <p:cNvPr id="3" name="Content Placeholder 2"/>
          <p:cNvSpPr>
            <a:spLocks noGrp="1"/>
          </p:cNvSpPr>
          <p:nvPr>
            <p:ph idx="1"/>
          </p:nvPr>
        </p:nvSpPr>
        <p:spPr>
          <a:xfrm>
            <a:off x="838200" y="1052830"/>
            <a:ext cx="10515600" cy="5124450"/>
          </a:xfrm>
        </p:spPr>
        <p:txBody>
          <a:bodyPr>
            <a:normAutofit fontScale="90000" lnSpcReduction="20000"/>
          </a:bodyPr>
          <a:lstStyle/>
          <a:p>
            <a:pPr marL="0" indent="0" algn="just">
              <a:lnSpc>
                <a:spcPct val="100000"/>
              </a:lnSpc>
              <a:buNone/>
            </a:pPr>
            <a:r>
              <a:rPr lang="en-US" sz="2665">
                <a:latin typeface="Times New Roman" panose="02020603050405020304" charset="0"/>
                <a:cs typeface="Times New Roman" panose="02020603050405020304" charset="0"/>
              </a:rPr>
              <a:t>The last sermon was the first-ever human charter and was delivered by Prophet Muhammad (SAW) to humankind. While standing on Jabal al-Rahmat, it was a message so serene and sincere yet so thought-provoking and melodious.</a:t>
            </a:r>
          </a:p>
          <a:p>
            <a:pPr marL="0" indent="0" algn="just">
              <a:lnSpc>
                <a:spcPct val="100000"/>
              </a:lnSpc>
              <a:buNone/>
            </a:pP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rPr>
              <a:t>It educates all of humanity with regards to the fundamental laws of life, the guiding principles concerning the rights of humankind and shows us the light, the hope that everyone deserves equal rights and equal chance to reform and become a better human being.</a:t>
            </a:r>
          </a:p>
          <a:p>
            <a:pPr marL="0" indent="0" algn="just">
              <a:lnSpc>
                <a:spcPct val="100000"/>
              </a:lnSpc>
              <a:buNone/>
            </a:pP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rPr>
              <a:t>Regarded as a Universal Manifesto, it is the farewell sermon of the Prophet Muhammad (SAW) that shows us the true light of Islam, teaches us how to have faith, live, and pray, and that even then, if we have any questions, he (the Messenger (PBUH) of Allah SWT) is leaving behind his Sunnah and the Holy Quran as eternal sources of guidance.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7055"/>
          </a:xfrm>
        </p:spPr>
        <p:txBody>
          <a:bodyPr>
            <a:normAutofit fontScale="90000"/>
          </a:bodyPr>
          <a:lstStyle/>
          <a:p>
            <a:r>
              <a:rPr lang="en-US"/>
              <a:t> </a:t>
            </a:r>
            <a:r>
              <a:rPr lang="en-US" sz="3555">
                <a:latin typeface="Algerian" panose="04020705040A02060702" pitchFamily="82" charset="0"/>
                <a:cs typeface="Algerian" panose="04020705040A02060702" pitchFamily="82" charset="0"/>
                <a:sym typeface="+mn-ea"/>
              </a:rPr>
              <a:t>The last sermon of Holy Prophet pbuh</a:t>
            </a:r>
          </a:p>
        </p:txBody>
      </p:sp>
      <p:sp>
        <p:nvSpPr>
          <p:cNvPr id="3" name="Content Placeholder 2"/>
          <p:cNvSpPr>
            <a:spLocks noGrp="1"/>
          </p:cNvSpPr>
          <p:nvPr>
            <p:ph idx="1"/>
          </p:nvPr>
        </p:nvSpPr>
        <p:spPr>
          <a:xfrm>
            <a:off x="838200" y="1024255"/>
            <a:ext cx="10515600" cy="5153025"/>
          </a:xfrm>
        </p:spPr>
        <p:txBody>
          <a:bodyPr/>
          <a:lstStyle/>
          <a:p>
            <a:pPr marL="0" indent="0">
              <a:buNone/>
            </a:pPr>
            <a:r>
              <a:rPr lang="en-US" sz="2400">
                <a:latin typeface="Times New Roman" panose="02020603050405020304" charset="0"/>
                <a:cs typeface="Times New Roman" panose="02020603050405020304" charset="0"/>
              </a:rPr>
              <a:t>The function of calling people towards Islam and conveying them the message of God was accomplished and a new society based on the social contract (the soul of which was لا الہ الااللہ محمد رسول اللہ ) had come into existence. The Messenger of Allah (صلی اللہ علیہ و آلہ وسلم) appointed Mu`adh bin Jabal the Governor of Yemen in 10 AH and while seeing him off, inter alia , disclosed: O Mu`adh! Probably, you will not meet me again after this year of mine. Rather, you will pass by this mosque of mine and my grave. Hearing this Mu`adh wept.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fontScale="90000"/>
          </a:bodyPr>
          <a:lstStyle/>
          <a:p>
            <a:r>
              <a:rPr lang="en-US"/>
              <a:t> </a:t>
            </a:r>
            <a:r>
              <a:rPr lang="en-US" sz="3555">
                <a:latin typeface="Algerian" panose="04020705040A02060702" pitchFamily="82" charset="0"/>
                <a:cs typeface="Algerian" panose="04020705040A02060702" pitchFamily="82" charset="0"/>
                <a:sym typeface="+mn-ea"/>
              </a:rPr>
              <a:t>The last sermon of Holy Prophet pbuh</a:t>
            </a:r>
            <a:endParaRPr lang="en-US" sz="3555"/>
          </a:p>
        </p:txBody>
      </p:sp>
      <p:sp>
        <p:nvSpPr>
          <p:cNvPr id="3" name="Content Placeholder 2"/>
          <p:cNvSpPr>
            <a:spLocks noGrp="1"/>
          </p:cNvSpPr>
          <p:nvPr>
            <p:ph idx="1"/>
          </p:nvPr>
        </p:nvSpPr>
        <p:spPr>
          <a:xfrm>
            <a:off x="546100" y="1005840"/>
            <a:ext cx="10807700" cy="5171440"/>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In fact, Allah Almighty was pleased to show to his Prophet (pbuh) the fruits of the labour of that he had put and the hardships and afflictions he had suffered at the hands of the opponents of Islam for the last over twenty years in accomplishing the Divine mission of calling mankind towards their True God, True Lord, Almighty Allah. It was thus the Divine Policy that on the occasion of Hajj the Messenger of Allah (pbuh) with representatives of all tribes of Arabs get together and there the Injunctions of Islam are made public and open evidence be taken on the fact that the Messenger of Allah (pbuh ) has conveyed the Message of God which was a trust with him in the most trustworthy manner. Thus the Messenger of Allah (pbuh) made known his intention to perform the Hajj which attracted every Muslim to follow the imprints of the Prophetic feet in this behalf.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436245"/>
          </a:xfrm>
        </p:spPr>
        <p:txBody>
          <a:bodyPr>
            <a:normAutofit fontScale="90000"/>
          </a:bodyPr>
          <a:lstStyle/>
          <a:p>
            <a:r>
              <a:rPr lang="en-US"/>
              <a:t> </a:t>
            </a:r>
            <a:r>
              <a:rPr lang="en-US" sz="3555">
                <a:latin typeface="Algerian" panose="04020705040A02060702" pitchFamily="82" charset="0"/>
                <a:cs typeface="Algerian" panose="04020705040A02060702" pitchFamily="82" charset="0"/>
                <a:sym typeface="+mn-ea"/>
              </a:rPr>
              <a:t>The last sermon of Holy Prophet pbuh</a:t>
            </a:r>
            <a:endParaRPr lang="en-US" sz="3555"/>
          </a:p>
        </p:txBody>
      </p:sp>
      <p:sp>
        <p:nvSpPr>
          <p:cNvPr id="3" name="Content Placeholder 2"/>
          <p:cNvSpPr>
            <a:spLocks noGrp="1"/>
          </p:cNvSpPr>
          <p:nvPr>
            <p:ph idx="1"/>
          </p:nvPr>
        </p:nvSpPr>
        <p:spPr>
          <a:xfrm>
            <a:off x="838200" y="922020"/>
            <a:ext cx="10515600" cy="5255260"/>
          </a:xfrm>
        </p:spPr>
        <p:txBody>
          <a:bodyPr>
            <a:normAutofit/>
          </a:bodyPr>
          <a:lstStyle/>
          <a:p>
            <a:pPr algn="just">
              <a:lnSpc>
                <a:spcPct val="100000"/>
              </a:lnSpc>
            </a:pPr>
            <a:r>
              <a:rPr lang="en-US" sz="2400">
                <a:latin typeface="Times New Roman" panose="02020603050405020304" charset="0"/>
                <a:cs typeface="Times New Roman" panose="02020603050405020304" charset="0"/>
              </a:rPr>
              <a:t>It was the 25th of Zil-Qa`adah, 10 AH/ March, 632 AD that the Messenger of Allah (pbuh) proceeded from al-Madinah al-Munawwarah towards Makkah al-Mukarramah to perform Hajj. Abu Dujanah Sa`idi or Saba` bin `Artafah Ghifari was appointed to look after the affairs at al-Madinah al-Munawwarah till the return of the Messenger of Allah (pbuh) from Hajj. A caravan of ninety thousands believers accompanied the Messenger of Allah (pbuh) from al-Madinah al-Munawwarah and before its reaching Makkah al-Mukarramah people of other tribes and people who had come from Yemen had reached Makkah al-Mukarramah. On the Day of Hajj in the plane of `Arafat there was grand assembly of 1,24,000 believers who had come there all the way long for performance of Hajj . The Messenger of Allah (pbuh) had taken along with him the sacrificial animals also.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3895"/>
          </a:xfrm>
        </p:spPr>
        <p:txBody>
          <a:bodyPr>
            <a:normAutofit/>
          </a:bodyPr>
          <a:lstStyle/>
          <a:p>
            <a:r>
              <a:rPr lang="en-US" sz="3555">
                <a:latin typeface="Algerian" panose="04020705040A02060702" pitchFamily="82" charset="0"/>
                <a:cs typeface="Algerian" panose="04020705040A02060702" pitchFamily="82" charset="0"/>
                <a:sym typeface="+mn-ea"/>
              </a:rPr>
              <a:t>The last sermon of Holy Prophet pbuh</a:t>
            </a:r>
          </a:p>
        </p:txBody>
      </p:sp>
      <p:sp>
        <p:nvSpPr>
          <p:cNvPr id="3" name="Content Placeholder 2"/>
          <p:cNvSpPr>
            <a:spLocks noGrp="1"/>
          </p:cNvSpPr>
          <p:nvPr>
            <p:ph idx="1"/>
          </p:nvPr>
        </p:nvSpPr>
        <p:spPr>
          <a:xfrm>
            <a:off x="838200" y="1048385"/>
            <a:ext cx="10515600" cy="5128895"/>
          </a:xfrm>
        </p:spPr>
        <p:txBody>
          <a:bodyPr>
            <a:normAutofit/>
          </a:bodyPr>
          <a:lstStyle/>
          <a:p>
            <a:pPr marL="0" indent="0" algn="just">
              <a:buNone/>
            </a:pPr>
            <a:r>
              <a:rPr lang="en-US"/>
              <a:t> </a:t>
            </a:r>
            <a:r>
              <a:rPr lang="en-US" sz="2400">
                <a:latin typeface="Times New Roman" panose="02020603050405020304" charset="0"/>
                <a:cs typeface="Times New Roman" panose="02020603050405020304" charset="0"/>
              </a:rPr>
              <a:t>When they reached the place called Sarf, the Messenger of Allah (pbuh) directed that those persons who had not brought the sacrificial animals with them should come out of the Ihram of `Umrah. Hadrat `A’ishah Siddiqah was undergoing the menstrual circle, she was informed that she had performed all the rituals of Hajj which are performed by the pilgrims but that she should not circumambulate the Ka`batullah in such physic-biological condition. The Messenger of Allah ( pbuh) was riding on his camel called Qaswa’ in the plane of `Arafat and delivered the historical address and gave guiding principles to the Ummah that were the best till the Last Day and stated that He has accomplished his Prophetic and Messengership mission fully. The Qur’anic verse 5:8 was revealed on that occasion. This address is called the Farewell Address as it was the last Sermon delivered to the people during the Last Hajj of his life.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3260"/>
          </a:xfrm>
        </p:spPr>
        <p:txBody>
          <a:bodyPr>
            <a:normAutofit/>
          </a:bodyPr>
          <a:lstStyle/>
          <a:p>
            <a:r>
              <a:rPr lang="en-US" sz="3110">
                <a:latin typeface="Algerian" panose="04020705040A02060702" pitchFamily="82" charset="0"/>
                <a:cs typeface="Algerian" panose="04020705040A02060702" pitchFamily="82" charset="0"/>
                <a:sym typeface="+mn-ea"/>
              </a:rPr>
              <a:t>The last sermon of Holy Prophet pbuh</a:t>
            </a:r>
            <a:endParaRPr lang="en-US" sz="3110"/>
          </a:p>
        </p:txBody>
      </p:sp>
      <p:sp>
        <p:nvSpPr>
          <p:cNvPr id="3" name="Content Placeholder 2"/>
          <p:cNvSpPr>
            <a:spLocks noGrp="1"/>
          </p:cNvSpPr>
          <p:nvPr>
            <p:ph idx="1"/>
          </p:nvPr>
        </p:nvSpPr>
        <p:spPr>
          <a:xfrm>
            <a:off x="838200" y="1155065"/>
            <a:ext cx="10515600" cy="5022215"/>
          </a:xfrm>
        </p:spPr>
        <p:txBody>
          <a:bodyPr>
            <a:normAutofit fontScale="90000"/>
          </a:bodyPr>
          <a:lstStyle/>
          <a:p>
            <a:pPr marL="0" indent="0" algn="just">
              <a:lnSpc>
                <a:spcPct val="100000"/>
              </a:lnSpc>
              <a:buNone/>
            </a:pPr>
            <a:r>
              <a:rPr lang="en-US" sz="2665">
                <a:latin typeface="Times New Roman" panose="02020603050405020304" charset="0"/>
                <a:cs typeface="Times New Roman" panose="02020603050405020304" charset="0"/>
              </a:rPr>
              <a:t>After praising and thanking Allah the Prophet (p.b.u.h.) began with the words:</a:t>
            </a:r>
          </a:p>
          <a:p>
            <a:pPr marL="0" indent="0" algn="just">
              <a:lnSpc>
                <a:spcPct val="100000"/>
              </a:lnSpc>
              <a:buNone/>
            </a:pPr>
            <a:r>
              <a:rPr lang="en-US" sz="2665">
                <a:latin typeface="Times New Roman" panose="02020603050405020304" charset="0"/>
                <a:cs typeface="Times New Roman" panose="02020603050405020304" charset="0"/>
              </a:rPr>
              <a:t>"O People! Lend me an attentive ear, for I know not whether after this year I shall ever be amongst you again. Therefore, listen carefully to what I am saying and take these words to those who could not be present here today."</a:t>
            </a:r>
          </a:p>
          <a:p>
            <a:pPr marL="0" indent="0" algn="just">
              <a:lnSpc>
                <a:spcPct val="100000"/>
              </a:lnSpc>
              <a:buNone/>
            </a:pPr>
            <a:r>
              <a:rPr lang="en-US" sz="2665">
                <a:latin typeface="Times New Roman" panose="02020603050405020304" charset="0"/>
                <a:cs typeface="Times New Roman" panose="02020603050405020304" charset="0"/>
              </a:rPr>
              <a:t>"O People! just as you regard this month, this day ,this city as sacred ,so regard the life and property of every Muslim a sacred trust. Return the goods entrusted to you to their rightful owners. Hurt no one so that no one may hurt you. Remember that you will indeed meet your Lord, and that he will indeed reckon your deeds."</a:t>
            </a:r>
          </a:p>
          <a:p>
            <a:pPr marL="0" indent="0" algn="just">
              <a:lnSpc>
                <a:spcPct val="100000"/>
              </a:lnSpc>
              <a:buNone/>
            </a:pPr>
            <a:r>
              <a:rPr lang="en-US" sz="2665">
                <a:latin typeface="Times New Roman" panose="02020603050405020304" charset="0"/>
                <a:cs typeface="Times New Roman" panose="02020603050405020304" charset="0"/>
              </a:rPr>
              <a:t>"Allah has forbidden you to take usury, therefore all interest obligation shall henceforth be waived. Your capital is yours to keep .You will neither inflict nor suffer any inequality. Allah has judged that there shall be no interest and that all interest due to Abbas Ibn 'Aal-Muttalib be waived."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7690"/>
          </a:xfrm>
        </p:spPr>
        <p:txBody>
          <a:bodyPr>
            <a:normAutofit fontScale="90000"/>
          </a:bodyPr>
          <a:lstStyle/>
          <a:p>
            <a:r>
              <a:rPr lang="en-US" sz="3555">
                <a:latin typeface="Algerian" panose="04020705040A02060702" pitchFamily="82" charset="0"/>
                <a:cs typeface="Algerian" panose="04020705040A02060702" pitchFamily="82" charset="0"/>
                <a:sym typeface="+mn-ea"/>
              </a:rPr>
              <a:t>The last sermon of Holy Prophet pbuh</a:t>
            </a:r>
            <a:endParaRPr lang="en-US" sz="3555"/>
          </a:p>
        </p:txBody>
      </p:sp>
      <p:sp>
        <p:nvSpPr>
          <p:cNvPr id="3" name="Content Placeholder 2"/>
          <p:cNvSpPr>
            <a:spLocks noGrp="1"/>
          </p:cNvSpPr>
          <p:nvPr>
            <p:ph idx="1"/>
          </p:nvPr>
        </p:nvSpPr>
        <p:spPr>
          <a:xfrm>
            <a:off x="838200" y="932815"/>
            <a:ext cx="10515600" cy="5244465"/>
          </a:xfrm>
        </p:spPr>
        <p:txBody>
          <a:bodyPr>
            <a:normAutofit fontScale="87500" lnSpcReduction="20000"/>
          </a:bodyPr>
          <a:lstStyle/>
          <a:p>
            <a:pPr marL="0" indent="0" algn="just">
              <a:lnSpc>
                <a:spcPct val="100000"/>
              </a:lnSpc>
              <a:buNone/>
            </a:pPr>
            <a:r>
              <a:rPr lang="en-US">
                <a:latin typeface="Times New Roman" panose="02020603050405020304" charset="0"/>
                <a:cs typeface="Times New Roman" panose="02020603050405020304" charset="0"/>
              </a:rPr>
              <a:t>"Every right arising out of homicide in pre-Islamic days is henceforth waived and the first such right that I waive is that arising from the murder of Rabiah ibni al-Harithiah."</a:t>
            </a:r>
          </a:p>
          <a:p>
            <a:pPr marL="0" indent="0" algn="just">
              <a:lnSpc>
                <a:spcPct val="100000"/>
              </a:lnSpc>
              <a:buNone/>
            </a:pPr>
            <a:r>
              <a:rPr lang="en-US">
                <a:latin typeface="Times New Roman" panose="02020603050405020304" charset="0"/>
                <a:cs typeface="Times New Roman" panose="02020603050405020304" charset="0"/>
              </a:rPr>
              <a:t>"O men! the unbelievers indulge in tampering with the calendar in order to make permissible that which Allah forbade, and to prohibit what Allah has made permissible. With Allah the months are twelve in number. Four of them are holy, there are sucessive and one occurs singly between the months of Jumada and Shaban."</a:t>
            </a:r>
          </a:p>
          <a:p>
            <a:pPr marL="0" indent="0" algn="just">
              <a:lnSpc>
                <a:spcPct val="100000"/>
              </a:lnSpc>
              <a:buNone/>
            </a:pPr>
            <a:r>
              <a:rPr lang="en-US">
                <a:latin typeface="Times New Roman" panose="02020603050405020304" charset="0"/>
                <a:cs typeface="Times New Roman" panose="02020603050405020304" charset="0"/>
              </a:rPr>
              <a:t>"Beware of Satan, for the safety of your religion. He has lost all hope that he will be able to lead you astray in big things so beware of following him in small things."</a:t>
            </a:r>
          </a:p>
          <a:p>
            <a:pPr marL="0" indent="0" algn="just">
              <a:lnSpc>
                <a:spcPct val="100000"/>
              </a:lnSpc>
              <a:buNone/>
            </a:pPr>
            <a:r>
              <a:rPr lang="en-US">
                <a:latin typeface="Times New Roman" panose="02020603050405020304" charset="0"/>
                <a:cs typeface="Times New Roman" panose="02020603050405020304" charset="0"/>
              </a:rPr>
              <a:t>"O People it is true that you have certain rights with regard to your women but they also have rights over you. Remember that you have taken them as your wives only under Allah's trust and with His permission. If they abide by your right then to them belongs the right to be fed and clothed in kindness. Do treat your women well and be kind to them for they are your partners and committed helpers. And it is your right that they do not make friends with any one of whom you do not approve, as well never to be unchaste."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82295"/>
          </a:xfrm>
        </p:spPr>
        <p:txBody>
          <a:bodyPr>
            <a:normAutofit/>
          </a:bodyPr>
          <a:lstStyle/>
          <a:p>
            <a:r>
              <a:rPr lang="en-US" sz="3555">
                <a:latin typeface="Algerian" panose="04020705040A02060702" pitchFamily="82" charset="0"/>
                <a:cs typeface="Algerian" panose="04020705040A02060702" pitchFamily="82" charset="0"/>
                <a:sym typeface="+mn-ea"/>
              </a:rPr>
              <a:t>The last sermon of Holy Prophet pbuh</a:t>
            </a:r>
          </a:p>
        </p:txBody>
      </p:sp>
      <p:sp>
        <p:nvSpPr>
          <p:cNvPr id="3" name="Content Placeholder 2"/>
          <p:cNvSpPr>
            <a:spLocks noGrp="1"/>
          </p:cNvSpPr>
          <p:nvPr>
            <p:ph idx="1"/>
          </p:nvPr>
        </p:nvSpPr>
        <p:spPr>
          <a:xfrm>
            <a:off x="604520" y="1038225"/>
            <a:ext cx="10749280" cy="5139055"/>
          </a:xfrm>
        </p:spPr>
        <p:txBody>
          <a:bodyPr>
            <a:noAutofit/>
          </a:bodyPr>
          <a:lstStyle/>
          <a:p>
            <a:pPr marL="0" indent="0" algn="just">
              <a:lnSpc>
                <a:spcPct val="100000"/>
              </a:lnSpc>
              <a:buNone/>
            </a:pPr>
            <a:r>
              <a:rPr lang="en-US" sz="2400">
                <a:latin typeface="Times New Roman" panose="02020603050405020304" charset="0"/>
                <a:cs typeface="Times New Roman" panose="02020603050405020304" charset="0"/>
              </a:rPr>
              <a:t>"O People! listen to me in earnest, worship Allah, say your five daily prayers, fast during month of Ramadan, and give your wealth in Zakat .Perform Haj if you can afford it."</a:t>
            </a:r>
          </a:p>
          <a:p>
            <a:pPr marL="0" indent="0" algn="just">
              <a:lnSpc>
                <a:spcPct val="100000"/>
              </a:lnSpc>
              <a:buNone/>
            </a:pPr>
            <a:r>
              <a:rPr lang="en-US" sz="2400">
                <a:latin typeface="Times New Roman" panose="02020603050405020304" charset="0"/>
                <a:cs typeface="Times New Roman" panose="02020603050405020304" charset="0"/>
              </a:rPr>
              <a:t>"All mankind is from Adam and Eve, an Arab has no superiority over a non-Arab nor a non-Arab has any superiority over an Arab; also a White has no superiority over a Black nor a Black has any superiority over a White except by piety and good action. Learn that every Muslim is a brother to every Muslim and that the Muslims constitute one brotherhood. Nothing shall be legitimate to a Muslim which belongs to a fellow Muslim unless it was given freely and willingly."</a:t>
            </a:r>
          </a:p>
          <a:p>
            <a:pPr marL="0" indent="0" algn="just">
              <a:lnSpc>
                <a:spcPct val="100000"/>
              </a:lnSpc>
              <a:buNone/>
            </a:pPr>
            <a:r>
              <a:rPr lang="en-US" sz="2400">
                <a:latin typeface="Times New Roman" panose="02020603050405020304" charset="0"/>
                <a:cs typeface="Times New Roman" panose="02020603050405020304" charset="0"/>
              </a:rPr>
              <a:t>"Do not therefore do injustice to yourselves. Remember one day you will meet Allah and answer your deeds. So beware, do not astray from the path of righteousness after I am gone."</a:t>
            </a:r>
          </a:p>
          <a:p>
            <a:pPr marL="0" indent="0" algn="just">
              <a:lnSpc>
                <a:spcPct val="100000"/>
              </a:lnSpc>
              <a:buNone/>
            </a:pPr>
            <a:endParaRPr lang="en-US" sz="2400">
              <a:latin typeface="Times New Roman" panose="02020603050405020304" charset="0"/>
              <a:cs typeface="Times New Roman" panose="0202060305040502030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9290"/>
          </a:xfrm>
        </p:spPr>
        <p:txBody>
          <a:bodyPr>
            <a:normAutofit/>
          </a:bodyPr>
          <a:lstStyle/>
          <a:p>
            <a:r>
              <a:rPr lang="en-US" sz="3555">
                <a:latin typeface="Algerian" panose="04020705040A02060702" pitchFamily="82" charset="0"/>
                <a:cs typeface="Algerian" panose="04020705040A02060702" pitchFamily="82" charset="0"/>
                <a:sym typeface="+mn-ea"/>
              </a:rPr>
              <a:t>The last sermon of Holy Prophet pbuh</a:t>
            </a:r>
          </a:p>
        </p:txBody>
      </p:sp>
      <p:sp>
        <p:nvSpPr>
          <p:cNvPr id="3" name="Content Placeholder 2"/>
          <p:cNvSpPr>
            <a:spLocks noGrp="1"/>
          </p:cNvSpPr>
          <p:nvPr>
            <p:ph idx="1"/>
          </p:nvPr>
        </p:nvSpPr>
        <p:spPr>
          <a:xfrm>
            <a:off x="516255" y="937260"/>
            <a:ext cx="10837545" cy="5240020"/>
          </a:xfrm>
        </p:spPr>
        <p:txBody>
          <a:bodyPr>
            <a:normAutofit fontScale="90000" lnSpcReduction="20000"/>
          </a:bodyPr>
          <a:lstStyle/>
          <a:p>
            <a:pPr marL="0" indent="0" algn="just">
              <a:lnSpc>
                <a:spcPct val="100000"/>
              </a:lnSpc>
              <a:buNone/>
            </a:pPr>
            <a:r>
              <a:rPr lang="en-US" sz="2665">
                <a:latin typeface="Times New Roman" panose="02020603050405020304" charset="0"/>
                <a:cs typeface="Times New Roman" panose="02020603050405020304" charset="0"/>
                <a:sym typeface="+mn-ea"/>
              </a:rPr>
              <a:t>"O People! No Prophet or apostle will come after me and no new faith will be born. Reason well, therefore O People! and understand words that I convey to you. I leave behind me two things, the Quran and the Sunnah and if you follow these you will never go astray."</a:t>
            </a: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sym typeface="+mn-ea"/>
              </a:rPr>
              <a:t>"All those who listen to me shall pass on my words to others and those to others again; and may the last ones understand my words better than those who listen to me directly."</a:t>
            </a: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sym typeface="+mn-ea"/>
              </a:rPr>
              <a:t>"O Allah, be my witness, that I have conveyed your message to Your people."</a:t>
            </a: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sym typeface="+mn-ea"/>
              </a:rPr>
              <a:t>As part of this sermon, the prophet recited to them a revelation from Allah, which he had just received, and which completed the Quran, for it was the last passage to be revealed:</a:t>
            </a:r>
            <a:endParaRPr lang="en-US" sz="2665">
              <a:latin typeface="Times New Roman" panose="02020603050405020304" charset="0"/>
              <a:cs typeface="Times New Roman" panose="02020603050405020304" charset="0"/>
            </a:endParaRPr>
          </a:p>
          <a:p>
            <a:pPr marL="0" indent="0" algn="just">
              <a:lnSpc>
                <a:spcPct val="100000"/>
              </a:lnSpc>
              <a:buNone/>
            </a:pPr>
            <a:r>
              <a:rPr lang="en-US" sz="2665">
                <a:latin typeface="Times New Roman" panose="02020603050405020304" charset="0"/>
                <a:cs typeface="Times New Roman" panose="02020603050405020304" charset="0"/>
                <a:sym typeface="+mn-ea"/>
              </a:rPr>
              <a:t>This day the disbeliever's despair of prevailing against your religion, so fear them not, but fear Me (Allah)! This day have I perfected for you, your religion and fulfilled My favor unto you, and it hath been My good pleasure to choose Islam for you as your religion. (Surah 5, Ayah 3)</a:t>
            </a:r>
            <a:endParaRPr lang="en-US" sz="2665">
              <a:latin typeface="Times New Roman" panose="02020603050405020304" charset="0"/>
              <a:cs typeface="Times New Roman" panose="02020603050405020304" charset="0"/>
            </a:endParaRPr>
          </a:p>
          <a:p>
            <a:pPr marL="0" indent="0">
              <a:buNone/>
            </a:pPr>
            <a:endParaRPr lang="en-US"/>
          </a:p>
          <a:p>
            <a:pPr marL="0" indent="0">
              <a:buNone/>
            </a:pPr>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5475"/>
          </a:xfrm>
        </p:spPr>
        <p:txBody>
          <a:bodyPr>
            <a:normAutofit/>
          </a:bodyPr>
          <a:lstStyle/>
          <a:p>
            <a:r>
              <a:rPr lang="en-US" sz="3555">
                <a:latin typeface="Algerian" panose="04020705040A02060702" pitchFamily="82" charset="0"/>
                <a:cs typeface="Algerian" panose="04020705040A02060702" pitchFamily="82" charset="0"/>
              </a:rPr>
              <a:t>The Journey to Allâh, the Sublime</a:t>
            </a:r>
          </a:p>
        </p:txBody>
      </p:sp>
      <p:sp>
        <p:nvSpPr>
          <p:cNvPr id="3" name="Content Placeholder 2"/>
          <p:cNvSpPr>
            <a:spLocks noGrp="1"/>
          </p:cNvSpPr>
          <p:nvPr>
            <p:ph idx="1"/>
          </p:nvPr>
        </p:nvSpPr>
        <p:spPr>
          <a:xfrm>
            <a:off x="648335" y="989965"/>
            <a:ext cx="10705465" cy="5187315"/>
          </a:xfrm>
        </p:spPr>
        <p:txBody>
          <a:bodyPr>
            <a:normAutofit fontScale="77500" lnSpcReduction="10000"/>
          </a:bodyPr>
          <a:lstStyle/>
          <a:p>
            <a:pPr marL="0" indent="0">
              <a:buNone/>
            </a:pPr>
            <a:r>
              <a:rPr lang="en-US">
                <a:latin typeface="Algerian" panose="04020705040A02060702" pitchFamily="82" charset="0"/>
                <a:cs typeface="Algerian" panose="04020705040A02060702" pitchFamily="82" charset="0"/>
              </a:rPr>
              <a:t>Symptoms of Farewell</a:t>
            </a:r>
          </a:p>
          <a:p>
            <a:pPr>
              <a:buFont typeface="Arial" panose="020B0604020202020204" pitchFamily="34" charset="0"/>
              <a:buChar char="•"/>
            </a:pPr>
            <a:r>
              <a:rPr lang="en-US" sz="3430">
                <a:latin typeface="Times New Roman" panose="02020603050405020304" charset="0"/>
                <a:cs typeface="Times New Roman" panose="02020603050405020304" charset="0"/>
              </a:rPr>
              <a:t>The archangel Gabriel reviewed the Qur’ân twice with him.</a:t>
            </a:r>
          </a:p>
          <a:p>
            <a:pPr>
              <a:buFont typeface="Arial" panose="020B0604020202020204" pitchFamily="34" charset="0"/>
              <a:buChar char="•"/>
            </a:pPr>
            <a:r>
              <a:rPr lang="en-US" sz="3430">
                <a:latin typeface="Times New Roman" panose="02020603050405020304" charset="0"/>
                <a:cs typeface="Times New Roman" panose="02020603050405020304" charset="0"/>
              </a:rPr>
              <a:t>His words in the Farewell Pilgrimage (i.e. Al-Wida‘):"I do not know whether </a:t>
            </a:r>
          </a:p>
          <a:p>
            <a:pPr>
              <a:buFont typeface="Arial" panose="020B0604020202020204" pitchFamily="34" charset="0"/>
              <a:buChar char="•"/>
            </a:pPr>
            <a:r>
              <a:rPr lang="en-US" sz="3430">
                <a:latin typeface="Times New Roman" panose="02020603050405020304" charset="0"/>
                <a:cs typeface="Times New Roman" panose="02020603050405020304" charset="0"/>
              </a:rPr>
              <a:t>I will ever meet you at this place once again after this current year."</a:t>
            </a:r>
          </a:p>
          <a:p>
            <a:pPr marL="0" indent="0">
              <a:buFont typeface="Arial" panose="020B0604020202020204" pitchFamily="34" charset="0"/>
              <a:buNone/>
            </a:pPr>
            <a:endParaRPr lang="en-US" sz="2400">
              <a:latin typeface="Times New Roman" panose="02020603050405020304" charset="0"/>
              <a:cs typeface="Times New Roman" panose="02020603050405020304" charset="0"/>
            </a:endParaRPr>
          </a:p>
          <a:p>
            <a:pPr marL="0" indent="0" algn="just">
              <a:lnSpc>
                <a:spcPct val="100000"/>
              </a:lnSpc>
              <a:buNone/>
            </a:pPr>
            <a:r>
              <a:rPr lang="en-US" sz="3430">
                <a:latin typeface="Times New Roman" panose="02020603050405020304" charset="0"/>
                <a:cs typeface="Times New Roman" panose="02020603050405020304" charset="0"/>
              </a:rPr>
              <a:t>The Start of the Disease On Monday the twenty-ninth of Safar in the eleventh year of Al-Hijra, he participated in funeral rites in Al-Baqee‘. On the way back he had a headache, his temperature rose so high that the heat effect could be felt over his headband.</a:t>
            </a:r>
          </a:p>
          <a:p>
            <a:pPr marL="0" indent="0" algn="just">
              <a:lnSpc>
                <a:spcPct val="100000"/>
              </a:lnSpc>
              <a:buNone/>
            </a:pPr>
            <a:r>
              <a:rPr lang="en-US" sz="3430">
                <a:latin typeface="Times New Roman" panose="02020603050405020304" charset="0"/>
                <a:cs typeface="Times New Roman" panose="02020603050405020304" charset="0"/>
              </a:rPr>
              <a:t>He led the Muslims in prayer for eleven days though he was sick. The total number of his sick days were either thirteen or fourteen.</a:t>
            </a:r>
          </a:p>
          <a:p>
            <a:pPr marL="0" indent="0" algn="just">
              <a:lnSpc>
                <a:spcPct val="100000"/>
              </a:lnSpc>
              <a:buNone/>
            </a:pPr>
            <a:endParaRPr lang="en-US" sz="3430">
              <a:latin typeface="Times New Roman" panose="02020603050405020304" charset="0"/>
              <a:cs typeface="Times New Roman" panose="0202060305040502030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25475"/>
          </a:xfrm>
        </p:spPr>
        <p:txBody>
          <a:bodyPr>
            <a:normAutofit/>
          </a:bodyPr>
          <a:lstStyle/>
          <a:p>
            <a:r>
              <a:rPr lang="en-US" sz="3110">
                <a:latin typeface="Algerian" panose="04020705040A02060702" pitchFamily="82" charset="0"/>
                <a:cs typeface="Algerian" panose="04020705040A02060702" pitchFamily="82" charset="0"/>
                <a:sym typeface="+mn-ea"/>
              </a:rPr>
              <a:t>The Last Week</a:t>
            </a:r>
            <a:endParaRPr lang="en-US" sz="311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750570" y="1081405"/>
            <a:ext cx="10603230" cy="5095875"/>
          </a:xfrm>
        </p:spPr>
        <p:txBody>
          <a:bodyPr>
            <a:noAutofit/>
          </a:bodyPr>
          <a:lstStyle/>
          <a:p>
            <a:pPr marL="0" indent="0" algn="just">
              <a:lnSpc>
                <a:spcPct val="100000"/>
              </a:lnSpc>
              <a:buNone/>
            </a:pPr>
            <a:r>
              <a:rPr lang="en-US" sz="2300">
                <a:latin typeface="Times New Roman" panose="02020603050405020304" charset="0"/>
                <a:cs typeface="Times New Roman" panose="02020603050405020304" charset="0"/>
                <a:sym typeface="+mn-ea"/>
              </a:rPr>
              <a:t>When his sickness grew severe he asked his wives: "Where shall I stay tomorrow?" </a:t>
            </a:r>
            <a:endParaRPr lang="en-US" sz="2300">
              <a:latin typeface="Times New Roman" panose="02020603050405020304" charset="0"/>
              <a:cs typeface="Times New Roman" panose="02020603050405020304" charset="0"/>
            </a:endParaRPr>
          </a:p>
          <a:p>
            <a:pPr marL="0" indent="0" algn="just">
              <a:lnSpc>
                <a:spcPct val="100000"/>
              </a:lnSpc>
              <a:buNone/>
            </a:pPr>
            <a:r>
              <a:rPr lang="en-US" sz="2300">
                <a:latin typeface="Times New Roman" panose="02020603050405020304" charset="0"/>
                <a:cs typeface="Times New Roman" panose="02020603050405020304" charset="0"/>
                <a:sym typeface="+mn-ea"/>
              </a:rPr>
              <a:t>"Where shall I stay?" They understood what he wanted. So they allowed him to stay</a:t>
            </a:r>
            <a:endParaRPr lang="en-US" sz="2300">
              <a:latin typeface="Times New Roman" panose="02020603050405020304" charset="0"/>
              <a:cs typeface="Times New Roman" panose="02020603050405020304" charset="0"/>
            </a:endParaRPr>
          </a:p>
          <a:p>
            <a:pPr marL="0" indent="0">
              <a:buNone/>
            </a:pPr>
            <a:r>
              <a:rPr lang="en-US" sz="2300">
                <a:latin typeface="Times New Roman" panose="02020603050405020304" charset="0"/>
                <a:cs typeface="Times New Roman" panose="02020603050405020304" charset="0"/>
              </a:rPr>
              <a:t>wherever he wished. He moved to ‘Aishah’s room leaning — while he was walking —on Al-Fadl bin Al-‘Abbas and ‘Ali bin Abi Talib. Head banded as he was, he dragged his feet till he came into her abode. It was there that he spent the last week of his life.</a:t>
            </a:r>
          </a:p>
          <a:p>
            <a:pPr marL="0" indent="0">
              <a:buNone/>
            </a:pPr>
            <a:r>
              <a:rPr lang="en-US" sz="2300">
                <a:latin typeface="Times New Roman" panose="02020603050405020304" charset="0"/>
                <a:cs typeface="Times New Roman" panose="02020603050405020304" charset="0"/>
              </a:rPr>
              <a:t>During that period, ‘Aishah used to recite Al-Mu‘awwidhat (Chapters 113 and 114 of the Qur’ân) and other supplications which he had already taught her.</a:t>
            </a:r>
          </a:p>
          <a:p>
            <a:pPr marL="0" indent="0">
              <a:buNone/>
            </a:pPr>
            <a:r>
              <a:rPr lang="en-US" sz="2300">
                <a:latin typeface="Algerian" panose="04020705040A02060702" pitchFamily="82" charset="0"/>
                <a:cs typeface="Algerian" panose="04020705040A02060702" pitchFamily="82" charset="0"/>
              </a:rPr>
              <a:t>Five days before death</a:t>
            </a:r>
          </a:p>
          <a:p>
            <a:pPr marL="0" indent="0">
              <a:buNone/>
            </a:pPr>
            <a:r>
              <a:rPr lang="en-US" sz="2300">
                <a:latin typeface="Times New Roman" panose="02020603050405020304" charset="0"/>
                <a:cs typeface="Times New Roman" panose="02020603050405020304" charset="0"/>
              </a:rPr>
              <a:t>On Wednesday, five days before he died the Prophet’s temperature rose so high signalling the severeness of his disease. He fainted and suffered from pain. "Pour out on me seven Qirab (water skin pots) of various water wells so that I may go out to meet people and talk to them."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84530"/>
          </a:xfrm>
        </p:spPr>
        <p:txBody>
          <a:bodyPr>
            <a:normAutofit/>
          </a:bodyPr>
          <a:lstStyle/>
          <a:p>
            <a:r>
              <a:rPr lang="en-US" sz="3110">
                <a:latin typeface="Algerian" panose="04020705040A02060702" pitchFamily="82" charset="0"/>
                <a:cs typeface="Algerian" panose="04020705040A02060702" pitchFamily="82" charset="0"/>
                <a:sym typeface="+mn-ea"/>
              </a:rPr>
              <a:t>Five days before death</a:t>
            </a:r>
            <a:endParaRPr lang="en-US" sz="3110"/>
          </a:p>
        </p:txBody>
      </p:sp>
      <p:sp>
        <p:nvSpPr>
          <p:cNvPr id="3" name="Content Placeholder 2"/>
          <p:cNvSpPr>
            <a:spLocks noGrp="1"/>
          </p:cNvSpPr>
          <p:nvPr>
            <p:ph idx="1"/>
          </p:nvPr>
        </p:nvSpPr>
        <p:spPr>
          <a:xfrm>
            <a:off x="838200" y="1139825"/>
            <a:ext cx="10515600" cy="5037455"/>
          </a:xfrm>
        </p:spPr>
        <p:txBody>
          <a:bodyPr/>
          <a:lstStyle/>
          <a:p>
            <a:pPr marL="0" indent="0">
              <a:buNone/>
            </a:pPr>
            <a:r>
              <a:rPr lang="en-US">
                <a:latin typeface="Times New Roman" panose="02020603050405020304" charset="0"/>
                <a:cs typeface="Times New Roman" panose="02020603050405020304" charset="0"/>
                <a:sym typeface="+mn-ea"/>
              </a:rPr>
              <a:t>So they seated him in a container (usually used for washing) and poured out water on him till he said: "That is enough. That is enough."</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Then he felt well enough to enter the Mosque. He entered it band-headed, sat on the pulpit and made a speech to the people who were gathering together around him. He said:</a:t>
            </a:r>
            <a:endParaRPr lang="en-US">
              <a:latin typeface="Times New Roman" panose="02020603050405020304" charset="0"/>
              <a:cs typeface="Times New Roman" panose="02020603050405020304" charset="0"/>
            </a:endParaRPr>
          </a:p>
          <a:p>
            <a:pPr marL="0" indent="0">
              <a:buNone/>
            </a:pPr>
            <a:r>
              <a:rPr lang="en-US">
                <a:latin typeface="Times New Roman" panose="02020603050405020304" charset="0"/>
                <a:cs typeface="Times New Roman" panose="02020603050405020304" charset="0"/>
                <a:sym typeface="+mn-ea"/>
              </a:rPr>
              <a:t>"The curse of Allâh falls upon the Jews and Christians for they have made their Prophets’ tombs places of worship."</a:t>
            </a:r>
            <a:endParaRPr lang="en-US">
              <a:latin typeface="Times New Roman" panose="02020603050405020304" charset="0"/>
              <a:cs typeface="Times New Roman" panose="02020603050405020304" charset="0"/>
            </a:endParaRPr>
          </a:p>
          <a:p>
            <a:pPr marL="0" indent="0">
              <a:buNone/>
            </a:pP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56285"/>
          </a:xfrm>
        </p:spPr>
        <p:txBody>
          <a:bodyPr/>
          <a:lstStyle/>
          <a:p>
            <a:r>
              <a:rPr lang="en-US" sz="3200">
                <a:latin typeface="Algerian" panose="04020705040A02060702" pitchFamily="82" charset="0"/>
                <a:cs typeface="Algerian" panose="04020705040A02060702" pitchFamily="82" charset="0"/>
                <a:sym typeface="+mn-ea"/>
              </a:rPr>
              <a:t>Four days before his death</a:t>
            </a:r>
            <a:r>
              <a:rPr lang="en-US">
                <a:latin typeface="Times New Roman" panose="02020603050405020304" charset="0"/>
                <a:cs typeface="Times New Roman" panose="02020603050405020304" charset="0"/>
                <a:sym typeface="+mn-ea"/>
              </a:rPr>
              <a:t> </a:t>
            </a:r>
            <a:endParaRPr lang="en-US"/>
          </a:p>
        </p:txBody>
      </p:sp>
      <p:sp>
        <p:nvSpPr>
          <p:cNvPr id="3" name="Content Placeholder 2"/>
          <p:cNvSpPr>
            <a:spLocks noGrp="1"/>
          </p:cNvSpPr>
          <p:nvPr>
            <p:ph idx="1"/>
          </p:nvPr>
        </p:nvSpPr>
        <p:spPr>
          <a:xfrm>
            <a:off x="838200" y="1121410"/>
            <a:ext cx="10515600" cy="5055870"/>
          </a:xfrm>
        </p:spPr>
        <p:txBody>
          <a:bodyPr>
            <a:normAutofit/>
          </a:bodyPr>
          <a:lstStyle/>
          <a:p>
            <a:pPr marL="0" indent="0">
              <a:buNone/>
            </a:pPr>
            <a:r>
              <a:rPr lang="en-US" sz="2400">
                <a:latin typeface="Times New Roman" panose="02020603050405020304" charset="0"/>
                <a:cs typeface="Times New Roman" panose="02020603050405020304" charset="0"/>
              </a:rPr>
              <a:t>On Thursday, four days before the death of the Messenger of Allâh [pbuh], he said to people — though he was suffering from a severe pain: "Come here. I will cause you to write something so that you will never fall into error." Upon this ‘Umar bin Al- Khattab said: "The Prophet of Allâh [pbuh] is suffering from acute pain and you have the Qur’ân with you; the Book of Allâh is sufficient unto you." Others however wanted the writing to be made. When Muhammad [pbuh] heard them debating over it, he ordered them to go away and leave him alone.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4685"/>
          </a:xfrm>
        </p:spPr>
        <p:txBody>
          <a:bodyPr>
            <a:normAutofit/>
          </a:bodyPr>
          <a:lstStyle/>
          <a:p>
            <a:r>
              <a:rPr lang="en-US" sz="3200">
                <a:latin typeface="Algerian" panose="04020705040A02060702" pitchFamily="82" charset="0"/>
                <a:cs typeface="Algerian" panose="04020705040A02060702" pitchFamily="82" charset="0"/>
                <a:sym typeface="+mn-ea"/>
              </a:rPr>
              <a:t>A Day or Two prior to Death</a:t>
            </a:r>
            <a:endParaRPr lang="en-US" sz="320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838200" y="1020445"/>
            <a:ext cx="10515600" cy="5156835"/>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On Saturday or on Sunday, the Prophet [pbuh] felt that he was well enough to perform the prayer; so he went out leaning on two men in order to perform the noon prayer. Abu Bakr, who was then about to lead the prayer withdrew when he saw him coming; but the Prophet [pbuh] made him a gesture to stay where he was and said: </a:t>
            </a:r>
          </a:p>
          <a:p>
            <a:pPr marL="0" indent="0" algn="just">
              <a:lnSpc>
                <a:spcPct val="100000"/>
              </a:lnSpc>
              <a:buNone/>
            </a:pPr>
            <a:r>
              <a:rPr lang="en-US" sz="2400">
                <a:latin typeface="Times New Roman" panose="02020603050405020304" charset="0"/>
                <a:cs typeface="Times New Roman" panose="02020603050405020304" charset="0"/>
              </a:rPr>
              <a:t>"Seat me next to him." They seated him on the left hand side of Abu Bakr. The Prophet [pbuh] led the prayer, and Abu Bakr followed him and raised his voice at every ‘Allâhu Akbar’ (i.e. Allâh is the Greatest) the Prophet [pbuh] said, so that the people may hear clearly.</a:t>
            </a:r>
          </a:p>
          <a:p>
            <a:pPr marL="0" indent="0" algn="just">
              <a:lnSpc>
                <a:spcPct val="100000"/>
              </a:lnSpc>
              <a:buNone/>
            </a:pPr>
            <a:r>
              <a:rPr lang="en-US" sz="2400">
                <a:latin typeface="Algerian" panose="04020705040A02060702" pitchFamily="82" charset="0"/>
                <a:cs typeface="Algerian" panose="04020705040A02060702" pitchFamily="82" charset="0"/>
              </a:rPr>
              <a:t>A Day before his Death</a:t>
            </a:r>
          </a:p>
          <a:p>
            <a:pPr marL="0" indent="0" algn="just">
              <a:lnSpc>
                <a:spcPct val="100000"/>
              </a:lnSpc>
              <a:buNone/>
            </a:pPr>
            <a:r>
              <a:rPr lang="en-US" sz="2400">
                <a:latin typeface="Times New Roman" panose="02020603050405020304" charset="0"/>
                <a:cs typeface="Times New Roman" panose="02020603050405020304" charset="0"/>
              </a:rPr>
              <a:t>On Sunday, a day before he died, the Prophet [pbuh] set his slaves free, paid as a </a:t>
            </a:r>
          </a:p>
          <a:p>
            <a:pPr marL="0" indent="0" algn="just">
              <a:lnSpc>
                <a:spcPct val="100000"/>
              </a:lnSpc>
              <a:buNone/>
            </a:pPr>
            <a:r>
              <a:rPr lang="en-US" sz="2400">
                <a:latin typeface="Times New Roman" panose="02020603050405020304" charset="0"/>
                <a:cs typeface="Times New Roman" panose="02020603050405020304" charset="0"/>
              </a:rPr>
              <a:t>charity the seven Dinars he owned and gave his weapons as a present to the </a:t>
            </a:r>
          </a:p>
          <a:p>
            <a:pPr marL="0" indent="0" algn="just">
              <a:lnSpc>
                <a:spcPct val="100000"/>
              </a:lnSpc>
              <a:buNone/>
            </a:pPr>
            <a:r>
              <a:rPr lang="en-US" sz="2400">
                <a:latin typeface="Times New Roman" panose="02020603050405020304" charset="0"/>
                <a:cs typeface="Times New Roman" panose="02020603050405020304" charset="0"/>
              </a:rPr>
              <a:t>Muslims. So when night fell ‘Aishah had to borrow some oil from her neighbour to </a:t>
            </a:r>
          </a:p>
          <a:p>
            <a:pPr marL="0" indent="0" algn="just">
              <a:lnSpc>
                <a:spcPct val="100000"/>
              </a:lnSpc>
              <a:buNone/>
            </a:pPr>
            <a:r>
              <a:rPr lang="en-US" sz="2400">
                <a:latin typeface="Times New Roman" panose="02020603050405020304" charset="0"/>
                <a:cs typeface="Times New Roman" panose="02020603050405020304" charset="0"/>
              </a:rPr>
              <a:t>light her oil-lantern.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40715"/>
          </a:xfrm>
        </p:spPr>
        <p:txBody>
          <a:bodyPr>
            <a:normAutofit/>
          </a:bodyPr>
          <a:lstStyle/>
          <a:p>
            <a:r>
              <a:rPr lang="en-US" sz="3110">
                <a:latin typeface="Algerian" panose="04020705040A02060702" pitchFamily="82" charset="0"/>
                <a:cs typeface="Algerian" panose="04020705040A02060702" pitchFamily="82" charset="0"/>
                <a:sym typeface="+mn-ea"/>
              </a:rPr>
              <a:t>The Last Day Alive</a:t>
            </a:r>
            <a:endParaRPr lang="en-US" sz="3110">
              <a:latin typeface="Algerian" panose="04020705040A02060702" pitchFamily="82" charset="0"/>
              <a:cs typeface="Algerian" panose="04020705040A02060702" pitchFamily="82" charset="0"/>
            </a:endParaRPr>
          </a:p>
        </p:txBody>
      </p:sp>
      <p:sp>
        <p:nvSpPr>
          <p:cNvPr id="3" name="Content Placeholder 2"/>
          <p:cNvSpPr>
            <a:spLocks noGrp="1"/>
          </p:cNvSpPr>
          <p:nvPr>
            <p:ph idx="1"/>
          </p:nvPr>
        </p:nvSpPr>
        <p:spPr>
          <a:xfrm>
            <a:off x="590550" y="1005205"/>
            <a:ext cx="10763250" cy="5172075"/>
          </a:xfrm>
        </p:spPr>
        <p:txBody>
          <a:bodyPr>
            <a:noAutofit/>
          </a:bodyPr>
          <a:lstStyle/>
          <a:p>
            <a:pPr marL="0" indent="0" algn="just">
              <a:lnSpc>
                <a:spcPct val="100000"/>
              </a:lnSpc>
              <a:buNone/>
            </a:pPr>
            <a:r>
              <a:rPr lang="en-US" sz="2300">
                <a:latin typeface="Times New Roman" panose="02020603050405020304" charset="0"/>
                <a:cs typeface="Times New Roman" panose="02020603050405020304" charset="0"/>
              </a:rPr>
              <a:t>In a narration by Anas bin Malik, he said: "While the Muslims were performing the dawn prayer on Monday — led by Abu Bakr, they were surprised to see the Messenger of Allâh [pbuh] raising the curtain of ‘Aishah’s room. He looked at them while they were praying aligned properly and smiled cheerfully. Seeing him, Abu</a:t>
            </a:r>
          </a:p>
          <a:p>
            <a:pPr marL="0" indent="0" algn="just">
              <a:lnSpc>
                <a:spcPct val="100000"/>
              </a:lnSpc>
              <a:buNone/>
            </a:pPr>
            <a:r>
              <a:rPr lang="en-US" sz="2300">
                <a:latin typeface="Times New Roman" panose="02020603050405020304" charset="0"/>
                <a:cs typeface="Times New Roman" panose="02020603050405020304" charset="0"/>
              </a:rPr>
              <a:t>Bakr withdrew to join the lines and give way to him to lead the prayer. For he thought that the Prophet [pbuh] wanted to go out and pray." Anas said: "The Muslims, who were praying, were so delighted that they were almost too enraptured at their prayers. The Messenger of Allâh [pbuh] made them a gesture to continue their prayer, went into the room and drew down the curtain."</a:t>
            </a:r>
          </a:p>
          <a:p>
            <a:pPr marL="0" indent="0" algn="just">
              <a:lnSpc>
                <a:spcPct val="100000"/>
              </a:lnSpc>
              <a:buNone/>
            </a:pPr>
            <a:r>
              <a:rPr lang="en-US" sz="2300">
                <a:latin typeface="Times New Roman" panose="02020603050405020304" charset="0"/>
                <a:cs typeface="Times New Roman" panose="02020603050405020304" charset="0"/>
              </a:rPr>
              <a:t>The Messenger of Allâh [pbuh] did not live for the next prayer time.When it was daytime, the Prophet [pbuh] called Fatimah and told her something in a secret voice that made her cry. Then he whispered to her something else which made her laugh. ‘Aishah enquired from her after the Prophet’s death, as to this weeping and laughing to which Fatimah replied: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54685"/>
          </a:xfrm>
        </p:spPr>
        <p:txBody>
          <a:bodyPr>
            <a:normAutofit fontScale="90000"/>
          </a:bodyPr>
          <a:lstStyle/>
          <a:p>
            <a:r>
              <a:rPr lang="en-US"/>
              <a:t> </a:t>
            </a:r>
            <a:r>
              <a:rPr lang="en-US">
                <a:latin typeface="Algerian" panose="04020705040A02060702" pitchFamily="82" charset="0"/>
                <a:cs typeface="Algerian" panose="04020705040A02060702" pitchFamily="82" charset="0"/>
                <a:sym typeface="+mn-ea"/>
              </a:rPr>
              <a:t>The Last Day Alive</a:t>
            </a:r>
            <a:endParaRPr lang="en-US"/>
          </a:p>
        </p:txBody>
      </p:sp>
      <p:sp>
        <p:nvSpPr>
          <p:cNvPr id="3" name="Content Placeholder 2"/>
          <p:cNvSpPr>
            <a:spLocks noGrp="1"/>
          </p:cNvSpPr>
          <p:nvPr>
            <p:ph idx="1"/>
          </p:nvPr>
        </p:nvSpPr>
        <p:spPr>
          <a:xfrm>
            <a:off x="838200" y="1020445"/>
            <a:ext cx="10515600" cy="5156835"/>
          </a:xfrm>
        </p:spPr>
        <p:txBody>
          <a:bodyPr>
            <a:noAutofit/>
          </a:bodyPr>
          <a:lstStyle/>
          <a:p>
            <a:pPr marL="0" indent="0" algn="just">
              <a:lnSpc>
                <a:spcPct val="100000"/>
              </a:lnSpc>
              <a:buNone/>
            </a:pPr>
            <a:r>
              <a:rPr lang="en-US" sz="2300">
                <a:latin typeface="Times New Roman" panose="02020603050405020304" charset="0"/>
                <a:cs typeface="Times New Roman" panose="02020603050405020304" charset="0"/>
                <a:sym typeface="+mn-ea"/>
              </a:rPr>
              <a:t>"The first time he disclosed to me that he would not recover from his illness and I wept. Then he told me that I would be the first of his family to join him, so I laughed."</a:t>
            </a:r>
            <a:endParaRPr lang="en-US" sz="2300">
              <a:latin typeface="Times New Roman" panose="02020603050405020304" charset="0"/>
              <a:cs typeface="Times New Roman" panose="02020603050405020304" charset="0"/>
            </a:endParaRPr>
          </a:p>
          <a:p>
            <a:pPr marL="0" indent="0" algn="just">
              <a:lnSpc>
                <a:spcPct val="100000"/>
              </a:lnSpc>
              <a:buNone/>
            </a:pPr>
            <a:r>
              <a:rPr lang="en-US" sz="2300">
                <a:latin typeface="Times New Roman" panose="02020603050405020304" charset="0"/>
                <a:cs typeface="Times New Roman" panose="02020603050405020304" charset="0"/>
              </a:rPr>
              <a:t>He gave Fatimah glad tidings that she would become the lady of all women of the world. [Rahmat-ul-lil'alameen 1/282]</a:t>
            </a:r>
          </a:p>
          <a:p>
            <a:pPr marL="0" indent="0" algn="just">
              <a:lnSpc>
                <a:spcPct val="100000"/>
              </a:lnSpc>
              <a:buNone/>
            </a:pPr>
            <a:r>
              <a:rPr lang="en-US" sz="2300">
                <a:latin typeface="Times New Roman" panose="02020603050405020304" charset="0"/>
                <a:cs typeface="Times New Roman" panose="02020603050405020304" charset="0"/>
              </a:rPr>
              <a:t>Fatimah witnessed the great pain that afflicted her father. So she said: "What great pain my father is in!". To these words, the Prophet [pbuh] remarked:"He will not suffer any more when today is over."</a:t>
            </a:r>
          </a:p>
          <a:p>
            <a:pPr marL="0" indent="0" algn="just">
              <a:lnSpc>
                <a:spcPct val="100000"/>
              </a:lnSpc>
              <a:buNone/>
            </a:pPr>
            <a:r>
              <a:rPr lang="en-US" sz="2300">
                <a:latin typeface="Times New Roman" panose="02020603050405020304" charset="0"/>
                <a:cs typeface="Times New Roman" panose="02020603050405020304" charset="0"/>
              </a:rPr>
              <a:t>He asked that Al-Hasan and Al-Husain be brought to him. He kissed them and recommended that they be looked after. He asked to see his wives. They were brought to him. He preached them and told them to remember Allâh. Pain grew so much severe that the trace of poison he had at Khaibar came to light. It was so sore that he said to ‘Aishah: "I still feel the painful effect of that food I tasted at Khaibar. I feel as if death is approaching." [ibid 2/637] He ordered the people to perform the prayers and be attentive to slaves. He repeated it several times.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27075"/>
          </a:xfrm>
        </p:spPr>
        <p:txBody>
          <a:bodyPr>
            <a:normAutofit/>
          </a:bodyPr>
          <a:lstStyle/>
          <a:p>
            <a:r>
              <a:rPr lang="en-US" sz="3110">
                <a:latin typeface="Algerian" panose="04020705040A02060702" pitchFamily="82" charset="0"/>
                <a:cs typeface="Algerian" panose="04020705040A02060702" pitchFamily="82" charset="0"/>
              </a:rPr>
              <a:t>The Prophet [pbuh] breathes his Last</a:t>
            </a:r>
          </a:p>
        </p:txBody>
      </p:sp>
      <p:sp>
        <p:nvSpPr>
          <p:cNvPr id="3" name="Content Placeholder 2"/>
          <p:cNvSpPr>
            <a:spLocks noGrp="1"/>
          </p:cNvSpPr>
          <p:nvPr>
            <p:ph idx="1"/>
          </p:nvPr>
        </p:nvSpPr>
        <p:spPr>
          <a:xfrm>
            <a:off x="838200" y="1092200"/>
            <a:ext cx="10515600" cy="5085080"/>
          </a:xfrm>
        </p:spPr>
        <p:txBody>
          <a:bodyPr>
            <a:normAutofit lnSpcReduction="10000"/>
          </a:bodyPr>
          <a:lstStyle/>
          <a:p>
            <a:pPr marL="0" indent="0" algn="just">
              <a:lnSpc>
                <a:spcPct val="100000"/>
              </a:lnSpc>
              <a:buNone/>
            </a:pPr>
            <a:r>
              <a:rPr lang="en-US" sz="2400">
                <a:latin typeface="Times New Roman" panose="02020603050405020304" charset="0"/>
                <a:cs typeface="Times New Roman" panose="02020603050405020304" charset="0"/>
              </a:rPr>
              <a:t>When the pangs of death started, ‘Aishah leant him against her. She used to say: One of Allâh’s bounties upon me is that the Messenger of Allâh [pbuh] died in my house, while I am still alive. He died between my chest and neck while he was leaning against me. For ‘Abdur Rahman — the son of Abu Bakr — came in with a Siwak (i.e. the root of a desert plant used for brushing teeth) in his hand, while I was leaning the Messenger of Allâh [pbuh] against me. I noticed that he was looking at the Siwak, so I asked him — for I knew that he wanted it — "Would you like me to take it for you?" He nodded in agreement. I took it and gave it to him. As it was too hard for him, I asked him "Shall I soften it for you?" He nodded in agreement. So I softened it with my saliva and he passed it (on his teeth).</a:t>
            </a:r>
          </a:p>
          <a:p>
            <a:pPr marL="0" indent="0" algn="just">
              <a:lnSpc>
                <a:spcPct val="100000"/>
              </a:lnSpc>
              <a:buNone/>
            </a:pPr>
            <a:r>
              <a:rPr lang="en-US" sz="2400">
                <a:latin typeface="Times New Roman" panose="02020603050405020304" charset="0"/>
                <a:cs typeface="Times New Roman" panose="02020603050405020304" charset="0"/>
              </a:rPr>
              <a:t>There was a water container (Rakwa) available at his hand with some water in. He </a:t>
            </a:r>
          </a:p>
          <a:p>
            <a:pPr marL="0" indent="0" algn="just">
              <a:lnSpc>
                <a:spcPct val="100000"/>
              </a:lnSpc>
              <a:buNone/>
            </a:pPr>
            <a:r>
              <a:rPr lang="en-US" sz="2400">
                <a:latin typeface="Times New Roman" panose="02020603050405020304" charset="0"/>
                <a:cs typeface="Times New Roman" panose="02020603050405020304" charset="0"/>
              </a:rPr>
              <a:t>put his hand in it and wiped his face with it and said:</a:t>
            </a:r>
          </a:p>
          <a:p>
            <a:pPr marL="0" indent="0" algn="just">
              <a:lnSpc>
                <a:spcPct val="100000"/>
              </a:lnSpc>
              <a:buNone/>
            </a:pPr>
            <a:r>
              <a:rPr lang="en-US" sz="2400">
                <a:latin typeface="Times New Roman" panose="02020603050405020304" charset="0"/>
                <a:cs typeface="Times New Roman" panose="02020603050405020304" charset="0"/>
              </a:rPr>
              <a:t>"There is no god but Allâh. Death is full of agonies."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771525"/>
          </a:xfrm>
        </p:spPr>
        <p:txBody>
          <a:bodyPr>
            <a:normAutofit/>
          </a:bodyPr>
          <a:lstStyle/>
          <a:p>
            <a:r>
              <a:rPr lang="en-US" sz="3110">
                <a:latin typeface="Algerian" panose="04020705040A02060702" pitchFamily="82" charset="0"/>
                <a:cs typeface="Algerian" panose="04020705040A02060702" pitchFamily="82" charset="0"/>
                <a:sym typeface="+mn-ea"/>
              </a:rPr>
              <a:t>The Prophet [pbuh] breathes his Last</a:t>
            </a:r>
          </a:p>
        </p:txBody>
      </p:sp>
      <p:sp>
        <p:nvSpPr>
          <p:cNvPr id="3" name="Content Placeholder 2"/>
          <p:cNvSpPr>
            <a:spLocks noGrp="1"/>
          </p:cNvSpPr>
          <p:nvPr>
            <p:ph idx="1"/>
          </p:nvPr>
        </p:nvSpPr>
        <p:spPr>
          <a:xfrm>
            <a:off x="838200" y="1228090"/>
            <a:ext cx="10515600" cy="4949190"/>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As soon as he had finished his Siwak brushing, he raised his hand or his finger up, looked upwards to the ceiling and moved his lips. So ‘Aishah listened to him. She heard him say: "With those on whom You have bestowed Your Grace with the Prophets and the Truthful ones (As-Siddeeqeen), the martyrs and the good doers. O Allâh, forgive me and have mercy upon me and join me to the Companionship on high."  Then at intervals he uttered these words: "The most exalted Companionship on high. To Allâh we turn and to Him we turn back for help and last abode." This event took place at high morning time on Monday, the twelfth of Rabi‘ Al-Awwal, in the eleventh year of Al-Hijrah. He was sixty-three years and four days old when he died.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97865"/>
          </a:xfrm>
        </p:spPr>
        <p:txBody>
          <a:bodyPr>
            <a:normAutofit fontScale="90000"/>
          </a:bodyPr>
          <a:lstStyle/>
          <a:p>
            <a:r>
              <a:rPr lang="en-US" sz="3110">
                <a:latin typeface="Algerian" panose="04020705040A02060702" pitchFamily="82" charset="0"/>
                <a:cs typeface="Algerian" panose="04020705040A02060702" pitchFamily="82" charset="0"/>
              </a:rPr>
              <a:t>The Companions’ concern over the Prophet’s Death</a:t>
            </a:r>
          </a:p>
        </p:txBody>
      </p:sp>
      <p:sp>
        <p:nvSpPr>
          <p:cNvPr id="3" name="Content Placeholder 2"/>
          <p:cNvSpPr>
            <a:spLocks noGrp="1"/>
          </p:cNvSpPr>
          <p:nvPr>
            <p:ph idx="1"/>
          </p:nvPr>
        </p:nvSpPr>
        <p:spPr>
          <a:xfrm>
            <a:off x="838200" y="1063625"/>
            <a:ext cx="10515600" cy="5113655"/>
          </a:xfrm>
        </p:spPr>
        <p:txBody>
          <a:bodyPr>
            <a:normAutofit/>
          </a:bodyPr>
          <a:lstStyle/>
          <a:p>
            <a:pPr marL="0" indent="0" algn="just">
              <a:lnSpc>
                <a:spcPct val="100000"/>
              </a:lnSpc>
              <a:buNone/>
            </a:pPr>
            <a:r>
              <a:rPr lang="en-US" sz="2400">
                <a:latin typeface="Times New Roman" panose="02020603050405020304" charset="0"/>
                <a:cs typeface="Times New Roman" panose="02020603050405020304" charset="0"/>
              </a:rPr>
              <a:t>The great (loss) news was soon known by everybody in Madinah. Dark grief spread on all areas and horizons of Madinah. Anas said:</a:t>
            </a:r>
          </a:p>
          <a:p>
            <a:pPr marL="0" indent="0" algn="just">
              <a:lnSpc>
                <a:spcPct val="100000"/>
              </a:lnSpc>
              <a:buNone/>
            </a:pPr>
            <a:r>
              <a:rPr lang="en-US" sz="2400">
                <a:latin typeface="Times New Roman" panose="02020603050405020304" charset="0"/>
                <a:cs typeface="Times New Roman" panose="02020603050405020304" charset="0"/>
              </a:rPr>
              <a:t>"I have never witnessed a day better or brighter than that day on which the </a:t>
            </a:r>
          </a:p>
          <a:p>
            <a:pPr marL="0" indent="0" algn="just">
              <a:lnSpc>
                <a:spcPct val="100000"/>
              </a:lnSpc>
              <a:buNone/>
            </a:pPr>
            <a:r>
              <a:rPr lang="en-US" sz="2400">
                <a:latin typeface="Times New Roman" panose="02020603050405020304" charset="0"/>
                <a:cs typeface="Times New Roman" panose="02020603050405020304" charset="0"/>
              </a:rPr>
              <a:t>Messenger of Allâh [pbuh] came to us; and I have never witnessed a more </a:t>
            </a:r>
          </a:p>
          <a:p>
            <a:pPr marL="0" indent="0" algn="just">
              <a:lnSpc>
                <a:spcPct val="100000"/>
              </a:lnSpc>
              <a:buNone/>
            </a:pPr>
            <a:r>
              <a:rPr lang="en-US" sz="2400">
                <a:latin typeface="Times New Roman" panose="02020603050405020304" charset="0"/>
                <a:cs typeface="Times New Roman" panose="02020603050405020304" charset="0"/>
              </a:rPr>
              <a:t>awful or darker day than that one on which the Messenger of Allâh [pbuh] </a:t>
            </a:r>
          </a:p>
          <a:p>
            <a:pPr marL="0" indent="0" algn="just">
              <a:lnSpc>
                <a:spcPct val="100000"/>
              </a:lnSpc>
              <a:buNone/>
            </a:pPr>
            <a:r>
              <a:rPr lang="en-US" sz="2400">
                <a:latin typeface="Times New Roman" panose="02020603050405020304" charset="0"/>
                <a:cs typeface="Times New Roman" panose="02020603050405020304" charset="0"/>
              </a:rPr>
              <a:t>died on." [Mishkat-ul-Masabih 2/547]</a:t>
            </a:r>
          </a:p>
          <a:p>
            <a:pPr marL="0" indent="0" algn="just">
              <a:lnSpc>
                <a:spcPct val="100000"/>
              </a:lnSpc>
              <a:buNone/>
            </a:pPr>
            <a:r>
              <a:rPr lang="en-US" sz="2400">
                <a:latin typeface="Times New Roman" panose="02020603050405020304" charset="0"/>
                <a:cs typeface="Times New Roman" panose="02020603050405020304" charset="0"/>
              </a:rPr>
              <a:t>When he died, Fatimah said: "O Father, whom his Lord responded to his </a:t>
            </a:r>
          </a:p>
          <a:p>
            <a:pPr marL="0" indent="0" algn="just">
              <a:lnSpc>
                <a:spcPct val="100000"/>
              </a:lnSpc>
              <a:buNone/>
            </a:pPr>
            <a:r>
              <a:rPr lang="en-US" sz="2400">
                <a:latin typeface="Times New Roman" panose="02020603050405020304" charset="0"/>
                <a:cs typeface="Times New Roman" panose="02020603050405020304" charset="0"/>
              </a:rPr>
              <a:t>supplication! O Father, whose abode is Paradise. O Father, whom I announce his death to Gabriel." [Sahih Al-Bukhari 2/641]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9915" y="292735"/>
            <a:ext cx="10515600" cy="741680"/>
          </a:xfrm>
        </p:spPr>
        <p:txBody>
          <a:bodyPr>
            <a:normAutofit/>
          </a:bodyPr>
          <a:lstStyle/>
          <a:p>
            <a:r>
              <a:rPr lang="en-US" sz="3110">
                <a:latin typeface="Algerian" panose="04020705040A02060702" pitchFamily="82" charset="0"/>
                <a:cs typeface="Algerian" panose="04020705040A02060702" pitchFamily="82" charset="0"/>
              </a:rPr>
              <a:t>Burial and Farewell Preparations </a:t>
            </a:r>
          </a:p>
        </p:txBody>
      </p:sp>
      <p:sp>
        <p:nvSpPr>
          <p:cNvPr id="3" name="Content Placeholder 2"/>
          <p:cNvSpPr>
            <a:spLocks noGrp="1"/>
          </p:cNvSpPr>
          <p:nvPr>
            <p:ph idx="1"/>
          </p:nvPr>
        </p:nvSpPr>
        <p:spPr>
          <a:xfrm>
            <a:off x="342265" y="935990"/>
            <a:ext cx="11011535" cy="5372100"/>
          </a:xfrm>
        </p:spPr>
        <p:txBody>
          <a:bodyPr>
            <a:noAutofit/>
          </a:bodyPr>
          <a:lstStyle/>
          <a:p>
            <a:pPr marL="0" indent="0" algn="just">
              <a:lnSpc>
                <a:spcPct val="100000"/>
              </a:lnSpc>
              <a:buNone/>
            </a:pPr>
            <a:r>
              <a:rPr lang="en-US" sz="2400">
                <a:latin typeface="Times New Roman" panose="02020603050405020304" charset="0"/>
                <a:cs typeface="Times New Roman" panose="02020603050405020304" charset="0"/>
              </a:rPr>
              <a:t>Dispute about who would succeed him [pbuh] broke out even before having the Messenger of Allâh’s body prepared for burial. Lots of arguments, discussions, dialogues took place between the Helpers and Emigrants in the roofed passage (portico) of Bani Sa‘ida. Finally they acknowledged Abu Bakr [R]e as a caliph. They spent the whole Monday there till it was night. People were so busy with their arguments that it was late night — just about dawn of Tuesday — yet his blessed body was still lying on his bed covered with an inked-garment. He was locked in the room.</a:t>
            </a:r>
          </a:p>
          <a:p>
            <a:pPr marL="0" indent="0" algn="just">
              <a:lnSpc>
                <a:spcPct val="100000"/>
              </a:lnSpc>
              <a:buNone/>
            </a:pPr>
            <a:r>
              <a:rPr lang="en-US" sz="2400">
                <a:latin typeface="Times New Roman" panose="02020603050405020304" charset="0"/>
                <a:cs typeface="Times New Roman" panose="02020603050405020304" charset="0"/>
              </a:rPr>
              <a:t>On Tuesday, his body was washed with his clothes on. He was washed by Al-‘Abbas, ‘Ali, Al-Fadl and Qathm — the two sons of Al-‘Abbas, as well as Shaqran — the Messenger’s freed slave, Osamah bin Zaid and Aws bin Khauli. Al-‘Abbas, Al-Fadl and Qathm turned his body round, whereas Osamah and Shaqran poured out water. ‘Ali washed him and Aws leant him against his chest.They shrouded him in three white Sahooli cotton cloth which had neither a headcloth [Sahih Al-Bukhari 1/169; Sahih Muslim 1/306] nor a casing and inserted him 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669290"/>
          </a:xfrm>
        </p:spPr>
        <p:txBody>
          <a:bodyPr>
            <a:normAutofit fontScale="90000"/>
          </a:bodyPr>
          <a:lstStyle/>
          <a:p>
            <a:r>
              <a:rPr lang="en-US">
                <a:latin typeface="Algerian" panose="04020705040A02060702" pitchFamily="82" charset="0"/>
                <a:cs typeface="Algerian" panose="04020705040A02060702" pitchFamily="82" charset="0"/>
                <a:sym typeface="+mn-ea"/>
              </a:rPr>
              <a:t>Burial and Farewell Preparations</a:t>
            </a:r>
            <a:endParaRPr lang="en-US"/>
          </a:p>
        </p:txBody>
      </p:sp>
      <p:sp>
        <p:nvSpPr>
          <p:cNvPr id="3" name="Content Placeholder 2"/>
          <p:cNvSpPr>
            <a:spLocks noGrp="1"/>
          </p:cNvSpPr>
          <p:nvPr>
            <p:ph idx="1"/>
          </p:nvPr>
        </p:nvSpPr>
        <p:spPr>
          <a:xfrm>
            <a:off x="838200" y="1034415"/>
            <a:ext cx="10515600" cy="5142865"/>
          </a:xfrm>
        </p:spPr>
        <p:txBody>
          <a:bodyPr>
            <a:noAutofit/>
          </a:bodyPr>
          <a:lstStyle/>
          <a:p>
            <a:pPr marL="0" indent="0">
              <a:buNone/>
            </a:pPr>
            <a:r>
              <a:rPr lang="en-US" sz="2300">
                <a:latin typeface="Times New Roman" panose="02020603050405020304" charset="0"/>
                <a:cs typeface="Times New Roman" panose="02020603050405020304" charset="0"/>
              </a:rPr>
              <a:t>A sort of disagreement arose with regard to a burial place. Abu Bakr said: "I heard </a:t>
            </a:r>
          </a:p>
          <a:p>
            <a:pPr marL="0" indent="0">
              <a:buNone/>
            </a:pPr>
            <a:r>
              <a:rPr lang="en-US" sz="2300">
                <a:latin typeface="Times New Roman" panose="02020603050405020304" charset="0"/>
                <a:cs typeface="Times New Roman" panose="02020603050405020304" charset="0"/>
              </a:rPr>
              <a:t>the Messenger of Allâh [pbuh] say: ‘A dead Prophet is buried where he dies.’ So Abu </a:t>
            </a:r>
          </a:p>
          <a:p>
            <a:pPr marL="0" indent="0">
              <a:buNone/>
            </a:pPr>
            <a:r>
              <a:rPr lang="en-US" sz="2300">
                <a:latin typeface="Times New Roman" panose="02020603050405020304" charset="0"/>
                <a:cs typeface="Times New Roman" panose="02020603050405020304" charset="0"/>
              </a:rPr>
              <a:t>Talhah lifted the bed on which he died, dug underneath and cut the ground to make </a:t>
            </a:r>
          </a:p>
          <a:p>
            <a:pPr marL="0" indent="0">
              <a:buNone/>
            </a:pPr>
            <a:r>
              <a:rPr lang="en-US" sz="2300">
                <a:latin typeface="Times New Roman" panose="02020603050405020304" charset="0"/>
                <a:cs typeface="Times New Roman" panose="02020603050405020304" charset="0"/>
              </a:rPr>
              <a:t>the tomb.</a:t>
            </a:r>
          </a:p>
          <a:p>
            <a:pPr marL="0" indent="0">
              <a:buNone/>
            </a:pPr>
            <a:r>
              <a:rPr lang="en-US" sz="2300">
                <a:latin typeface="Times New Roman" panose="02020603050405020304" charset="0"/>
                <a:cs typeface="Times New Roman" panose="02020603050405020304" charset="0"/>
              </a:rPr>
              <a:t>People entered the room ten by ten. They prayed for the Prophet [pbuh]. The first to </a:t>
            </a:r>
          </a:p>
          <a:p>
            <a:pPr marL="0" indent="0">
              <a:buNone/>
            </a:pPr>
            <a:r>
              <a:rPr lang="en-US" sz="2300">
                <a:latin typeface="Times New Roman" panose="02020603050405020304" charset="0"/>
                <a:cs typeface="Times New Roman" panose="02020603050405020304" charset="0"/>
              </a:rPr>
              <a:t>pray for him were people of his clan. Then the Emigrants, then the Helpers. Women </a:t>
            </a:r>
          </a:p>
          <a:p>
            <a:pPr marL="0" indent="0">
              <a:buNone/>
            </a:pPr>
            <a:r>
              <a:rPr lang="en-US" sz="2300">
                <a:latin typeface="Times New Roman" panose="02020603050405020304" charset="0"/>
                <a:cs typeface="Times New Roman" panose="02020603050405020304" charset="0"/>
              </a:rPr>
              <a:t>prayed for him after men. The young were the last to pray.</a:t>
            </a:r>
          </a:p>
          <a:p>
            <a:pPr marL="0" indent="0">
              <a:buNone/>
            </a:pPr>
            <a:r>
              <a:rPr lang="en-US" sz="2300">
                <a:latin typeface="Times New Roman" panose="02020603050405020304" charset="0"/>
                <a:cs typeface="Times New Roman" panose="02020603050405020304" charset="0"/>
              </a:rPr>
              <a:t>This process took Tuesday long and Wednesday night (i.e. the night which precedes </a:t>
            </a:r>
          </a:p>
          <a:p>
            <a:pPr marL="0" indent="0">
              <a:buNone/>
            </a:pPr>
            <a:r>
              <a:rPr lang="en-US" sz="2300">
                <a:latin typeface="Times New Roman" panose="02020603050405020304" charset="0"/>
                <a:cs typeface="Times New Roman" panose="02020603050405020304" charset="0"/>
              </a:rPr>
              <a:t>Wednesday morning). ‘Aishah said: "We did not know that the Prophet [pbuh] was </a:t>
            </a:r>
          </a:p>
          <a:p>
            <a:pPr marL="0" indent="0">
              <a:buNone/>
            </a:pPr>
            <a:r>
              <a:rPr lang="en-US" sz="2300">
                <a:latin typeface="Times New Roman" panose="02020603050405020304" charset="0"/>
                <a:cs typeface="Times New Roman" panose="02020603050405020304" charset="0"/>
              </a:rPr>
              <a:t>being buried till we heard the sound of tools digging the ground at the depth of </a:t>
            </a:r>
          </a:p>
          <a:p>
            <a:pPr marL="0" indent="0">
              <a:buNone/>
            </a:pPr>
            <a:r>
              <a:rPr lang="en-US" sz="2300">
                <a:latin typeface="Times New Roman" panose="02020603050405020304" charset="0"/>
                <a:cs typeface="Times New Roman" panose="02020603050405020304" charset="0"/>
              </a:rPr>
              <a:t>Wednesday night."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3812</Words>
  <Application>Microsoft Office PowerPoint</Application>
  <PresentationFormat>Custom</PresentationFormat>
  <Paragraphs>104</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Seerah of Prophet Muhammad pbuh</vt:lpstr>
      <vt:lpstr> The last sermon of Holy Prophet pbuh</vt:lpstr>
      <vt:lpstr> The last sermon of Holy Prophet pbuh</vt:lpstr>
      <vt:lpstr> The last sermon of Holy Prophet pbuh</vt:lpstr>
      <vt:lpstr> The last sermon of Holy Prophet pbuh</vt:lpstr>
      <vt:lpstr>The last sermon of Holy Prophet pbuh</vt:lpstr>
      <vt:lpstr>The last sermon of Holy Prophet pbuh</vt:lpstr>
      <vt:lpstr>The last sermon of Holy Prophet pbuh</vt:lpstr>
      <vt:lpstr>The last sermon of Holy Prophet pbuh</vt:lpstr>
      <vt:lpstr>The last sermon of Holy Prophet pbuh</vt:lpstr>
      <vt:lpstr>The Journey to Allâh, the Sublime</vt:lpstr>
      <vt:lpstr>The Last Week</vt:lpstr>
      <vt:lpstr>Five days before death</vt:lpstr>
      <vt:lpstr>Four days before his death </vt:lpstr>
      <vt:lpstr>A Day or Two prior to Death</vt:lpstr>
      <vt:lpstr>The Last Day Alive</vt:lpstr>
      <vt:lpstr> The Last Day Alive</vt:lpstr>
      <vt:lpstr>The Prophet [pbuh] breathes his Last</vt:lpstr>
      <vt:lpstr>The Prophet [pbuh] breathes his Last</vt:lpstr>
      <vt:lpstr>The Companions’ concern over the Prophet’s Death</vt:lpstr>
      <vt:lpstr>Burial and Farewell Preparations </vt:lpstr>
      <vt:lpstr>Burial and Farewell Preparations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Seerah of Prophet Muhammad pbuh</dc:title>
  <dc:creator>Zainab Sadiq</dc:creator>
  <cp:lastModifiedBy>Windows User</cp:lastModifiedBy>
  <cp:revision>9</cp:revision>
  <dcterms:created xsi:type="dcterms:W3CDTF">2023-12-14T08:18:00Z</dcterms:created>
  <dcterms:modified xsi:type="dcterms:W3CDTF">2023-12-19T06:09:44Z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1B7F3006E1E649E7A49607658BC5FA8E_12</vt:lpwstr>
  </property>
  <property fmtid="{D5CDD505-2E9C-101B-9397-08002B2CF9AE}" pid="3" name="KSOProductBuildVer">
    <vt:lpwstr>1033-12.2.0.13359</vt:lpwstr>
  </property>
</Properties>
</file>