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5276A8-DC17-D31F-186C-835A2B642F5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 xmlns:a16="http://schemas.microsoft.com/office/drawing/2014/main" id="{39BEC925-68F0-D590-6D80-FE5D3EBA6B8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 xmlns:a16="http://schemas.microsoft.com/office/drawing/2014/main" id="{FC7BF9D8-37B9-2513-A768-253307526B39}"/>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5" name="Footer Placeholder 4">
            <a:extLst>
              <a:ext uri="{FF2B5EF4-FFF2-40B4-BE49-F238E27FC236}">
                <a16:creationId xmlns="" xmlns:a16="http://schemas.microsoft.com/office/drawing/2014/main" id="{0A1B4DB1-F592-A90F-8699-846FF2CE019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C4C1E000-0902-20DE-0A9A-A41016E16589}"/>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1010289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1B6073-7D8F-D5AF-4E84-7CD244014387}"/>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796706C2-968C-4DF6-8525-C596459830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442841D9-FDC4-98C5-A7CD-84171EC58CFB}"/>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5" name="Footer Placeholder 4">
            <a:extLst>
              <a:ext uri="{FF2B5EF4-FFF2-40B4-BE49-F238E27FC236}">
                <a16:creationId xmlns="" xmlns:a16="http://schemas.microsoft.com/office/drawing/2014/main" id="{1D0E1230-DFE2-8803-7AC8-0F960DC63988}"/>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6D556A8B-6115-C3D8-7B42-687711FCBA6B}"/>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49601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402785-7019-C246-CEEA-02832A2D2F20}"/>
              </a:ext>
            </a:extLst>
          </p:cNvPr>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02D4847C-0EC6-A9B4-4AA9-B373B0D68E40}"/>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1116D446-4398-23BB-8C0E-895E4A5601DC}"/>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5" name="Footer Placeholder 4">
            <a:extLst>
              <a:ext uri="{FF2B5EF4-FFF2-40B4-BE49-F238E27FC236}">
                <a16:creationId xmlns="" xmlns:a16="http://schemas.microsoft.com/office/drawing/2014/main" id="{0CBF0757-1500-DE21-01DB-A935AF568BC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6D254A06-485C-E1DB-EB34-DD689A9C264C}"/>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392808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76A96B-1858-C989-F69C-3DF77A06E89E}"/>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2BA6B6CD-08C7-3A22-F3FA-7E17EBC1809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 xmlns:a16="http://schemas.microsoft.com/office/drawing/2014/main" id="{31039286-55D3-80E5-FA3C-20DB5341B92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 xmlns:a16="http://schemas.microsoft.com/office/drawing/2014/main" id="{F211B57C-FC8E-C3C4-002D-411E1178B306}"/>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6" name="Footer Placeholder 5">
            <a:extLst>
              <a:ext uri="{FF2B5EF4-FFF2-40B4-BE49-F238E27FC236}">
                <a16:creationId xmlns="" xmlns:a16="http://schemas.microsoft.com/office/drawing/2014/main" id="{C1433371-B3D5-52B0-3D80-5D2B5D7E5F21}"/>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0FE050D1-EA24-EAAF-35CA-F0E9E11B1F57}"/>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1470987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BBB05D-53FF-A3FD-933A-79274AC33699}"/>
              </a:ext>
            </a:extLst>
          </p:cNvPr>
          <p:cNvSpPr>
            <a:spLocks noGrp="1"/>
          </p:cNvSpPr>
          <p:nvPr>
            <p:ph type="title"/>
          </p:nvPr>
        </p:nvSpPr>
        <p:spPr>
          <a:xfrm>
            <a:off x="629841" y="365126"/>
            <a:ext cx="7886700" cy="1325563"/>
          </a:xfrm>
        </p:spPr>
        <p:txBody>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AE7167DA-548C-119B-6839-B627DB8891BB}"/>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37C023D4-42F9-3846-9516-E0EF77801E4B}"/>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 xmlns:a16="http://schemas.microsoft.com/office/drawing/2014/main" id="{C038BC5A-A6F9-6111-1129-B4BE820DEC0C}"/>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B596A6D-F81A-01A9-58CE-6E63C519B35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 xmlns:a16="http://schemas.microsoft.com/office/drawing/2014/main" id="{2025E700-0859-344B-53D1-4962414C89C9}"/>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8" name="Footer Placeholder 7">
            <a:extLst>
              <a:ext uri="{FF2B5EF4-FFF2-40B4-BE49-F238E27FC236}">
                <a16:creationId xmlns="" xmlns:a16="http://schemas.microsoft.com/office/drawing/2014/main" id="{04D5F88A-B2F5-EFCA-577A-2D6DD9AB7C14}"/>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 xmlns:a16="http://schemas.microsoft.com/office/drawing/2014/main" id="{D43B9107-A897-D22A-3006-62BD7CFC3FB1}"/>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347825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0DF2AA-6C56-7779-EFED-A2C44E466F57}"/>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 xmlns:a16="http://schemas.microsoft.com/office/drawing/2014/main" id="{C268416B-96E8-A725-EAB3-A705ACF88B72}"/>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4" name="Footer Placeholder 3">
            <a:extLst>
              <a:ext uri="{FF2B5EF4-FFF2-40B4-BE49-F238E27FC236}">
                <a16:creationId xmlns="" xmlns:a16="http://schemas.microsoft.com/office/drawing/2014/main" id="{8B457716-2E00-E9EA-5891-8B4940A195D7}"/>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 xmlns:a16="http://schemas.microsoft.com/office/drawing/2014/main" id="{B66D9B96-D63E-484A-7FFD-DDB1B02BEB53}"/>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338602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15A4713-8BA3-D02A-31B7-50CD4ACA6299}"/>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3" name="Footer Placeholder 2">
            <a:extLst>
              <a:ext uri="{FF2B5EF4-FFF2-40B4-BE49-F238E27FC236}">
                <a16:creationId xmlns="" xmlns:a16="http://schemas.microsoft.com/office/drawing/2014/main" id="{D5E31B05-509B-AE62-56E7-AB466E270FD2}"/>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 xmlns:a16="http://schemas.microsoft.com/office/drawing/2014/main" id="{E180D3C1-C6AC-0C04-C00D-B919E2A455E5}"/>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2207394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0D6AB6-6F3B-72CE-2B50-0F0002211495}"/>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154BD0B9-27D6-106E-3C12-2F7D62D89094}"/>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 xmlns:a16="http://schemas.microsoft.com/office/drawing/2014/main" id="{466B8210-F102-20E1-6EA3-4DA57F1631D6}"/>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2B6C525-AB76-65B3-DE55-B5EE9BFB78FD}"/>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6" name="Footer Placeholder 5">
            <a:extLst>
              <a:ext uri="{FF2B5EF4-FFF2-40B4-BE49-F238E27FC236}">
                <a16:creationId xmlns="" xmlns:a16="http://schemas.microsoft.com/office/drawing/2014/main" id="{3DACF4C9-2D22-431F-B903-364163283483}"/>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C095DD60-1A0A-DAF4-1CDC-B271B59987E8}"/>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2374839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2FF6AA-8EBC-EB78-2B4B-BEEBE0486B91}"/>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 xmlns:a16="http://schemas.microsoft.com/office/drawing/2014/main" id="{8C674CB4-5683-5891-3E17-F97F046C8D0B}"/>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 xmlns:a16="http://schemas.microsoft.com/office/drawing/2014/main" id="{E5A7C8FC-F89F-A13B-E152-9CEE8281CDD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C8BD7D7-058A-41D6-E7A4-028BEB410E26}"/>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6" name="Footer Placeholder 5">
            <a:extLst>
              <a:ext uri="{FF2B5EF4-FFF2-40B4-BE49-F238E27FC236}">
                <a16:creationId xmlns="" xmlns:a16="http://schemas.microsoft.com/office/drawing/2014/main" id="{A0398055-85BE-90AB-9C26-389BF66F386D}"/>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5959F01B-DF3F-EF4F-D5E2-F7DB4F7EAAE0}"/>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32688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2EAA72-4F62-7544-9EE9-C47CE1FEF954}"/>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0B04E25E-CF6A-FC99-CA24-62F693E390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735CDACD-9FB2-B905-8942-2FC4C2A9818C}"/>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5" name="Footer Placeholder 4">
            <a:extLst>
              <a:ext uri="{FF2B5EF4-FFF2-40B4-BE49-F238E27FC236}">
                <a16:creationId xmlns="" xmlns:a16="http://schemas.microsoft.com/office/drawing/2014/main" id="{E730AC5D-0A27-E8FC-C6BD-171C81060B3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81C81DC3-7F68-0FD3-3F2E-F81A6FBC2488}"/>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3088438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DAAD3DAF-7258-3DE6-5BDE-21A4B207189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B869D479-0567-00F0-E3E2-52D26A1C8DF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4D650B3F-E399-24B7-15A9-4734E4AA8843}"/>
              </a:ext>
            </a:extLst>
          </p:cNvPr>
          <p:cNvSpPr>
            <a:spLocks noGrp="1"/>
          </p:cNvSpPr>
          <p:nvPr>
            <p:ph type="dt" sz="half" idx="10"/>
          </p:nvPr>
        </p:nvSpPr>
        <p:spPr/>
        <p:txBody>
          <a:bodyPr/>
          <a:lstStyle/>
          <a:p>
            <a:fld id="{F0C729B2-B790-4EBC-866F-8D3B790CFD0A}" type="datetimeFigureOut">
              <a:rPr lang="x-none" smtClean="0"/>
              <a:pPr/>
              <a:t>12/14/2023</a:t>
            </a:fld>
            <a:endParaRPr lang="x-none"/>
          </a:p>
        </p:txBody>
      </p:sp>
      <p:sp>
        <p:nvSpPr>
          <p:cNvPr id="5" name="Footer Placeholder 4">
            <a:extLst>
              <a:ext uri="{FF2B5EF4-FFF2-40B4-BE49-F238E27FC236}">
                <a16:creationId xmlns="" xmlns:a16="http://schemas.microsoft.com/office/drawing/2014/main" id="{AF06B812-AA88-C402-F675-3398DD6688A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56A4081A-5EE1-4829-E729-AD79B11102D6}"/>
              </a:ext>
            </a:extLst>
          </p:cNvPr>
          <p:cNvSpPr>
            <a:spLocks noGrp="1"/>
          </p:cNvSpPr>
          <p:nvPr>
            <p:ph type="sldNum" sz="quarter" idx="12"/>
          </p:nvPr>
        </p:nvSpPr>
        <p:spPr/>
        <p:txBody>
          <a:bodyPr/>
          <a:lstStyle/>
          <a:p>
            <a:fld id="{303FE24A-00EF-4F4D-BB47-8F8059FD5C27}" type="slidenum">
              <a:rPr lang="x-none" smtClean="0"/>
              <a:pPr/>
              <a:t>‹#›</a:t>
            </a:fld>
            <a:endParaRPr lang="x-none"/>
          </a:p>
        </p:txBody>
      </p:sp>
    </p:spTree>
    <p:extLst>
      <p:ext uri="{BB962C8B-B14F-4D97-AF65-F5344CB8AC3E}">
        <p14:creationId xmlns:p14="http://schemas.microsoft.com/office/powerpoint/2010/main" val="2000477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6A5F8D5-F697-BE67-F53E-CC3F8887A95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97AE8E52-477D-511E-E3A2-5716C28E035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91DBD838-9C73-48EA-DC98-AD455D8E568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C729B2-B790-4EBC-866F-8D3B790CFD0A}" type="datetimeFigureOut">
              <a:rPr lang="x-none" smtClean="0"/>
              <a:pPr/>
              <a:t>12/14/2023</a:t>
            </a:fld>
            <a:endParaRPr lang="x-none"/>
          </a:p>
        </p:txBody>
      </p:sp>
      <p:sp>
        <p:nvSpPr>
          <p:cNvPr id="5" name="Footer Placeholder 4">
            <a:extLst>
              <a:ext uri="{FF2B5EF4-FFF2-40B4-BE49-F238E27FC236}">
                <a16:creationId xmlns="" xmlns:a16="http://schemas.microsoft.com/office/drawing/2014/main" id="{57D838E1-7DAA-0E20-EE92-0021C79B692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 xmlns:a16="http://schemas.microsoft.com/office/drawing/2014/main" id="{46134C78-3633-4CFB-F139-6FCDCA6E3B3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3FE24A-00EF-4F4D-BB47-8F8059FD5C27}" type="slidenum">
              <a:rPr lang="x-none" smtClean="0"/>
              <a:pPr/>
              <a:t>‹#›</a:t>
            </a:fld>
            <a:endParaRPr lang="x-none"/>
          </a:p>
        </p:txBody>
      </p:sp>
    </p:spTree>
    <p:extLst>
      <p:ext uri="{BB962C8B-B14F-4D97-AF65-F5344CB8AC3E}">
        <p14:creationId xmlns:p14="http://schemas.microsoft.com/office/powerpoint/2010/main" val="3942933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slamicfinder.org/knowledge/islam-and-sunnah/conquest-of-makkah/" TargetMode="External"/><Relationship Id="rId2" Type="http://schemas.openxmlformats.org/officeDocument/2006/relationships/hyperlink" Target="https://www.islamicfinder.org/news/places-to-visit-in-makkah/"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islamicfinder.org/knowledge/biography/story-of-uthman-ibn-affan-r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2F47B0-AF30-FAB4-52A1-03FC499D3569}"/>
              </a:ext>
            </a:extLst>
          </p:cNvPr>
          <p:cNvSpPr>
            <a:spLocks noGrp="1"/>
          </p:cNvSpPr>
          <p:nvPr>
            <p:ph type="ctrTitle"/>
          </p:nvPr>
        </p:nvSpPr>
        <p:spPr>
          <a:xfrm>
            <a:off x="0" y="1923394"/>
            <a:ext cx="9144000" cy="982946"/>
          </a:xfrm>
        </p:spPr>
        <p:txBody>
          <a:bodyPr>
            <a:normAutofit/>
          </a:bodyPr>
          <a:lstStyle/>
          <a:p>
            <a:r>
              <a:rPr lang="en-US" sz="2800" dirty="0" err="1">
                <a:latin typeface="Algerian" panose="04020705040A02060702" pitchFamily="82" charset="0"/>
              </a:rPr>
              <a:t>Seerah</a:t>
            </a:r>
            <a:r>
              <a:rPr lang="en-US" sz="2800" dirty="0">
                <a:latin typeface="Algerian" panose="04020705040A02060702" pitchFamily="82" charset="0"/>
              </a:rPr>
              <a:t> of </a:t>
            </a:r>
            <a:r>
              <a:rPr lang="en-US" sz="2800" dirty="0" smtClean="0">
                <a:latin typeface="Algerian" panose="04020705040A02060702" pitchFamily="82" charset="0"/>
              </a:rPr>
              <a:t>Prophet Muhammad </a:t>
            </a:r>
            <a:r>
              <a:rPr lang="en-US" sz="2800" dirty="0" err="1">
                <a:latin typeface="Algerian" panose="04020705040A02060702" pitchFamily="82" charset="0"/>
              </a:rPr>
              <a:t>pbuh</a:t>
            </a:r>
            <a:endParaRPr lang="x-none" sz="2800" dirty="0">
              <a:latin typeface="Algerian" panose="04020705040A02060702" pitchFamily="82" charset="0"/>
            </a:endParaRPr>
          </a:p>
        </p:txBody>
      </p:sp>
      <p:sp>
        <p:nvSpPr>
          <p:cNvPr id="3" name="Subtitle 2">
            <a:extLst>
              <a:ext uri="{FF2B5EF4-FFF2-40B4-BE49-F238E27FC236}">
                <a16:creationId xmlns="" xmlns:a16="http://schemas.microsoft.com/office/drawing/2014/main" id="{A2883484-3AC3-F5C3-24EC-3970F8B190D0}"/>
              </a:ext>
            </a:extLst>
          </p:cNvPr>
          <p:cNvSpPr>
            <a:spLocks noGrp="1"/>
          </p:cNvSpPr>
          <p:nvPr>
            <p:ph type="subTitle" idx="1"/>
          </p:nvPr>
        </p:nvSpPr>
        <p:spPr>
          <a:xfrm>
            <a:off x="1121979" y="3322640"/>
            <a:ext cx="6858000" cy="2050774"/>
          </a:xfrm>
        </p:spPr>
        <p:txBody>
          <a:bodyPr>
            <a:normAutofit/>
          </a:bodyPr>
          <a:lstStyle/>
          <a:p>
            <a:r>
              <a:rPr lang="ar-SA" sz="4800" dirty="0"/>
              <a:t>سيرة رسول الله صلى الله عليه وسلم </a:t>
            </a:r>
            <a:endParaRPr lang="x-none" sz="4800" dirty="0"/>
          </a:p>
        </p:txBody>
      </p:sp>
    </p:spTree>
    <p:extLst>
      <p:ext uri="{BB962C8B-B14F-4D97-AF65-F5344CB8AC3E}">
        <p14:creationId xmlns:p14="http://schemas.microsoft.com/office/powerpoint/2010/main" val="3716501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2CD274-ED91-9A17-23E4-C320E78FFC25}"/>
              </a:ext>
            </a:extLst>
          </p:cNvPr>
          <p:cNvSpPr>
            <a:spLocks noGrp="1"/>
          </p:cNvSpPr>
          <p:nvPr>
            <p:ph type="title"/>
          </p:nvPr>
        </p:nvSpPr>
        <p:spPr>
          <a:xfrm>
            <a:off x="628650" y="754008"/>
            <a:ext cx="7886700" cy="814318"/>
          </a:xfrm>
        </p:spPr>
        <p:txBody>
          <a:bodyPr>
            <a:normAutofit/>
          </a:bodyPr>
          <a:lstStyle/>
          <a:p>
            <a:r>
              <a:rPr lang="en-US" sz="3200" dirty="0">
                <a:latin typeface="Algerian" panose="04020705040A02060702" pitchFamily="82" charset="0"/>
              </a:rPr>
              <a:t>Content list  </a:t>
            </a:r>
            <a:endParaRPr lang="x-none" sz="3200" dirty="0">
              <a:latin typeface="Algerian" panose="04020705040A02060702" pitchFamily="82" charset="0"/>
            </a:endParaRPr>
          </a:p>
        </p:txBody>
      </p:sp>
      <p:sp>
        <p:nvSpPr>
          <p:cNvPr id="3" name="Content Placeholder 2">
            <a:extLst>
              <a:ext uri="{FF2B5EF4-FFF2-40B4-BE49-F238E27FC236}">
                <a16:creationId xmlns="" xmlns:a16="http://schemas.microsoft.com/office/drawing/2014/main" id="{8A54BA65-3609-077F-8EB5-7DE4CF6A97B3}"/>
              </a:ext>
            </a:extLst>
          </p:cNvPr>
          <p:cNvSpPr>
            <a:spLocks noGrp="1"/>
          </p:cNvSpPr>
          <p:nvPr>
            <p:ph idx="1"/>
          </p:nvPr>
        </p:nvSpPr>
        <p:spPr>
          <a:xfrm>
            <a:off x="628650" y="1714099"/>
            <a:ext cx="7886700" cy="4851746"/>
          </a:xfrm>
        </p:spPr>
        <p:txBody>
          <a:bodyPr/>
          <a:lstStyle/>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Battle of </a:t>
            </a:r>
            <a:r>
              <a:rPr lang="en-US" dirty="0" err="1">
                <a:latin typeface="Times New Roman" panose="02020603050405020304" pitchFamily="18" charset="0"/>
                <a:cs typeface="Times New Roman" panose="02020603050405020304" pitchFamily="18" charset="0"/>
              </a:rPr>
              <a:t>Hunain</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Battle of Tabuk </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People embrace Islam</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delegation. Success and impact of call</a:t>
            </a:r>
          </a:p>
          <a:p>
            <a:pPr marL="0" indent="0">
              <a:buNone/>
            </a:pPr>
            <a:endParaRPr lang="x-none" dirty="0"/>
          </a:p>
        </p:txBody>
      </p:sp>
    </p:spTree>
    <p:extLst>
      <p:ext uri="{BB962C8B-B14F-4D97-AF65-F5344CB8AC3E}">
        <p14:creationId xmlns:p14="http://schemas.microsoft.com/office/powerpoint/2010/main" val="1394743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2C78DC-A4B7-B6AE-47B1-CAD96DEE24FF}"/>
              </a:ext>
            </a:extLst>
          </p:cNvPr>
          <p:cNvSpPr>
            <a:spLocks noGrp="1"/>
          </p:cNvSpPr>
          <p:nvPr>
            <p:ph type="title"/>
          </p:nvPr>
        </p:nvSpPr>
        <p:spPr>
          <a:xfrm>
            <a:off x="628650" y="365126"/>
            <a:ext cx="7886700" cy="615536"/>
          </a:xfrm>
        </p:spPr>
        <p:txBody>
          <a:bodyPr>
            <a:normAutofit/>
          </a:bodyPr>
          <a:lstStyle/>
          <a:p>
            <a:r>
              <a:rPr lang="en-US" sz="3600" dirty="0">
                <a:latin typeface="Algerian" panose="04020705040A02060702" pitchFamily="82" charset="0"/>
              </a:rPr>
              <a:t>Battle of </a:t>
            </a:r>
            <a:r>
              <a:rPr lang="en-US" sz="3600" dirty="0" err="1">
                <a:latin typeface="Algerian" panose="04020705040A02060702" pitchFamily="82" charset="0"/>
              </a:rPr>
              <a:t>Hunain</a:t>
            </a:r>
            <a:r>
              <a:rPr lang="en-US" sz="3600" dirty="0">
                <a:latin typeface="Algerian" panose="04020705040A02060702" pitchFamily="82" charset="0"/>
              </a:rPr>
              <a:t> </a:t>
            </a:r>
            <a:endParaRPr lang="x-none" sz="3600" dirty="0">
              <a:latin typeface="Algerian" panose="04020705040A02060702" pitchFamily="82" charset="0"/>
            </a:endParaRPr>
          </a:p>
        </p:txBody>
      </p:sp>
      <p:sp>
        <p:nvSpPr>
          <p:cNvPr id="3" name="Content Placeholder 2">
            <a:extLst>
              <a:ext uri="{FF2B5EF4-FFF2-40B4-BE49-F238E27FC236}">
                <a16:creationId xmlns="" xmlns:a16="http://schemas.microsoft.com/office/drawing/2014/main" id="{3F3A283E-FEA4-FE4F-E63D-91ADC5AE9E34}"/>
              </a:ext>
            </a:extLst>
          </p:cNvPr>
          <p:cNvSpPr>
            <a:spLocks noGrp="1"/>
          </p:cNvSpPr>
          <p:nvPr>
            <p:ph idx="1"/>
          </p:nvPr>
        </p:nvSpPr>
        <p:spPr>
          <a:xfrm>
            <a:off x="628650" y="1086679"/>
            <a:ext cx="7886700" cy="5090285"/>
          </a:xfrm>
        </p:spPr>
        <p:txBody>
          <a:bodyPr>
            <a:normAutofit lnSpcReduction="10000"/>
          </a:bodyPr>
          <a:lstStyle/>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Battle of </a:t>
            </a:r>
            <a:r>
              <a:rPr lang="en-US" sz="2400" b="0" i="0" dirty="0" err="1">
                <a:effectLst/>
                <a:latin typeface="Times New Roman" panose="02020603050405020304" pitchFamily="18" charset="0"/>
                <a:cs typeface="Times New Roman" panose="02020603050405020304" pitchFamily="18" charset="0"/>
              </a:rPr>
              <a:t>Hunain</a:t>
            </a:r>
            <a:r>
              <a:rPr lang="en-US" sz="2400" b="0" i="0" dirty="0">
                <a:effectLst/>
                <a:latin typeface="Times New Roman" panose="02020603050405020304" pitchFamily="18" charset="0"/>
                <a:cs typeface="Times New Roman" panose="02020603050405020304" pitchFamily="18" charset="0"/>
              </a:rPr>
              <a:t> or </a:t>
            </a:r>
            <a:r>
              <a:rPr lang="en-US" sz="2400" b="0" i="0" dirty="0" err="1">
                <a:effectLst/>
                <a:latin typeface="Times New Roman" panose="02020603050405020304" pitchFamily="18" charset="0"/>
                <a:cs typeface="Times New Roman" panose="02020603050405020304" pitchFamily="18" charset="0"/>
              </a:rPr>
              <a:t>Ghawa</a:t>
            </a:r>
            <a:r>
              <a:rPr lang="en-US" sz="2400" b="0" i="0" dirty="0">
                <a:effectLst/>
                <a:latin typeface="Times New Roman" panose="02020603050405020304" pitchFamily="18" charset="0"/>
                <a:cs typeface="Times New Roman" panose="02020603050405020304" pitchFamily="18" charset="0"/>
              </a:rPr>
              <a:t> </a:t>
            </a:r>
            <a:r>
              <a:rPr lang="en-US" sz="2400" b="0" i="0" dirty="0" err="1">
                <a:effectLst/>
                <a:latin typeface="Times New Roman" panose="02020603050405020304" pitchFamily="18" charset="0"/>
                <a:cs typeface="Times New Roman" panose="02020603050405020304" pitchFamily="18" charset="0"/>
              </a:rPr>
              <a:t>Hunain</a:t>
            </a:r>
            <a:r>
              <a:rPr lang="en-US" sz="2400" b="0" i="0" dirty="0">
                <a:effectLst/>
                <a:latin typeface="Times New Roman" panose="02020603050405020304" pitchFamily="18" charset="0"/>
                <a:cs typeface="Times New Roman" panose="02020603050405020304" pitchFamily="18" charset="0"/>
              </a:rPr>
              <a:t> is one of the few battles mentioned by name in Quran. Speaking about the Battle of </a:t>
            </a:r>
            <a:r>
              <a:rPr lang="en-US" sz="2400" b="0" i="0" dirty="0" err="1">
                <a:effectLst/>
                <a:latin typeface="Times New Roman" panose="02020603050405020304" pitchFamily="18" charset="0"/>
                <a:cs typeface="Times New Roman" panose="02020603050405020304" pitchFamily="18" charset="0"/>
              </a:rPr>
              <a:t>Hunain</a:t>
            </a:r>
            <a:r>
              <a:rPr lang="en-US" sz="2400" b="0" i="0" dirty="0">
                <a:effectLst/>
                <a:latin typeface="Times New Roman" panose="02020603050405020304" pitchFamily="18" charset="0"/>
                <a:cs typeface="Times New Roman" panose="02020603050405020304" pitchFamily="18" charset="0"/>
              </a:rPr>
              <a:t>, the Glorious Quran says:</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“Allah has already given you victory in many regions and [even] on the day of </a:t>
            </a:r>
            <a:r>
              <a:rPr lang="en-US" sz="2400" b="0" i="0" dirty="0" err="1">
                <a:effectLst/>
                <a:latin typeface="Times New Roman" panose="02020603050405020304" pitchFamily="18" charset="0"/>
                <a:cs typeface="Times New Roman" panose="02020603050405020304" pitchFamily="18" charset="0"/>
              </a:rPr>
              <a:t>Hunayn</a:t>
            </a:r>
            <a:r>
              <a:rPr lang="en-US" sz="2400" b="0" i="0" dirty="0">
                <a:effectLst/>
                <a:latin typeface="Times New Roman" panose="02020603050405020304" pitchFamily="18" charset="0"/>
                <a:cs typeface="Times New Roman" panose="02020603050405020304" pitchFamily="18" charset="0"/>
              </a:rPr>
              <a:t>, when your great number pleased you, but it did not avail you at all, and the earth was confining for you with its vastness; then you turned back, fleeing.</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Then Allah sent down His </a:t>
            </a:r>
            <a:r>
              <a:rPr lang="en-US" sz="2400" b="0" i="0" dirty="0" err="1">
                <a:effectLst/>
                <a:latin typeface="Times New Roman" panose="02020603050405020304" pitchFamily="18" charset="0"/>
                <a:cs typeface="Times New Roman" panose="02020603050405020304" pitchFamily="18" charset="0"/>
              </a:rPr>
              <a:t>tranquillity</a:t>
            </a:r>
            <a:r>
              <a:rPr lang="en-US" sz="2400" b="0" i="0" dirty="0">
                <a:effectLst/>
                <a:latin typeface="Times New Roman" panose="02020603050405020304" pitchFamily="18" charset="0"/>
                <a:cs typeface="Times New Roman" panose="02020603050405020304" pitchFamily="18" charset="0"/>
              </a:rPr>
              <a:t> upon His Messenger and upon the believers and sent down soldiers angels whom you did not see and punished those who disbelieved. And that is the recompense of the disbelievers.</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Then Allah will accept repentance after that for whom He wills; and Allah is Forgiving and Merciful.” </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053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34DBBF9-20E0-8E0A-901F-19B531470792}"/>
              </a:ext>
            </a:extLst>
          </p:cNvPr>
          <p:cNvSpPr>
            <a:spLocks noGrp="1"/>
          </p:cNvSpPr>
          <p:nvPr>
            <p:ph idx="1"/>
          </p:nvPr>
        </p:nvSpPr>
        <p:spPr>
          <a:xfrm>
            <a:off x="628650" y="1139688"/>
            <a:ext cx="7886700" cy="5037275"/>
          </a:xfrm>
        </p:spPr>
        <p:txBody>
          <a:bodyPr>
            <a:normAutofit lnSpcReduction="10000"/>
          </a:bodyPr>
          <a:lstStyle/>
          <a:p>
            <a:pPr marL="0" indent="0" algn="just">
              <a:lnSpc>
                <a:spcPct val="100000"/>
              </a:lnSpc>
              <a:buNone/>
            </a:pPr>
            <a:r>
              <a:rPr lang="en-US" sz="2400" b="0" i="0" dirty="0" err="1">
                <a:effectLst/>
                <a:latin typeface="Times New Roman" panose="02020603050405020304" pitchFamily="18" charset="0"/>
                <a:cs typeface="Times New Roman" panose="02020603050405020304" pitchFamily="18" charset="0"/>
              </a:rPr>
              <a:t>Hunain</a:t>
            </a:r>
            <a:r>
              <a:rPr lang="en-US" sz="2400" b="0" i="0" dirty="0">
                <a:effectLst/>
                <a:latin typeface="Times New Roman" panose="02020603050405020304" pitchFamily="18" charset="0"/>
                <a:cs typeface="Times New Roman" panose="02020603050405020304" pitchFamily="18" charset="0"/>
              </a:rPr>
              <a:t> was the last battle led personally by the Messenger of Allah (S.A.W.) and it was fought by the Muslims against the Badawi / </a:t>
            </a:r>
            <a:r>
              <a:rPr lang="en-US" sz="2400" b="0" i="0" dirty="0" err="1">
                <a:effectLst/>
                <a:latin typeface="Times New Roman" panose="02020603050405020304" pitchFamily="18" charset="0"/>
                <a:cs typeface="Times New Roman" panose="02020603050405020304" pitchFamily="18" charset="0"/>
              </a:rPr>
              <a:t>Beduin</a:t>
            </a:r>
            <a:r>
              <a:rPr lang="en-US" sz="2400" b="0" i="0" dirty="0">
                <a:effectLst/>
                <a:latin typeface="Times New Roman" panose="02020603050405020304" pitchFamily="18" charset="0"/>
                <a:cs typeface="Times New Roman" panose="02020603050405020304" pitchFamily="18" charset="0"/>
              </a:rPr>
              <a:t> tribe of </a:t>
            </a:r>
            <a:r>
              <a:rPr lang="en-US" sz="2400" b="0" i="0" dirty="0" err="1">
                <a:effectLst/>
                <a:latin typeface="Times New Roman" panose="02020603050405020304" pitchFamily="18" charset="0"/>
                <a:cs typeface="Times New Roman" panose="02020603050405020304" pitchFamily="18" charset="0"/>
              </a:rPr>
              <a:t>Hawazin</a:t>
            </a:r>
            <a:r>
              <a:rPr lang="en-US" sz="2400" b="0" i="0" dirty="0">
                <a:effectLst/>
                <a:latin typeface="Times New Roman" panose="02020603050405020304" pitchFamily="18" charset="0"/>
                <a:cs typeface="Times New Roman" panose="02020603050405020304" pitchFamily="18" charset="0"/>
              </a:rPr>
              <a:t> and the tribe of </a:t>
            </a:r>
            <a:r>
              <a:rPr lang="en-US" sz="2400" b="0" i="0" dirty="0" err="1">
                <a:effectLst/>
                <a:latin typeface="Times New Roman" panose="02020603050405020304" pitchFamily="18" charset="0"/>
                <a:cs typeface="Times New Roman" panose="02020603050405020304" pitchFamily="18" charset="0"/>
              </a:rPr>
              <a:t>Thaqif</a:t>
            </a:r>
            <a:r>
              <a:rPr lang="en-US" sz="2400" b="0" i="0" dirty="0">
                <a:effectLst/>
                <a:latin typeface="Times New Roman" panose="02020603050405020304" pitchFamily="18" charset="0"/>
                <a:cs typeface="Times New Roman" panose="02020603050405020304" pitchFamily="18" charset="0"/>
              </a:rPr>
              <a:t> (neighboring tribes of Makkah), in 630 CE (Shawwal, 8 AH), in the </a:t>
            </a:r>
            <a:r>
              <a:rPr lang="en-US" sz="2400" b="0" i="0" dirty="0" err="1">
                <a:effectLst/>
                <a:latin typeface="Times New Roman" panose="02020603050405020304" pitchFamily="18" charset="0"/>
                <a:cs typeface="Times New Roman" panose="02020603050405020304" pitchFamily="18" charset="0"/>
              </a:rPr>
              <a:t>Hunain</a:t>
            </a:r>
            <a:r>
              <a:rPr lang="en-US" sz="2400" b="0" i="0" dirty="0">
                <a:effectLst/>
                <a:latin typeface="Times New Roman" panose="02020603050405020304" pitchFamily="18" charset="0"/>
                <a:cs typeface="Times New Roman" panose="02020603050405020304" pitchFamily="18" charset="0"/>
              </a:rPr>
              <a:t> valley, situated approx. 18-20 Km on route from </a:t>
            </a:r>
            <a:r>
              <a:rPr lang="en-US" sz="2400" b="0"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Makkah</a:t>
            </a:r>
            <a:r>
              <a:rPr lang="en-US" sz="2400" b="0" i="0" dirty="0">
                <a:effectLst/>
                <a:latin typeface="Times New Roman" panose="02020603050405020304" pitchFamily="18" charset="0"/>
                <a:cs typeface="Times New Roman" panose="02020603050405020304" pitchFamily="18" charset="0"/>
              </a:rPr>
              <a:t> to </a:t>
            </a:r>
            <a:r>
              <a:rPr lang="en-US" sz="2400" b="0" i="0" dirty="0" err="1">
                <a:effectLst/>
                <a:latin typeface="Times New Roman" panose="02020603050405020304" pitchFamily="18" charset="0"/>
                <a:cs typeface="Times New Roman" panose="02020603050405020304" pitchFamily="18" charset="0"/>
              </a:rPr>
              <a:t>Taaif</a:t>
            </a:r>
            <a:r>
              <a:rPr lang="en-US" sz="2400" b="0" i="0" dirty="0">
                <a:effectLst/>
                <a:latin typeface="Times New Roman" panose="02020603050405020304" pitchFamily="18" charset="0"/>
                <a:cs typeface="Times New Roman" panose="02020603050405020304" pitchFamily="18" charset="0"/>
              </a:rPr>
              <a:t>.</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The </a:t>
            </a:r>
            <a:r>
              <a:rPr lang="en-US" sz="2400" b="0" i="0" dirty="0" err="1">
                <a:effectLst/>
                <a:latin typeface="Times New Roman" panose="02020603050405020304" pitchFamily="18" charset="0"/>
                <a:cs typeface="Times New Roman" panose="02020603050405020304" pitchFamily="18" charset="0"/>
              </a:rPr>
              <a:t>Hawazin</a:t>
            </a:r>
            <a:r>
              <a:rPr lang="en-US" sz="2400" b="0" i="0" dirty="0">
                <a:effectLst/>
                <a:latin typeface="Times New Roman" panose="02020603050405020304" pitchFamily="18" charset="0"/>
                <a:cs typeface="Times New Roman" panose="02020603050405020304" pitchFamily="18" charset="0"/>
              </a:rPr>
              <a:t> tribe had been longstanding enemies of the people of Makkah. When tribe of heard the news of the Prophet (S.A.W.) and the </a:t>
            </a:r>
            <a:r>
              <a:rPr lang="en-US" sz="2400" b="0" i="0" u="none" strike="noStrike" dirty="0">
                <a:effectLst/>
                <a:latin typeface="Times New Roman" panose="02020603050405020304" pitchFamily="18" charset="0"/>
                <a:cs typeface="Times New Roman" panose="02020603050405020304" pitchFamily="18" charset="0"/>
                <a:hlinkClick r:id="rId3">
                  <a:extLst>
                    <a:ext uri="{A12FA001-AC4F-418D-AE19-62706E023703}">
                      <ahyp:hlinkClr xmlns="" xmlns:ahyp="http://schemas.microsoft.com/office/drawing/2018/hyperlinkcolor" val="tx"/>
                    </a:ext>
                  </a:extLst>
                </a:hlinkClick>
              </a:rPr>
              <a:t>Conquest of Makkah</a:t>
            </a:r>
            <a:r>
              <a:rPr lang="en-US" sz="2400" b="0" i="0" dirty="0">
                <a:effectLst/>
                <a:latin typeface="Times New Roman" panose="02020603050405020304" pitchFamily="18" charset="0"/>
                <a:cs typeface="Times New Roman" panose="02020603050405020304" pitchFamily="18" charset="0"/>
              </a:rPr>
              <a:t>, they made an agreement with another tribe from </a:t>
            </a:r>
            <a:r>
              <a:rPr lang="en-US" sz="2400" b="0" i="0" dirty="0" err="1">
                <a:effectLst/>
                <a:latin typeface="Times New Roman" panose="02020603050405020304" pitchFamily="18" charset="0"/>
                <a:cs typeface="Times New Roman" panose="02020603050405020304" pitchFamily="18" charset="0"/>
              </a:rPr>
              <a:t>Taaif</a:t>
            </a:r>
            <a:r>
              <a:rPr lang="en-US" sz="2400" b="0" i="0" dirty="0">
                <a:effectLst/>
                <a:latin typeface="Times New Roman" panose="02020603050405020304" pitchFamily="18" charset="0"/>
                <a:cs typeface="Times New Roman" panose="02020603050405020304" pitchFamily="18" charset="0"/>
              </a:rPr>
              <a:t>, called </a:t>
            </a:r>
            <a:r>
              <a:rPr lang="en-US" sz="2400" b="0" i="0" dirty="0" err="1">
                <a:effectLst/>
                <a:latin typeface="Times New Roman" panose="02020603050405020304" pitchFamily="18" charset="0"/>
                <a:cs typeface="Times New Roman" panose="02020603050405020304" pitchFamily="18" charset="0"/>
              </a:rPr>
              <a:t>Thaqif</a:t>
            </a:r>
            <a:r>
              <a:rPr lang="en-US" sz="2400" b="0" i="0" dirty="0">
                <a:effectLst/>
                <a:latin typeface="Times New Roman" panose="02020603050405020304" pitchFamily="18" charset="0"/>
                <a:cs typeface="Times New Roman" panose="02020603050405020304" pitchFamily="18" charset="0"/>
              </a:rPr>
              <a:t>, to fight the Muslims and destroy them before they could spread their religion throughout Arabia. More tribes such as Nasr, </a:t>
            </a:r>
            <a:r>
              <a:rPr lang="en-US" sz="2400" b="0" i="0" dirty="0" err="1">
                <a:effectLst/>
                <a:latin typeface="Times New Roman" panose="02020603050405020304" pitchFamily="18" charset="0"/>
                <a:cs typeface="Times New Roman" panose="02020603050405020304" pitchFamily="18" charset="0"/>
              </a:rPr>
              <a:t>Jusham</a:t>
            </a:r>
            <a:r>
              <a:rPr lang="en-US" sz="2400" b="0" i="0" dirty="0">
                <a:effectLst/>
                <a:latin typeface="Times New Roman" panose="02020603050405020304" pitchFamily="18" charset="0"/>
                <a:cs typeface="Times New Roman" panose="02020603050405020304" pitchFamily="18" charset="0"/>
              </a:rPr>
              <a:t>, Bani </a:t>
            </a:r>
            <a:r>
              <a:rPr lang="en-US" sz="2400" b="0" i="0" dirty="0" err="1">
                <a:effectLst/>
                <a:latin typeface="Times New Roman" panose="02020603050405020304" pitchFamily="18" charset="0"/>
                <a:cs typeface="Times New Roman" panose="02020603050405020304" pitchFamily="18" charset="0"/>
              </a:rPr>
              <a:t>Hilal</a:t>
            </a:r>
            <a:r>
              <a:rPr lang="en-US" sz="2400" b="0" i="0" dirty="0">
                <a:effectLst/>
                <a:latin typeface="Times New Roman" panose="02020603050405020304" pitchFamily="18" charset="0"/>
                <a:cs typeface="Times New Roman" panose="02020603050405020304" pitchFamily="18" charset="0"/>
              </a:rPr>
              <a:t> and other tribes also joined these two tribes against the Muslims.</a:t>
            </a:r>
            <a:endParaRPr lang="x-none" sz="2400" dirty="0">
              <a:latin typeface="Times New Roman" panose="02020603050405020304" pitchFamily="18" charset="0"/>
              <a:cs typeface="Times New Roman" panose="02020603050405020304" pitchFamily="18" charset="0"/>
            </a:endParaRPr>
          </a:p>
        </p:txBody>
      </p:sp>
      <p:sp>
        <p:nvSpPr>
          <p:cNvPr id="10" name="Title 9">
            <a:extLst>
              <a:ext uri="{FF2B5EF4-FFF2-40B4-BE49-F238E27FC236}">
                <a16:creationId xmlns="" xmlns:a16="http://schemas.microsoft.com/office/drawing/2014/main" id="{580636C6-E0C0-FAD2-146C-AA064996797E}"/>
              </a:ext>
            </a:extLst>
          </p:cNvPr>
          <p:cNvSpPr>
            <a:spLocks noGrp="1"/>
          </p:cNvSpPr>
          <p:nvPr>
            <p:ph type="title"/>
          </p:nvPr>
        </p:nvSpPr>
        <p:spPr>
          <a:xfrm>
            <a:off x="628650" y="365126"/>
            <a:ext cx="7886700" cy="655292"/>
          </a:xfrm>
        </p:spPr>
        <p:txBody>
          <a:bodyPr>
            <a:normAutofit/>
          </a:bodyPr>
          <a:lstStyle/>
          <a:p>
            <a:r>
              <a:rPr lang="en-US" sz="3200" dirty="0">
                <a:latin typeface="Algerian" panose="04020705040A02060702" pitchFamily="82" charset="0"/>
              </a:rPr>
              <a:t>Background of the Battle</a:t>
            </a:r>
            <a:endParaRPr lang="x-none" sz="3200" dirty="0">
              <a:latin typeface="Algerian" panose="04020705040A02060702" pitchFamily="82" charset="0"/>
            </a:endParaRPr>
          </a:p>
        </p:txBody>
      </p:sp>
    </p:spTree>
    <p:extLst>
      <p:ext uri="{BB962C8B-B14F-4D97-AF65-F5344CB8AC3E}">
        <p14:creationId xmlns:p14="http://schemas.microsoft.com/office/powerpoint/2010/main" val="39089403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9DE9AA-1909-7268-B163-85049D9DF63E}"/>
              </a:ext>
            </a:extLst>
          </p:cNvPr>
          <p:cNvSpPr>
            <a:spLocks noGrp="1"/>
          </p:cNvSpPr>
          <p:nvPr>
            <p:ph type="title"/>
          </p:nvPr>
        </p:nvSpPr>
        <p:spPr>
          <a:xfrm>
            <a:off x="628650" y="365126"/>
            <a:ext cx="7886700" cy="708301"/>
          </a:xfrm>
        </p:spPr>
        <p:txBody>
          <a:bodyPr>
            <a:normAutofit/>
          </a:bodyPr>
          <a:lstStyle/>
          <a:p>
            <a:r>
              <a:rPr lang="en-US" sz="3200" dirty="0">
                <a:latin typeface="Algerian" panose="04020705040A02060702" pitchFamily="82" charset="0"/>
              </a:rPr>
              <a:t>Background of the Battle</a:t>
            </a:r>
            <a:endParaRPr lang="x-none" sz="3200" dirty="0"/>
          </a:p>
        </p:txBody>
      </p:sp>
      <p:sp>
        <p:nvSpPr>
          <p:cNvPr id="3" name="Content Placeholder 2">
            <a:extLst>
              <a:ext uri="{FF2B5EF4-FFF2-40B4-BE49-F238E27FC236}">
                <a16:creationId xmlns="" xmlns:a16="http://schemas.microsoft.com/office/drawing/2014/main" id="{FAD9A92F-D76F-A574-1F14-B5E8C2692C3D}"/>
              </a:ext>
            </a:extLst>
          </p:cNvPr>
          <p:cNvSpPr>
            <a:spLocks noGrp="1"/>
          </p:cNvSpPr>
          <p:nvPr>
            <p:ph idx="1"/>
          </p:nvPr>
        </p:nvSpPr>
        <p:spPr>
          <a:xfrm>
            <a:off x="628650" y="1073427"/>
            <a:ext cx="7886700" cy="5103537"/>
          </a:xfrm>
        </p:spPr>
        <p:txBody>
          <a:bodyPr>
            <a:normAutofit/>
          </a:bodyPr>
          <a:lstStyle/>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Malik Ibn </a:t>
            </a:r>
            <a:r>
              <a:rPr lang="en-US" sz="2400" b="0" i="0" dirty="0" err="1">
                <a:effectLst/>
                <a:latin typeface="Times New Roman" panose="02020603050405020304" pitchFamily="18" charset="0"/>
                <a:cs typeface="Times New Roman" panose="02020603050405020304" pitchFamily="18" charset="0"/>
              </a:rPr>
              <a:t>Awuf</a:t>
            </a:r>
            <a:r>
              <a:rPr lang="en-US" sz="2400" b="0" i="0" dirty="0">
                <a:effectLst/>
                <a:latin typeface="Times New Roman" panose="02020603050405020304" pitchFamily="18" charset="0"/>
                <a:cs typeface="Times New Roman" panose="02020603050405020304" pitchFamily="18" charset="0"/>
              </a:rPr>
              <a:t>, the chief of </a:t>
            </a:r>
            <a:r>
              <a:rPr lang="en-US" sz="2400" b="0" i="0" dirty="0" err="1">
                <a:effectLst/>
                <a:latin typeface="Times New Roman" panose="02020603050405020304" pitchFamily="18" charset="0"/>
                <a:cs typeface="Times New Roman" panose="02020603050405020304" pitchFamily="18" charset="0"/>
              </a:rPr>
              <a:t>Hawazin</a:t>
            </a:r>
            <a:r>
              <a:rPr lang="en-US" sz="2400" b="0" i="0" dirty="0">
                <a:effectLst/>
                <a:latin typeface="Times New Roman" panose="02020603050405020304" pitchFamily="18" charset="0"/>
                <a:cs typeface="Times New Roman" panose="02020603050405020304" pitchFamily="18" charset="0"/>
              </a:rPr>
              <a:t> tribe, put forward a plan. He ordered his men to bring their families and belongings with them thinking that this would compel his men to fight fiercely. </a:t>
            </a:r>
            <a:r>
              <a:rPr lang="en-US" sz="2400" b="0" i="0" dirty="0" err="1">
                <a:effectLst/>
                <a:latin typeface="Times New Roman" panose="02020603050405020304" pitchFamily="18" charset="0"/>
                <a:cs typeface="Times New Roman" panose="02020603050405020304" pitchFamily="18" charset="0"/>
              </a:rPr>
              <a:t>Durayd</a:t>
            </a:r>
            <a:r>
              <a:rPr lang="en-US" sz="2400" b="0" i="0" dirty="0">
                <a:effectLst/>
                <a:latin typeface="Times New Roman" panose="02020603050405020304" pitchFamily="18" charset="0"/>
                <a:cs typeface="Times New Roman" panose="02020603050405020304" pitchFamily="18" charset="0"/>
              </a:rPr>
              <a:t>, an old blind man, blamed Malik for doing so arguing that, "If a man is so cowardly as to leave the battle, then he will leave his family as well. The women and children will be a great worry for us and if we are defeated, all our wealth will fall into the enemy’s hands.“</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But Malik ignored this advice and stuck to his original plan.</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When the Prophet (S.A.W.) heard what the enemy tribes were planning to attack Muslims, he (S.A.W.) found himself forced to fight and ordered his army towards </a:t>
            </a:r>
            <a:r>
              <a:rPr lang="en-US" sz="2400" b="0" i="0" dirty="0" err="1">
                <a:effectLst/>
                <a:latin typeface="Times New Roman" panose="02020603050405020304" pitchFamily="18" charset="0"/>
                <a:cs typeface="Times New Roman" panose="02020603050405020304" pitchFamily="18" charset="0"/>
              </a:rPr>
              <a:t>Taaif</a:t>
            </a:r>
            <a:r>
              <a:rPr lang="en-US" sz="2400" b="0" i="0" dirty="0">
                <a:effectLst/>
                <a:latin typeface="Times New Roman" panose="02020603050405020304" pitchFamily="18" charset="0"/>
                <a:cs typeface="Times New Roman" panose="02020603050405020304" pitchFamily="18" charset="0"/>
              </a:rPr>
              <a:t>.</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3952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DB1483-7EB1-721D-4355-9E45AA78FBF0}"/>
              </a:ext>
            </a:extLst>
          </p:cNvPr>
          <p:cNvSpPr>
            <a:spLocks noGrp="1"/>
          </p:cNvSpPr>
          <p:nvPr>
            <p:ph type="title"/>
          </p:nvPr>
        </p:nvSpPr>
        <p:spPr>
          <a:xfrm>
            <a:off x="628650" y="365126"/>
            <a:ext cx="7886700" cy="589032"/>
          </a:xfrm>
        </p:spPr>
        <p:txBody>
          <a:bodyPr>
            <a:normAutofit fontScale="90000"/>
          </a:bodyPr>
          <a:lstStyle/>
          <a:p>
            <a:r>
              <a:rPr lang="en-US" b="1" i="0" u="sng" dirty="0">
                <a:solidFill>
                  <a:srgbClr val="333333"/>
                </a:solidFill>
                <a:effectLst/>
                <a:latin typeface="Roboto" panose="02000000000000000000" pitchFamily="2" charset="0"/>
              </a:rPr>
              <a:t/>
            </a:r>
            <a:br>
              <a:rPr lang="en-US" b="1" i="0" u="sng" dirty="0">
                <a:solidFill>
                  <a:srgbClr val="333333"/>
                </a:solidFill>
                <a:effectLst/>
                <a:latin typeface="Roboto" panose="02000000000000000000" pitchFamily="2" charset="0"/>
              </a:rPr>
            </a:br>
            <a:r>
              <a:rPr lang="en-US" sz="3100" i="0" dirty="0">
                <a:solidFill>
                  <a:srgbClr val="333333"/>
                </a:solidFill>
                <a:effectLst/>
                <a:latin typeface="Algerian" panose="04020705040A02060702" pitchFamily="82" charset="0"/>
              </a:rPr>
              <a:t>Prophet (S.A.W.) Prepares the Army</a:t>
            </a:r>
            <a:r>
              <a:rPr lang="en-US" b="1" i="0" dirty="0">
                <a:solidFill>
                  <a:srgbClr val="333333"/>
                </a:solidFill>
                <a:effectLst/>
                <a:latin typeface="Roboto" panose="02000000000000000000" pitchFamily="2" charset="0"/>
              </a:rPr>
              <a:t/>
            </a:r>
            <a:br>
              <a:rPr lang="en-US" b="1" i="0" dirty="0">
                <a:solidFill>
                  <a:srgbClr val="333333"/>
                </a:solidFill>
                <a:effectLst/>
                <a:latin typeface="Roboto" panose="02000000000000000000" pitchFamily="2" charset="0"/>
              </a:rPr>
            </a:br>
            <a:endParaRPr lang="x-none" dirty="0"/>
          </a:p>
        </p:txBody>
      </p:sp>
      <p:sp>
        <p:nvSpPr>
          <p:cNvPr id="3" name="Content Placeholder 2">
            <a:extLst>
              <a:ext uri="{FF2B5EF4-FFF2-40B4-BE49-F238E27FC236}">
                <a16:creationId xmlns="" xmlns:a16="http://schemas.microsoft.com/office/drawing/2014/main" id="{EB047462-39A6-772D-496D-83414D70A2AF}"/>
              </a:ext>
            </a:extLst>
          </p:cNvPr>
          <p:cNvSpPr>
            <a:spLocks noGrp="1"/>
          </p:cNvSpPr>
          <p:nvPr>
            <p:ph idx="1"/>
          </p:nvPr>
        </p:nvSpPr>
        <p:spPr>
          <a:xfrm>
            <a:off x="628650" y="1060175"/>
            <a:ext cx="7886700" cy="5116789"/>
          </a:xfrm>
        </p:spPr>
        <p:txBody>
          <a:bodyPr>
            <a:normAutofit fontScale="92500" lnSpcReduction="10000"/>
          </a:bodyPr>
          <a:lstStyle/>
          <a:p>
            <a:pPr marL="0" indent="0" algn="just">
              <a:buNone/>
            </a:pPr>
            <a:r>
              <a:rPr lang="en-US" sz="2400" b="0" i="0" dirty="0">
                <a:solidFill>
                  <a:srgbClr val="333333"/>
                </a:solidFill>
                <a:effectLst/>
                <a:latin typeface="Times New Roman" panose="02020603050405020304" pitchFamily="18" charset="0"/>
                <a:cs typeface="Times New Roman" panose="02020603050405020304" pitchFamily="18" charset="0"/>
              </a:rPr>
              <a:t>Messenger of Allah (S.A.W.) had twelve-thousand armed soldiers under his command. Out of them, ten-thousand were those, who had accompanied him from Madinah and had taken part in the conquest of Makkah and the other two-thousand were from amongst Quraish, who had embraced Islam recently. The Messenger of Allah (S.A.W.) made Attab Ibn Asid Ibn Abu Al-</a:t>
            </a:r>
            <a:r>
              <a:rPr lang="en-US" sz="2400" b="0" i="0" dirty="0" err="1">
                <a:solidFill>
                  <a:srgbClr val="333333"/>
                </a:solidFill>
                <a:effectLst/>
                <a:latin typeface="Times New Roman" panose="02020603050405020304" pitchFamily="18" charset="0"/>
                <a:cs typeface="Times New Roman" panose="02020603050405020304" pitchFamily="18" charset="0"/>
              </a:rPr>
              <a:t>Aas</a:t>
            </a:r>
            <a:r>
              <a:rPr lang="en-US" sz="2400" b="0" i="0" dirty="0">
                <a:solidFill>
                  <a:srgbClr val="333333"/>
                </a:solidFill>
                <a:effectLst/>
                <a:latin typeface="Times New Roman" panose="02020603050405020304" pitchFamily="18" charset="0"/>
                <a:cs typeface="Times New Roman" panose="02020603050405020304" pitchFamily="18" charset="0"/>
              </a:rPr>
              <a:t> Ibn </a:t>
            </a:r>
            <a:r>
              <a:rPr lang="en-US" sz="2400" b="0" i="0" dirty="0" err="1">
                <a:solidFill>
                  <a:srgbClr val="333333"/>
                </a:solidFill>
                <a:effectLst/>
                <a:latin typeface="Times New Roman" panose="02020603050405020304" pitchFamily="18" charset="0"/>
                <a:cs typeface="Times New Roman" panose="02020603050405020304" pitchFamily="18" charset="0"/>
              </a:rPr>
              <a:t>Umayyah</a:t>
            </a:r>
            <a:r>
              <a:rPr lang="en-US" sz="2400" b="0" i="0" dirty="0">
                <a:solidFill>
                  <a:srgbClr val="333333"/>
                </a:solidFill>
                <a:effectLst/>
                <a:latin typeface="Times New Roman" panose="02020603050405020304" pitchFamily="18" charset="0"/>
                <a:cs typeface="Times New Roman" panose="02020603050405020304" pitchFamily="18" charset="0"/>
              </a:rPr>
              <a:t> Ibn Abd Shams in charge of Makkah to look after the men who had stayed behind. Then he (S.A.W.) went forward to meet </a:t>
            </a:r>
            <a:r>
              <a:rPr lang="en-US" sz="2400" b="0" i="0" dirty="0" err="1">
                <a:solidFill>
                  <a:srgbClr val="333333"/>
                </a:solidFill>
                <a:effectLst/>
                <a:latin typeface="Times New Roman" panose="02020603050405020304" pitchFamily="18" charset="0"/>
                <a:cs typeface="Times New Roman" panose="02020603050405020304" pitchFamily="18" charset="0"/>
              </a:rPr>
              <a:t>Hawazin</a:t>
            </a:r>
            <a:r>
              <a:rPr lang="en-US" sz="2400" b="0" i="0" dirty="0">
                <a:solidFill>
                  <a:srgbClr val="333333"/>
                </a:solidFill>
                <a:effectLst/>
                <a:latin typeface="Times New Roman" panose="02020603050405020304" pitchFamily="18" charset="0"/>
                <a:cs typeface="Times New Roman" panose="02020603050405020304" pitchFamily="18" charset="0"/>
              </a:rPr>
              <a:t> tribe and their allies.</a:t>
            </a:r>
          </a:p>
          <a:p>
            <a:pPr marL="0" indent="0" algn="just">
              <a:buNone/>
            </a:pPr>
            <a:r>
              <a:rPr lang="en-US" sz="2400" i="0" u="sng" dirty="0">
                <a:solidFill>
                  <a:srgbClr val="333333"/>
                </a:solidFill>
                <a:effectLst/>
                <a:latin typeface="Algerian" panose="04020705040A02060702" pitchFamily="82" charset="0"/>
                <a:cs typeface="Times New Roman" panose="02020603050405020304" pitchFamily="18" charset="0"/>
              </a:rPr>
              <a:t>The Commencement of Battle:</a:t>
            </a:r>
            <a:endParaRPr lang="en-US" sz="2400" i="0" dirty="0">
              <a:solidFill>
                <a:srgbClr val="333333"/>
              </a:solidFill>
              <a:effectLst/>
              <a:latin typeface="Algerian" panose="04020705040A02060702" pitchFamily="82" charset="0"/>
              <a:cs typeface="Times New Roman" panose="02020603050405020304" pitchFamily="18" charset="0"/>
            </a:endParaRPr>
          </a:p>
          <a:p>
            <a:pPr marL="0" indent="0" algn="just">
              <a:buNone/>
            </a:pPr>
            <a:r>
              <a:rPr lang="en-US" sz="2400" b="0" i="0" dirty="0">
                <a:solidFill>
                  <a:srgbClr val="333333"/>
                </a:solidFill>
                <a:effectLst/>
                <a:latin typeface="Times New Roman" panose="02020603050405020304" pitchFamily="18" charset="0"/>
                <a:cs typeface="Times New Roman" panose="02020603050405020304" pitchFamily="18" charset="0"/>
              </a:rPr>
              <a:t>On the night of 10th of Shawwal, the Muslim army arrived at </a:t>
            </a:r>
            <a:r>
              <a:rPr lang="en-US" sz="2400" b="0" i="0" dirty="0" err="1">
                <a:solidFill>
                  <a:srgbClr val="333333"/>
                </a:solidFill>
                <a:effectLst/>
                <a:latin typeface="Times New Roman" panose="02020603050405020304" pitchFamily="18" charset="0"/>
                <a:cs typeface="Times New Roman" panose="02020603050405020304" pitchFamily="18" charset="0"/>
              </a:rPr>
              <a:t>Hunain</a:t>
            </a:r>
            <a:r>
              <a:rPr lang="en-US" sz="2400" b="0" i="0" dirty="0">
                <a:solidFill>
                  <a:srgbClr val="333333"/>
                </a:solidFill>
                <a:effectLst/>
                <a:latin typeface="Times New Roman" panose="02020603050405020304" pitchFamily="18" charset="0"/>
                <a:cs typeface="Times New Roman" panose="02020603050405020304" pitchFamily="18" charset="0"/>
              </a:rPr>
              <a:t> valley. News of Muslim Army’s arrival was conveyed to Malik bin </a:t>
            </a:r>
            <a:r>
              <a:rPr lang="en-US" sz="2400" b="0" i="0" dirty="0" err="1">
                <a:solidFill>
                  <a:srgbClr val="333333"/>
                </a:solidFill>
                <a:effectLst/>
                <a:latin typeface="Times New Roman" panose="02020603050405020304" pitchFamily="18" charset="0"/>
                <a:cs typeface="Times New Roman" panose="02020603050405020304" pitchFamily="18" charset="0"/>
              </a:rPr>
              <a:t>Awf</a:t>
            </a:r>
            <a:r>
              <a:rPr lang="en-US" sz="2400" b="0" i="0" dirty="0">
                <a:solidFill>
                  <a:srgbClr val="333333"/>
                </a:solidFill>
                <a:effectLst/>
                <a:latin typeface="Times New Roman" panose="02020603050405020304" pitchFamily="18" charset="0"/>
                <a:cs typeface="Times New Roman" panose="02020603050405020304" pitchFamily="18" charset="0"/>
              </a:rPr>
              <a:t> by his spies. He gave orders to his army of four-thousand men to hide inside the valley and lurk for the Muslims on roads, entrances, and narrow hiding places. His orders to his men were to hurl stones at Muslims whenever they caught sight of them and then to make one-man attacks against them.</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3296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2AF3B2-1AC9-DEF0-83F6-17A1DC090E21}"/>
              </a:ext>
            </a:extLst>
          </p:cNvPr>
          <p:cNvSpPr>
            <a:spLocks noGrp="1"/>
          </p:cNvSpPr>
          <p:nvPr>
            <p:ph type="title"/>
          </p:nvPr>
        </p:nvSpPr>
        <p:spPr>
          <a:xfrm>
            <a:off x="628650" y="340443"/>
            <a:ext cx="7886700" cy="622852"/>
          </a:xfrm>
        </p:spPr>
        <p:txBody>
          <a:bodyPr>
            <a:noAutofit/>
          </a:bodyPr>
          <a:lstStyle/>
          <a:p>
            <a:r>
              <a:rPr lang="en-US" sz="3000" i="0" dirty="0">
                <a:solidFill>
                  <a:srgbClr val="333333"/>
                </a:solidFill>
                <a:effectLst/>
                <a:latin typeface="Roboto" panose="02000000000000000000" pitchFamily="2" charset="0"/>
              </a:rPr>
              <a:t/>
            </a:r>
            <a:br>
              <a:rPr lang="en-US" sz="3000" i="0" dirty="0">
                <a:solidFill>
                  <a:srgbClr val="333333"/>
                </a:solidFill>
                <a:effectLst/>
                <a:latin typeface="Roboto" panose="02000000000000000000" pitchFamily="2" charset="0"/>
              </a:rPr>
            </a:br>
            <a:r>
              <a:rPr lang="en-US" sz="3000" i="0" dirty="0">
                <a:solidFill>
                  <a:srgbClr val="333333"/>
                </a:solidFill>
                <a:effectLst/>
                <a:latin typeface="Roboto" panose="02000000000000000000" pitchFamily="2" charset="0"/>
              </a:rPr>
              <a:t/>
            </a:r>
            <a:br>
              <a:rPr lang="en-US" sz="3000" i="0" dirty="0">
                <a:solidFill>
                  <a:srgbClr val="333333"/>
                </a:solidFill>
                <a:effectLst/>
                <a:latin typeface="Roboto" panose="02000000000000000000" pitchFamily="2" charset="0"/>
              </a:rPr>
            </a:br>
            <a:r>
              <a:rPr lang="en-US" sz="3000" i="0" dirty="0">
                <a:solidFill>
                  <a:srgbClr val="333333"/>
                </a:solidFill>
                <a:effectLst/>
                <a:latin typeface="Algerian" panose="04020705040A02060702" pitchFamily="82" charset="0"/>
              </a:rPr>
              <a:t>Prophet’s (S.A.W.) orders to  Muslims</a:t>
            </a:r>
            <a:r>
              <a:rPr lang="en-US" sz="3000" i="0" dirty="0">
                <a:solidFill>
                  <a:srgbClr val="333333"/>
                </a:solidFill>
                <a:effectLst/>
                <a:latin typeface="Roboto" panose="02000000000000000000" pitchFamily="2" charset="0"/>
              </a:rPr>
              <a:t/>
            </a:r>
            <a:br>
              <a:rPr lang="en-US" sz="3000" i="0" dirty="0">
                <a:solidFill>
                  <a:srgbClr val="333333"/>
                </a:solidFill>
                <a:effectLst/>
                <a:latin typeface="Roboto" panose="02000000000000000000" pitchFamily="2" charset="0"/>
              </a:rPr>
            </a:br>
            <a:endParaRPr lang="x-none" sz="3000" dirty="0"/>
          </a:p>
        </p:txBody>
      </p:sp>
      <p:sp>
        <p:nvSpPr>
          <p:cNvPr id="3" name="Content Placeholder 2">
            <a:extLst>
              <a:ext uri="{FF2B5EF4-FFF2-40B4-BE49-F238E27FC236}">
                <a16:creationId xmlns="" xmlns:a16="http://schemas.microsoft.com/office/drawing/2014/main" id="{6D1CBDEC-E31A-9A8C-9482-E1441E457B24}"/>
              </a:ext>
            </a:extLst>
          </p:cNvPr>
          <p:cNvSpPr>
            <a:spLocks noGrp="1"/>
          </p:cNvSpPr>
          <p:nvPr>
            <p:ph idx="1"/>
          </p:nvPr>
        </p:nvSpPr>
        <p:spPr>
          <a:xfrm>
            <a:off x="628650" y="1219200"/>
            <a:ext cx="7886700" cy="4957763"/>
          </a:xfrm>
        </p:spPr>
        <p:txBody>
          <a:bodyPr>
            <a:noAutofit/>
          </a:bodyPr>
          <a:lstStyle/>
          <a:p>
            <a:pPr marL="0" indent="0" algn="just">
              <a:buNone/>
            </a:pPr>
            <a:r>
              <a:rPr lang="en-US" sz="2400" b="0" i="0" dirty="0">
                <a:effectLst/>
                <a:latin typeface="Times New Roman" panose="02020603050405020304" pitchFamily="18" charset="0"/>
                <a:cs typeface="Times New Roman" panose="02020603050405020304" pitchFamily="18" charset="0"/>
              </a:rPr>
              <a:t>When Muslims started camping, arrows began showering intensely at them. Their enemy’s battalions started a fierce attack against the Muslims, who had to retreat in disorder and utter confusion.</a:t>
            </a:r>
          </a:p>
          <a:p>
            <a:pPr marL="0" indent="0" algn="just">
              <a:buNone/>
            </a:pPr>
            <a:r>
              <a:rPr lang="en-US" sz="2400" b="0" i="0" dirty="0">
                <a:effectLst/>
                <a:latin typeface="Times New Roman" panose="02020603050405020304" pitchFamily="18" charset="0"/>
                <a:cs typeface="Times New Roman" panose="02020603050405020304" pitchFamily="18" charset="0"/>
              </a:rPr>
              <a:t>On seeing the men fleeing, the Messenger of Allah (S.A.W.) withdrew to the right and </a:t>
            </a:r>
            <a:r>
              <a:rPr lang="en-US" sz="2400" b="0" i="0" dirty="0" err="1">
                <a:effectLst/>
                <a:latin typeface="Times New Roman" panose="02020603050405020304" pitchFamily="18" charset="0"/>
                <a:cs typeface="Times New Roman" panose="02020603050405020304" pitchFamily="18" charset="0"/>
              </a:rPr>
              <a:t>said:"Where</a:t>
            </a:r>
            <a:r>
              <a:rPr lang="en-US" sz="2400" b="0" i="0" dirty="0">
                <a:effectLst/>
                <a:latin typeface="Times New Roman" panose="02020603050405020304" pitchFamily="18" charset="0"/>
                <a:cs typeface="Times New Roman" panose="02020603050405020304" pitchFamily="18" charset="0"/>
              </a:rPr>
              <a:t> are you going men? Come to me. I am Allah's Messenger. I am Mohammad, the son of Abdullah." </a:t>
            </a:r>
            <a:endParaRPr lang="en-US" sz="2400" dirty="0">
              <a:latin typeface="Times New Roman" panose="02020603050405020304" pitchFamily="18" charset="0"/>
              <a:cs typeface="Times New Roman" panose="02020603050405020304" pitchFamily="18" charset="0"/>
            </a:endParaRPr>
          </a:p>
          <a:p>
            <a:pPr marL="0" indent="0">
              <a:buNone/>
            </a:pPr>
            <a:r>
              <a:rPr lang="en-US" sz="2400" i="0" dirty="0">
                <a:effectLst/>
                <a:latin typeface="Algerian" panose="04020705040A02060702" pitchFamily="82" charset="0"/>
              </a:rPr>
              <a:t>Muslim Warriors gathers strength again:</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The Messenger of Allah (S.A.W.) said to his uncle Abbas (R.A.), who was holding the reins of </a:t>
            </a:r>
            <a:r>
              <a:rPr lang="en-US" sz="2400" b="0" i="0" dirty="0" err="1">
                <a:effectLst/>
                <a:latin typeface="Times New Roman" panose="02020603050405020304" pitchFamily="18" charset="0"/>
                <a:cs typeface="Times New Roman" panose="02020603050405020304" pitchFamily="18" charset="0"/>
              </a:rPr>
              <a:t>Duldul</a:t>
            </a:r>
            <a:r>
              <a:rPr lang="en-US" sz="2400" b="0" i="0" dirty="0">
                <a:effectLst/>
                <a:latin typeface="Times New Roman" panose="02020603050405020304" pitchFamily="18" charset="0"/>
                <a:cs typeface="Times New Roman" panose="02020603050405020304" pitchFamily="18" charset="0"/>
              </a:rPr>
              <a:t> (Prophet’s horse), “O Abbas! Call out this, ‘O Ansar! O Companions who paid allegiance to the Messenger of Allah under Samura tree! Where are you?’” Abbas called out in a strong voice. </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3329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2B422D-91F0-FA7F-B10A-0D49EB42D9C6}"/>
              </a:ext>
            </a:extLst>
          </p:cNvPr>
          <p:cNvSpPr>
            <a:spLocks noGrp="1"/>
          </p:cNvSpPr>
          <p:nvPr>
            <p:ph type="title"/>
          </p:nvPr>
        </p:nvSpPr>
        <p:spPr>
          <a:xfrm>
            <a:off x="628650" y="365126"/>
            <a:ext cx="8515350" cy="522771"/>
          </a:xfrm>
        </p:spPr>
        <p:txBody>
          <a:bodyPr>
            <a:noAutofit/>
          </a:bodyPr>
          <a:lstStyle/>
          <a:p>
            <a:r>
              <a:rPr lang="en-US" sz="2800" i="0" dirty="0">
                <a:effectLst/>
                <a:latin typeface="Algerian" panose="04020705040A02060702" pitchFamily="82" charset="0"/>
              </a:rPr>
              <a:t/>
            </a:r>
            <a:br>
              <a:rPr lang="en-US" sz="2800" i="0" dirty="0">
                <a:effectLst/>
                <a:latin typeface="Algerian" panose="04020705040A02060702" pitchFamily="82" charset="0"/>
              </a:rPr>
            </a:br>
            <a:r>
              <a:rPr lang="en-US" sz="2800" i="0" dirty="0">
                <a:effectLst/>
                <a:latin typeface="Algerian" panose="04020705040A02060702" pitchFamily="82" charset="0"/>
              </a:rPr>
              <a:t>Muslim Warriors gathers strength again:</a:t>
            </a:r>
            <a:br>
              <a:rPr lang="en-US" sz="2800" i="0" dirty="0">
                <a:effectLst/>
                <a:latin typeface="Algerian" panose="04020705040A02060702" pitchFamily="82" charset="0"/>
              </a:rPr>
            </a:br>
            <a:endParaRPr lang="x-none" sz="2800" dirty="0"/>
          </a:p>
        </p:txBody>
      </p:sp>
      <p:sp>
        <p:nvSpPr>
          <p:cNvPr id="3" name="Content Placeholder 2">
            <a:extLst>
              <a:ext uri="{FF2B5EF4-FFF2-40B4-BE49-F238E27FC236}">
                <a16:creationId xmlns="" xmlns:a16="http://schemas.microsoft.com/office/drawing/2014/main" id="{E10EF734-D825-3981-55B4-4E5DECC6884F}"/>
              </a:ext>
            </a:extLst>
          </p:cNvPr>
          <p:cNvSpPr>
            <a:spLocks noGrp="1"/>
          </p:cNvSpPr>
          <p:nvPr>
            <p:ph idx="1"/>
          </p:nvPr>
        </p:nvSpPr>
        <p:spPr>
          <a:xfrm>
            <a:off x="628650" y="887897"/>
            <a:ext cx="7886700" cy="5289067"/>
          </a:xfrm>
        </p:spPr>
        <p:txBody>
          <a:bodyPr>
            <a:normAutofit/>
          </a:bodyPr>
          <a:lstStyle/>
          <a:p>
            <a:pPr marL="0" indent="0" algn="just">
              <a:lnSpc>
                <a:spcPct val="100000"/>
              </a:lnSpc>
              <a:buNone/>
            </a:pPr>
            <a:r>
              <a:rPr lang="en-US" sz="2200" b="0" i="0" dirty="0">
                <a:solidFill>
                  <a:srgbClr val="333333"/>
                </a:solidFill>
                <a:effectLst/>
                <a:latin typeface="Times New Roman" panose="02020603050405020304" pitchFamily="18" charset="0"/>
                <a:cs typeface="Times New Roman" panose="02020603050405020304" pitchFamily="18" charset="0"/>
              </a:rPr>
              <a:t>After hearing the strong voice of Abbas (R.A.), the </a:t>
            </a:r>
            <a:r>
              <a:rPr lang="en-US" sz="2200" b="0" i="0" dirty="0" err="1">
                <a:solidFill>
                  <a:srgbClr val="333333"/>
                </a:solidFill>
                <a:effectLst/>
                <a:latin typeface="Times New Roman" panose="02020603050405020304" pitchFamily="18" charset="0"/>
                <a:cs typeface="Times New Roman" panose="02020603050405020304" pitchFamily="18" charset="0"/>
              </a:rPr>
              <a:t>muslim</a:t>
            </a:r>
            <a:r>
              <a:rPr lang="en-US" sz="2200" b="0" i="0" dirty="0">
                <a:solidFill>
                  <a:srgbClr val="333333"/>
                </a:solidFill>
                <a:effectLst/>
                <a:latin typeface="Times New Roman" panose="02020603050405020304" pitchFamily="18" charset="0"/>
                <a:cs typeface="Times New Roman" panose="02020603050405020304" pitchFamily="18" charset="0"/>
              </a:rPr>
              <a:t> warriors, who were running away, stopped. After the dawn, it was getting bright. Muslim came to their senses by getting rid of the fear that covered their hearts. They said to themselves, “Where are we going? Who are we leaving the Messenger of Allah to?”</a:t>
            </a:r>
          </a:p>
          <a:p>
            <a:pPr marL="0" indent="0" algn="just">
              <a:lnSpc>
                <a:spcPct val="100000"/>
              </a:lnSpc>
              <a:buNone/>
            </a:pPr>
            <a:r>
              <a:rPr lang="en-US" sz="2200" b="0" i="0" dirty="0">
                <a:solidFill>
                  <a:srgbClr val="333333"/>
                </a:solidFill>
                <a:effectLst/>
                <a:latin typeface="Times New Roman" panose="02020603050405020304" pitchFamily="18" charset="0"/>
                <a:cs typeface="Times New Roman" panose="02020603050405020304" pitchFamily="18" charset="0"/>
              </a:rPr>
              <a:t>After that, hundred men were gathered by the Prophet (S.A.W.) and they went forward and fought. Companions, who surrounded the Prophet (S.A.W.), drew their swords by saying “Allah-u-Akbar” and started to attack the infidels. The enemy soldiers were terrified and frightened all of a sudden. Companions like </a:t>
            </a:r>
            <a:r>
              <a:rPr lang="en-US" sz="2200" b="0" i="0" u="none" strike="noStrike" dirty="0">
                <a:solidFill>
                  <a:srgbClr val="3B98BD"/>
                </a:solidFill>
                <a:effectLst/>
                <a:latin typeface="Times New Roman" panose="02020603050405020304" pitchFamily="18" charset="0"/>
                <a:cs typeface="Times New Roman" panose="02020603050405020304" pitchFamily="18" charset="0"/>
                <a:hlinkClick r:id="rId2"/>
              </a:rPr>
              <a:t>Uthman Ibn </a:t>
            </a:r>
            <a:r>
              <a:rPr lang="en-US" sz="2200" b="0" i="0" u="none" strike="noStrike" dirty="0" err="1">
                <a:solidFill>
                  <a:srgbClr val="3B98BD"/>
                </a:solidFill>
                <a:effectLst/>
                <a:latin typeface="Times New Roman" panose="02020603050405020304" pitchFamily="18" charset="0"/>
                <a:cs typeface="Times New Roman" panose="02020603050405020304" pitchFamily="18" charset="0"/>
                <a:hlinkClick r:id="rId2"/>
              </a:rPr>
              <a:t>Affan</a:t>
            </a:r>
            <a:r>
              <a:rPr lang="en-US" sz="2200" b="0" i="0" u="none" strike="noStrike" dirty="0">
                <a:solidFill>
                  <a:srgbClr val="3B98BD"/>
                </a:solidFill>
                <a:effectLst/>
                <a:latin typeface="Times New Roman" panose="02020603050405020304" pitchFamily="18" charset="0"/>
                <a:cs typeface="Times New Roman" panose="02020603050405020304" pitchFamily="18" charset="0"/>
                <a:hlinkClick r:id="rId2"/>
              </a:rPr>
              <a:t> (R.A.)</a:t>
            </a:r>
            <a:r>
              <a:rPr lang="en-US" sz="2200" b="0" i="0" dirty="0">
                <a:solidFill>
                  <a:srgbClr val="333333"/>
                </a:solidFill>
                <a:effectLst/>
                <a:latin typeface="Times New Roman" panose="02020603050405020304" pitchFamily="18" charset="0"/>
                <a:cs typeface="Times New Roman" panose="02020603050405020304" pitchFamily="18" charset="0"/>
              </a:rPr>
              <a:t>, Ali Ibn Talib (R.A.) and Abu </a:t>
            </a:r>
            <a:r>
              <a:rPr lang="en-US" sz="2200" b="0" i="0" dirty="0" err="1">
                <a:solidFill>
                  <a:srgbClr val="333333"/>
                </a:solidFill>
                <a:effectLst/>
                <a:latin typeface="Times New Roman" panose="02020603050405020304" pitchFamily="18" charset="0"/>
                <a:cs typeface="Times New Roman" panose="02020603050405020304" pitchFamily="18" charset="0"/>
              </a:rPr>
              <a:t>Dujana</a:t>
            </a:r>
            <a:r>
              <a:rPr lang="en-US" sz="2200" b="0" i="0" dirty="0">
                <a:solidFill>
                  <a:srgbClr val="333333"/>
                </a:solidFill>
                <a:effectLst/>
                <a:latin typeface="Times New Roman" panose="02020603050405020304" pitchFamily="18" charset="0"/>
                <a:cs typeface="Times New Roman" panose="02020603050405020304" pitchFamily="18" charset="0"/>
              </a:rPr>
              <a:t> (R.A.) fought in front of the Messenger of Allah (S.A.W.) by using their bodies as shields for the Prophet (S.A.W.). </a:t>
            </a:r>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891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0F4A9E-0A72-CF48-92E7-98C1CF4F581F}"/>
              </a:ext>
            </a:extLst>
          </p:cNvPr>
          <p:cNvSpPr>
            <a:spLocks noGrp="1"/>
          </p:cNvSpPr>
          <p:nvPr>
            <p:ph type="title"/>
          </p:nvPr>
        </p:nvSpPr>
        <p:spPr>
          <a:xfrm>
            <a:off x="628650" y="365126"/>
            <a:ext cx="7886700" cy="456510"/>
          </a:xfrm>
        </p:spPr>
        <p:txBody>
          <a:bodyPr>
            <a:normAutofit fontScale="90000"/>
          </a:bodyPr>
          <a:lstStyle/>
          <a:p>
            <a:r>
              <a:rPr lang="en-US" dirty="0"/>
              <a:t> </a:t>
            </a:r>
            <a:r>
              <a:rPr lang="en-US" sz="3100" dirty="0">
                <a:latin typeface="Algerian" panose="04020705040A02060702" pitchFamily="82" charset="0"/>
              </a:rPr>
              <a:t>continue….</a:t>
            </a:r>
            <a:endParaRPr lang="x-none" sz="3100" dirty="0">
              <a:latin typeface="Algerian" panose="04020705040A02060702" pitchFamily="82" charset="0"/>
            </a:endParaRPr>
          </a:p>
        </p:txBody>
      </p:sp>
      <p:sp>
        <p:nvSpPr>
          <p:cNvPr id="3" name="Content Placeholder 2">
            <a:extLst>
              <a:ext uri="{FF2B5EF4-FFF2-40B4-BE49-F238E27FC236}">
                <a16:creationId xmlns="" xmlns:a16="http://schemas.microsoft.com/office/drawing/2014/main" id="{F789F962-7DD0-D58C-CCDC-19D8A522EDD3}"/>
              </a:ext>
            </a:extLst>
          </p:cNvPr>
          <p:cNvSpPr>
            <a:spLocks noGrp="1"/>
          </p:cNvSpPr>
          <p:nvPr>
            <p:ph idx="1"/>
          </p:nvPr>
        </p:nvSpPr>
        <p:spPr>
          <a:xfrm>
            <a:off x="628650" y="821637"/>
            <a:ext cx="7886700" cy="5355327"/>
          </a:xfrm>
        </p:spPr>
        <p:txBody>
          <a:bodyPr>
            <a:noAutofit/>
          </a:bodyPr>
          <a:lstStyle/>
          <a:p>
            <a:pPr marL="0" indent="0">
              <a:buNone/>
            </a:pPr>
            <a:r>
              <a:rPr lang="en-US" sz="2000" b="0" i="0" dirty="0">
                <a:solidFill>
                  <a:srgbClr val="333333"/>
                </a:solidFill>
                <a:effectLst/>
                <a:latin typeface="Times New Roman" panose="02020603050405020304" pitchFamily="18" charset="0"/>
                <a:cs typeface="Times New Roman" panose="02020603050405020304" pitchFamily="18" charset="0"/>
              </a:rPr>
              <a:t>During the most severe moment of the battle, Ali (R.A.) and Abu </a:t>
            </a:r>
            <a:r>
              <a:rPr lang="en-US" sz="2000" b="0" i="0" dirty="0" err="1">
                <a:solidFill>
                  <a:srgbClr val="333333"/>
                </a:solidFill>
                <a:effectLst/>
                <a:latin typeface="Times New Roman" panose="02020603050405020304" pitchFamily="18" charset="0"/>
                <a:cs typeface="Times New Roman" panose="02020603050405020304" pitchFamily="18" charset="0"/>
              </a:rPr>
              <a:t>Dujana</a:t>
            </a:r>
            <a:r>
              <a:rPr lang="en-US" sz="2000" b="0" i="0" dirty="0">
                <a:solidFill>
                  <a:srgbClr val="333333"/>
                </a:solidFill>
                <a:effectLst/>
                <a:latin typeface="Times New Roman" panose="02020603050405020304" pitchFamily="18" charset="0"/>
                <a:cs typeface="Times New Roman" panose="02020603050405020304" pitchFamily="18" charset="0"/>
              </a:rPr>
              <a:t> (R.A.) killed one of the flag-bearers of the enemy. When </a:t>
            </a:r>
            <a:r>
              <a:rPr lang="en-US" sz="2000" b="0" i="0" dirty="0" err="1">
                <a:solidFill>
                  <a:srgbClr val="333333"/>
                </a:solidFill>
                <a:effectLst/>
                <a:latin typeface="Times New Roman" panose="02020603050405020304" pitchFamily="18" charset="0"/>
                <a:cs typeface="Times New Roman" panose="02020603050405020304" pitchFamily="18" charset="0"/>
              </a:rPr>
              <a:t>Hawazins</a:t>
            </a:r>
            <a:r>
              <a:rPr lang="en-US" sz="2000" b="0" i="0" dirty="0">
                <a:solidFill>
                  <a:srgbClr val="333333"/>
                </a:solidFill>
                <a:effectLst/>
                <a:latin typeface="Times New Roman" panose="02020603050405020304" pitchFamily="18" charset="0"/>
                <a:cs typeface="Times New Roman" panose="02020603050405020304" pitchFamily="18" charset="0"/>
              </a:rPr>
              <a:t> saw that, they started to feel scared.</a:t>
            </a:r>
          </a:p>
          <a:p>
            <a:pPr marL="0" indent="0">
              <a:buNone/>
            </a:pPr>
            <a:r>
              <a:rPr lang="en-US" sz="2000" i="0" u="sng" dirty="0">
                <a:solidFill>
                  <a:srgbClr val="333333"/>
                </a:solidFill>
                <a:effectLst/>
                <a:latin typeface="Algerian" panose="04020705040A02060702" pitchFamily="82" charset="0"/>
              </a:rPr>
              <a:t>The Prayer of Messenger of Allah (S.A.W.) and Muslim’s Victory:</a:t>
            </a:r>
            <a:endParaRPr lang="en-US" sz="2000" i="0" dirty="0">
              <a:solidFill>
                <a:srgbClr val="333333"/>
              </a:solidFill>
              <a:effectLst/>
              <a:latin typeface="Algerian" panose="04020705040A02060702" pitchFamily="82" charset="0"/>
            </a:endParaRPr>
          </a:p>
          <a:p>
            <a:pPr marL="0" indent="0" algn="just">
              <a:lnSpc>
                <a:spcPct val="110000"/>
              </a:lnSpc>
              <a:buNone/>
            </a:pPr>
            <a:r>
              <a:rPr lang="en-US" sz="2000" b="0" i="0" dirty="0">
                <a:solidFill>
                  <a:srgbClr val="333333"/>
                </a:solidFill>
                <a:effectLst/>
                <a:latin typeface="Times New Roman" panose="02020603050405020304" pitchFamily="18" charset="0"/>
                <a:cs typeface="Times New Roman" panose="02020603050405020304" pitchFamily="18" charset="0"/>
              </a:rPr>
              <a:t>When the </a:t>
            </a:r>
            <a:r>
              <a:rPr lang="en-US" sz="2000" b="0" i="0" dirty="0" err="1">
                <a:solidFill>
                  <a:srgbClr val="333333"/>
                </a:solidFill>
                <a:effectLst/>
                <a:latin typeface="Times New Roman" panose="02020603050405020304" pitchFamily="18" charset="0"/>
                <a:cs typeface="Times New Roman" panose="02020603050405020304" pitchFamily="18" charset="0"/>
              </a:rPr>
              <a:t>muslim</a:t>
            </a:r>
            <a:r>
              <a:rPr lang="en-US" sz="2000" b="0" i="0" dirty="0">
                <a:solidFill>
                  <a:srgbClr val="333333"/>
                </a:solidFill>
                <a:effectLst/>
                <a:latin typeface="Times New Roman" panose="02020603050405020304" pitchFamily="18" charset="0"/>
                <a:cs typeface="Times New Roman" panose="02020603050405020304" pitchFamily="18" charset="0"/>
              </a:rPr>
              <a:t> army started to fight strongly and the enemy started to feel scared, the Messenger of Allah (S.A.W.) got off his mule and prayed</a:t>
            </a:r>
            <a:r>
              <a:rPr lang="en-US" sz="2000" dirty="0">
                <a:solidFill>
                  <a:srgbClr val="333333"/>
                </a:solidFill>
                <a:latin typeface="Times New Roman" panose="02020603050405020304" pitchFamily="18" charset="0"/>
                <a:cs typeface="Times New Roman" panose="02020603050405020304" pitchFamily="18" charset="0"/>
              </a:rPr>
              <a:t> </a:t>
            </a:r>
            <a:r>
              <a:rPr lang="en-US" sz="2000" b="0" i="0" dirty="0">
                <a:solidFill>
                  <a:srgbClr val="333333"/>
                </a:solidFill>
                <a:effectLst/>
                <a:latin typeface="Times New Roman" panose="02020603050405020304" pitchFamily="18" charset="0"/>
                <a:cs typeface="Times New Roman" panose="02020603050405020304" pitchFamily="18" charset="0"/>
              </a:rPr>
              <a:t>to Allah for His help and then picked a handful of sand (some sources say pebbles) and threw it against the enemy soldiers, saying, “May their faces be deformed”.</a:t>
            </a:r>
          </a:p>
          <a:p>
            <a:pPr marL="0" indent="0" algn="just">
              <a:lnSpc>
                <a:spcPct val="110000"/>
              </a:lnSpc>
              <a:buNone/>
            </a:pPr>
            <a:r>
              <a:rPr lang="en-US" sz="2000" b="0" i="0" dirty="0">
                <a:solidFill>
                  <a:srgbClr val="333333"/>
                </a:solidFill>
                <a:effectLst/>
                <a:latin typeface="Times New Roman" panose="02020603050405020304" pitchFamily="18" charset="0"/>
                <a:cs typeface="Times New Roman" panose="02020603050405020304" pitchFamily="18" charset="0"/>
              </a:rPr>
              <a:t> Soon </a:t>
            </a:r>
            <a:r>
              <a:rPr lang="en-US" sz="2000" b="0" i="0" dirty="0" err="1">
                <a:solidFill>
                  <a:srgbClr val="333333"/>
                </a:solidFill>
                <a:effectLst/>
                <a:latin typeface="Times New Roman" panose="02020603050405020304" pitchFamily="18" charset="0"/>
                <a:cs typeface="Times New Roman" panose="02020603050405020304" pitchFamily="18" charset="0"/>
              </a:rPr>
              <a:t>Hawazin</a:t>
            </a:r>
            <a:r>
              <a:rPr lang="en-US" sz="2000" b="0" i="0" dirty="0">
                <a:solidFill>
                  <a:srgbClr val="333333"/>
                </a:solidFill>
                <a:effectLst/>
                <a:latin typeface="Times New Roman" panose="02020603050405020304" pitchFamily="18" charset="0"/>
                <a:cs typeface="Times New Roman" panose="02020603050405020304" pitchFamily="18" charset="0"/>
              </a:rPr>
              <a:t>, </a:t>
            </a:r>
            <a:r>
              <a:rPr lang="en-US" sz="2000" b="0" i="0" dirty="0" err="1">
                <a:solidFill>
                  <a:srgbClr val="333333"/>
                </a:solidFill>
                <a:effectLst/>
                <a:latin typeface="Times New Roman" panose="02020603050405020304" pitchFamily="18" charset="0"/>
                <a:cs typeface="Times New Roman" panose="02020603050405020304" pitchFamily="18" charset="0"/>
              </a:rPr>
              <a:t>Thaqif</a:t>
            </a:r>
            <a:r>
              <a:rPr lang="en-US" sz="2000" b="0" i="0" dirty="0">
                <a:solidFill>
                  <a:srgbClr val="333333"/>
                </a:solidFill>
                <a:effectLst/>
                <a:latin typeface="Times New Roman" panose="02020603050405020304" pitchFamily="18" charset="0"/>
                <a:cs typeface="Times New Roman" panose="02020603050405020304" pitchFamily="18" charset="0"/>
              </a:rPr>
              <a:t> and their allies realized that their efforts were in vain and that they faced destruction and defeat. They turned around and started to flee, leaving behind their women, children and all their properties (camels, goats and silver etc.). The captives which numbered approx. 6,000 were taken by Muslims. The enemy army that was defeated and they left the battlefield. </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1439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80DE68-5633-3448-9BD0-E5B4AF240600}"/>
              </a:ext>
            </a:extLst>
          </p:cNvPr>
          <p:cNvSpPr>
            <a:spLocks noGrp="1"/>
          </p:cNvSpPr>
          <p:nvPr>
            <p:ph type="title"/>
          </p:nvPr>
        </p:nvSpPr>
        <p:spPr>
          <a:xfrm>
            <a:off x="571500" y="424071"/>
            <a:ext cx="7886700" cy="633964"/>
          </a:xfrm>
        </p:spPr>
        <p:txBody>
          <a:bodyPr>
            <a:normAutofit fontScale="90000"/>
          </a:bodyPr>
          <a:lstStyle/>
          <a:p>
            <a:r>
              <a:rPr lang="en-US" i="0" dirty="0">
                <a:solidFill>
                  <a:srgbClr val="333333"/>
                </a:solidFill>
                <a:effectLst/>
                <a:latin typeface="Roboto" panose="02000000000000000000" pitchFamily="2" charset="0"/>
              </a:rPr>
              <a:t/>
            </a:r>
            <a:br>
              <a:rPr lang="en-US" i="0" dirty="0">
                <a:solidFill>
                  <a:srgbClr val="333333"/>
                </a:solidFill>
                <a:effectLst/>
                <a:latin typeface="Roboto" panose="02000000000000000000" pitchFamily="2" charset="0"/>
              </a:rPr>
            </a:br>
            <a:r>
              <a:rPr lang="en-US" sz="3600" i="0" dirty="0">
                <a:solidFill>
                  <a:srgbClr val="333333"/>
                </a:solidFill>
                <a:effectLst/>
                <a:latin typeface="Algerian" panose="04020705040A02060702" pitchFamily="82" charset="0"/>
              </a:rPr>
              <a:t>Martyrs and deaths of the Battle </a:t>
            </a:r>
            <a:r>
              <a:rPr lang="en-US" b="1" i="0" dirty="0">
                <a:solidFill>
                  <a:srgbClr val="333333"/>
                </a:solidFill>
                <a:effectLst/>
                <a:latin typeface="Roboto" panose="02000000000000000000" pitchFamily="2" charset="0"/>
              </a:rPr>
              <a:t/>
            </a:r>
            <a:br>
              <a:rPr lang="en-US" b="1" i="0" dirty="0">
                <a:solidFill>
                  <a:srgbClr val="333333"/>
                </a:solidFill>
                <a:effectLst/>
                <a:latin typeface="Roboto" panose="02000000000000000000" pitchFamily="2" charset="0"/>
              </a:rPr>
            </a:br>
            <a:endParaRPr lang="x-none" dirty="0"/>
          </a:p>
        </p:txBody>
      </p:sp>
      <p:sp>
        <p:nvSpPr>
          <p:cNvPr id="3" name="Content Placeholder 2">
            <a:extLst>
              <a:ext uri="{FF2B5EF4-FFF2-40B4-BE49-F238E27FC236}">
                <a16:creationId xmlns="" xmlns:a16="http://schemas.microsoft.com/office/drawing/2014/main" id="{7E6A6607-3282-C4B7-15A8-E0B8A3C8C3B2}"/>
              </a:ext>
            </a:extLst>
          </p:cNvPr>
          <p:cNvSpPr>
            <a:spLocks noGrp="1"/>
          </p:cNvSpPr>
          <p:nvPr>
            <p:ph idx="1"/>
          </p:nvPr>
        </p:nvSpPr>
        <p:spPr>
          <a:xfrm>
            <a:off x="628650" y="1058035"/>
            <a:ext cx="7886700" cy="5118928"/>
          </a:xfrm>
        </p:spPr>
        <p:txBody>
          <a:bodyPr>
            <a:normAutofit/>
          </a:bodyPr>
          <a:lstStyle/>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At the end of the fighting, it was found out that four Muslims had been martyred but seventy enemy soldiers had been killed.</a:t>
            </a:r>
          </a:p>
          <a:p>
            <a:pPr marL="0" indent="0" algn="just">
              <a:lnSpc>
                <a:spcPct val="100000"/>
              </a:lnSpc>
              <a:buNone/>
            </a:pPr>
            <a:r>
              <a:rPr lang="en-US" i="0" u="sng" dirty="0">
                <a:solidFill>
                  <a:srgbClr val="333333"/>
                </a:solidFill>
                <a:effectLst/>
                <a:latin typeface="Algerian" panose="04020705040A02060702" pitchFamily="82" charset="0"/>
                <a:cs typeface="Times New Roman" panose="02020603050405020304" pitchFamily="18" charset="0"/>
              </a:rPr>
              <a:t>Aftermath of the Battle:</a:t>
            </a:r>
            <a:endParaRPr lang="en-US" i="0" dirty="0">
              <a:solidFill>
                <a:srgbClr val="333333"/>
              </a:solidFill>
              <a:effectLst/>
              <a:latin typeface="Algerian" panose="04020705040A02060702" pitchFamily="82" charset="0"/>
              <a:cs typeface="Times New Roman" panose="02020603050405020304" pitchFamily="18" charset="0"/>
            </a:endParaRP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In the battle, Muslims had counter-attacked with such reckless courage that the enemy's ranks were broken and their forces split into two groups. One group went back, resulting in the Battle of </a:t>
            </a:r>
            <a:r>
              <a:rPr lang="en-US" sz="2400" b="0" i="0" dirty="0" err="1">
                <a:effectLst/>
                <a:latin typeface="Times New Roman" panose="02020603050405020304" pitchFamily="18" charset="0"/>
                <a:cs typeface="Times New Roman" panose="02020603050405020304" pitchFamily="18" charset="0"/>
              </a:rPr>
              <a:t>Autas</a:t>
            </a:r>
            <a:r>
              <a:rPr lang="en-US" sz="2400" b="0" i="0" dirty="0">
                <a:effectLst/>
                <a:latin typeface="Times New Roman" panose="02020603050405020304" pitchFamily="18" charset="0"/>
                <a:cs typeface="Times New Roman" panose="02020603050405020304" pitchFamily="18" charset="0"/>
              </a:rPr>
              <a:t>, while the larger group found refuge at </a:t>
            </a:r>
            <a:r>
              <a:rPr lang="en-US" sz="2400" b="0" i="0" dirty="0" err="1">
                <a:effectLst/>
                <a:latin typeface="Times New Roman" panose="02020603050405020304" pitchFamily="18" charset="0"/>
                <a:cs typeface="Times New Roman" panose="02020603050405020304" pitchFamily="18" charset="0"/>
              </a:rPr>
              <a:t>Taaif</a:t>
            </a:r>
            <a:r>
              <a:rPr lang="en-US" sz="2400" b="0" i="0" dirty="0">
                <a:effectLst/>
                <a:latin typeface="Times New Roman" panose="02020603050405020304" pitchFamily="18" charset="0"/>
                <a:cs typeface="Times New Roman" panose="02020603050405020304" pitchFamily="18" charset="0"/>
              </a:rPr>
              <a:t> where Prophet (S.A.W.) besieged them. Muslim’s victory in Battle of </a:t>
            </a:r>
            <a:r>
              <a:rPr lang="en-US" sz="2400" b="0" i="0" dirty="0" err="1">
                <a:effectLst/>
                <a:latin typeface="Times New Roman" panose="02020603050405020304" pitchFamily="18" charset="0"/>
                <a:cs typeface="Times New Roman" panose="02020603050405020304" pitchFamily="18" charset="0"/>
              </a:rPr>
              <a:t>Hunain</a:t>
            </a:r>
            <a:r>
              <a:rPr lang="en-US" sz="2400" b="0" i="0" dirty="0">
                <a:effectLst/>
                <a:latin typeface="Times New Roman" panose="02020603050405020304" pitchFamily="18" charset="0"/>
                <a:cs typeface="Times New Roman" panose="02020603050405020304" pitchFamily="18" charset="0"/>
              </a:rPr>
              <a:t> played a major role in setting the stage for Arab tribes to join the Islamic movement.</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909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469AF4-2915-CE19-8910-5A36257FD4CB}"/>
              </a:ext>
            </a:extLst>
          </p:cNvPr>
          <p:cNvSpPr>
            <a:spLocks noGrp="1"/>
          </p:cNvSpPr>
          <p:nvPr>
            <p:ph type="title"/>
          </p:nvPr>
        </p:nvSpPr>
        <p:spPr>
          <a:xfrm>
            <a:off x="628650" y="365126"/>
            <a:ext cx="7886700" cy="681797"/>
          </a:xfrm>
        </p:spPr>
        <p:txBody>
          <a:bodyPr>
            <a:normAutofit/>
          </a:bodyPr>
          <a:lstStyle/>
          <a:p>
            <a:r>
              <a:rPr lang="en-US" sz="3200" dirty="0">
                <a:effectLst/>
                <a:latin typeface="Algerian" panose="04020705040A02060702" pitchFamily="82" charset="0"/>
              </a:rPr>
              <a:t>The Invasion of Tabuk</a:t>
            </a:r>
            <a:endParaRPr lang="x-none" sz="3200" dirty="0">
              <a:latin typeface="Algerian" panose="04020705040A02060702" pitchFamily="82" charset="0"/>
            </a:endParaRPr>
          </a:p>
        </p:txBody>
      </p:sp>
      <p:sp>
        <p:nvSpPr>
          <p:cNvPr id="3" name="Content Placeholder 2">
            <a:extLst>
              <a:ext uri="{FF2B5EF4-FFF2-40B4-BE49-F238E27FC236}">
                <a16:creationId xmlns="" xmlns:a16="http://schemas.microsoft.com/office/drawing/2014/main" id="{AAA136ED-B9D3-5E5A-8446-31AF5D1974FF}"/>
              </a:ext>
            </a:extLst>
          </p:cNvPr>
          <p:cNvSpPr>
            <a:spLocks noGrp="1"/>
          </p:cNvSpPr>
          <p:nvPr>
            <p:ph idx="1"/>
          </p:nvPr>
        </p:nvSpPr>
        <p:spPr>
          <a:xfrm>
            <a:off x="628650" y="1046923"/>
            <a:ext cx="7886700" cy="5130041"/>
          </a:xfrm>
        </p:spPr>
        <p:txBody>
          <a:bodyPr>
            <a:normAutofit fontScale="92500"/>
          </a:bodyPr>
          <a:lstStyle/>
          <a:p>
            <a:pPr marL="0" indent="0" algn="just">
              <a:buNone/>
            </a:pPr>
            <a:r>
              <a:rPr lang="en-US" sz="2400" b="0" i="0" dirty="0">
                <a:effectLst/>
                <a:latin typeface="Times New Roman" panose="02020603050405020304" pitchFamily="18" charset="0"/>
                <a:cs typeface="Times New Roman" panose="02020603050405020304" pitchFamily="18" charset="0"/>
              </a:rPr>
              <a:t>The battle of Tabuk, also known as the expedition of </a:t>
            </a:r>
            <a:r>
              <a:rPr lang="en-US" sz="2400" b="0" i="0" dirty="0" err="1">
                <a:effectLst/>
                <a:latin typeface="Times New Roman" panose="02020603050405020304" pitchFamily="18" charset="0"/>
                <a:cs typeface="Times New Roman" panose="02020603050405020304" pitchFamily="18" charset="0"/>
              </a:rPr>
              <a:t>Usra</a:t>
            </a:r>
            <a:r>
              <a:rPr lang="en-US" sz="2400" b="0" i="0" dirty="0">
                <a:effectLst/>
                <a:latin typeface="Times New Roman" panose="02020603050405020304" pitchFamily="18" charset="0"/>
                <a:cs typeface="Times New Roman" panose="02020603050405020304" pitchFamily="18" charset="0"/>
              </a:rPr>
              <a:t>, in October of 630 CE was to be the last battle headed by the Prophet Muhammad</a:t>
            </a:r>
            <a:r>
              <a:rPr lang="ar-SA" sz="2400" b="0" i="0" dirty="0">
                <a:effectLst/>
                <a:latin typeface="Times New Roman" panose="02020603050405020304" pitchFamily="18" charset="0"/>
                <a:cs typeface="Times New Roman" panose="02020603050405020304" pitchFamily="18" charset="0"/>
              </a:rPr>
              <a:t>ﷺ. </a:t>
            </a:r>
            <a:r>
              <a:rPr lang="en-US" sz="2400" b="0" i="0" dirty="0">
                <a:effectLst/>
                <a:latin typeface="Times New Roman" panose="02020603050405020304" pitchFamily="18" charset="0"/>
                <a:cs typeface="Times New Roman" panose="02020603050405020304" pitchFamily="18" charset="0"/>
              </a:rPr>
              <a:t>Approximately 30,000 Muslim men participated in the march to the north of Tabuk then; presently located in northwest of Saudi Arabia.</a:t>
            </a:r>
          </a:p>
          <a:p>
            <a:pPr marL="0" indent="0" algn="just">
              <a:buNone/>
            </a:pPr>
            <a:r>
              <a:rPr lang="en-US" sz="2400" i="0" u="none" strike="noStrike" dirty="0">
                <a:effectLst/>
                <a:latin typeface="Algerian" panose="04020705040A02060702" pitchFamily="82" charset="0"/>
                <a:cs typeface="+mj-cs"/>
              </a:rPr>
              <a:t>External Provocations</a:t>
            </a:r>
          </a:p>
          <a:p>
            <a:pPr marL="0" indent="0" algn="just">
              <a:buNone/>
            </a:pPr>
            <a:r>
              <a:rPr lang="en-US" sz="2400" b="0" i="0" dirty="0">
                <a:effectLst/>
                <a:latin typeface="Times New Roman" panose="02020603050405020304" pitchFamily="18" charset="0"/>
                <a:cs typeface="Times New Roman" panose="02020603050405020304" pitchFamily="18" charset="0"/>
              </a:rPr>
              <a:t>The Byzantine empire, one of the powerful states then, with the push of Christian Arabs, prepared a large army with the objective to put an end to Islam by attacking Medina.</a:t>
            </a:r>
          </a:p>
          <a:p>
            <a:pPr marL="0" indent="0" algn="just" fontAlgn="base">
              <a:buNone/>
            </a:pPr>
            <a:r>
              <a:rPr lang="en-US" sz="2400" i="0" u="none" strike="noStrike" dirty="0">
                <a:effectLst/>
                <a:latin typeface="Algerian" panose="04020705040A02060702" pitchFamily="82" charset="0"/>
                <a:cs typeface="+mj-cs"/>
              </a:rPr>
              <a:t>Strong Leadership Rallying Actions</a:t>
            </a:r>
          </a:p>
          <a:p>
            <a:pPr marL="0" indent="0" algn="just" fontAlgn="base">
              <a:buNone/>
            </a:pPr>
            <a:r>
              <a:rPr lang="en-US" sz="2400" b="0" i="0" dirty="0">
                <a:effectLst/>
                <a:latin typeface="Times New Roman" panose="02020603050405020304" pitchFamily="18" charset="0"/>
                <a:cs typeface="Times New Roman" panose="02020603050405020304" pitchFamily="18" charset="0"/>
              </a:rPr>
              <a:t>During that period, with widespread famine that caused scarcities of resources from food to war preparations, encompassing purchase of weapons, in addition to the large number of the enemy’s army, Prophet Muhammad</a:t>
            </a:r>
            <a:r>
              <a:rPr lang="ar-SA" sz="2400" b="0" i="0" dirty="0">
                <a:effectLst/>
                <a:latin typeface="Times New Roman" panose="02020603050405020304" pitchFamily="18" charset="0"/>
                <a:cs typeface="Times New Roman" panose="02020603050405020304" pitchFamily="18" charset="0"/>
              </a:rPr>
              <a:t>ﷺ </a:t>
            </a:r>
            <a:r>
              <a:rPr lang="en-US" sz="2400" b="0" i="0" dirty="0">
                <a:effectLst/>
                <a:latin typeface="Times New Roman" panose="02020603050405020304" pitchFamily="18" charset="0"/>
                <a:cs typeface="Times New Roman" panose="02020603050405020304" pitchFamily="18" charset="0"/>
              </a:rPr>
              <a:t>did warn the Muslim soldiers of all the risks involved. Messengers were sent to Muslim tribes for a call to action.</a:t>
            </a:r>
          </a:p>
          <a:p>
            <a:pPr marL="0" indent="0" algn="just">
              <a:buNone/>
            </a:pP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6102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BEBEBE-DE27-172F-B5D6-1A7C89F94FF7}"/>
              </a:ext>
            </a:extLst>
          </p:cNvPr>
          <p:cNvSpPr>
            <a:spLocks noGrp="1"/>
          </p:cNvSpPr>
          <p:nvPr>
            <p:ph type="title"/>
          </p:nvPr>
        </p:nvSpPr>
        <p:spPr>
          <a:xfrm>
            <a:off x="628650" y="365126"/>
            <a:ext cx="8515350" cy="867327"/>
          </a:xfrm>
        </p:spPr>
        <p:txBody>
          <a:bodyPr>
            <a:noAutofit/>
          </a:bodyPr>
          <a:lstStyle/>
          <a:p>
            <a:r>
              <a:rPr lang="en-US" sz="3200" i="0" u="none" strike="noStrike" dirty="0">
                <a:effectLst/>
                <a:latin typeface="Algerian" panose="04020705040A02060702" pitchFamily="82" charset="0"/>
                <a:cs typeface="+mj-cs"/>
              </a:rPr>
              <a:t>Strong Leadership Rallying Actions</a:t>
            </a:r>
            <a:br>
              <a:rPr lang="en-US" sz="3200" i="0" u="none" strike="noStrike" dirty="0">
                <a:effectLst/>
                <a:latin typeface="Algerian" panose="04020705040A02060702" pitchFamily="82" charset="0"/>
                <a:cs typeface="+mj-cs"/>
              </a:rPr>
            </a:br>
            <a:endParaRPr lang="x-none" sz="3200" dirty="0"/>
          </a:p>
        </p:txBody>
      </p:sp>
      <p:sp>
        <p:nvSpPr>
          <p:cNvPr id="3" name="Content Placeholder 2">
            <a:extLst>
              <a:ext uri="{FF2B5EF4-FFF2-40B4-BE49-F238E27FC236}">
                <a16:creationId xmlns="" xmlns:a16="http://schemas.microsoft.com/office/drawing/2014/main" id="{F9F20874-BF47-D5B9-70D6-B43AE2C64016}"/>
              </a:ext>
            </a:extLst>
          </p:cNvPr>
          <p:cNvSpPr>
            <a:spLocks noGrp="1"/>
          </p:cNvSpPr>
          <p:nvPr>
            <p:ph idx="1"/>
          </p:nvPr>
        </p:nvSpPr>
        <p:spPr>
          <a:xfrm>
            <a:off x="516835" y="1007166"/>
            <a:ext cx="7998515" cy="5169798"/>
          </a:xfrm>
        </p:spPr>
        <p:txBody>
          <a:bodyPr>
            <a:normAutofit/>
          </a:bodyPr>
          <a:lstStyle/>
          <a:p>
            <a:pPr marL="0" indent="0" algn="just" fontAlgn="base">
              <a:lnSpc>
                <a:spcPct val="100000"/>
              </a:lnSpc>
              <a:buNone/>
            </a:pPr>
            <a:r>
              <a:rPr lang="en-US" sz="2200" b="0" i="0" dirty="0">
                <a:effectLst/>
                <a:latin typeface="Times New Roman" panose="02020603050405020304" pitchFamily="18" charset="0"/>
                <a:cs typeface="Times New Roman" panose="02020603050405020304" pitchFamily="18" charset="0"/>
              </a:rPr>
              <a:t>Following that, rich Muslims were asked to contribute to the collective effort which garnered encouraging responses. Albeit money was </a:t>
            </a:r>
            <a:r>
              <a:rPr lang="en-US" sz="2200" b="0" i="0" dirty="0" err="1">
                <a:effectLst/>
                <a:latin typeface="Times New Roman" panose="02020603050405020304" pitchFamily="18" charset="0"/>
                <a:cs typeface="Times New Roman" panose="02020603050405020304" pitchFamily="18" charset="0"/>
              </a:rPr>
              <a:t>channelled</a:t>
            </a:r>
            <a:r>
              <a:rPr lang="en-US" sz="2200" b="0" i="0" dirty="0">
                <a:effectLst/>
                <a:latin typeface="Times New Roman" panose="02020603050405020304" pitchFamily="18" charset="0"/>
                <a:cs typeface="Times New Roman" panose="02020603050405020304" pitchFamily="18" charset="0"/>
              </a:rPr>
              <a:t> to the war preparations, each Muslim contributed in whatever way he or she could afford, ranging from dates to camels. Women did their part, too. They gave up their </a:t>
            </a:r>
            <a:r>
              <a:rPr lang="en-US" sz="2200" b="0" i="0" dirty="0" err="1">
                <a:effectLst/>
                <a:latin typeface="Times New Roman" panose="02020603050405020304" pitchFamily="18" charset="0"/>
                <a:cs typeface="Times New Roman" panose="02020603050405020304" pitchFamily="18" charset="0"/>
              </a:rPr>
              <a:t>jewellery</a:t>
            </a:r>
            <a:r>
              <a:rPr lang="en-US" sz="2200" b="0" i="0" dirty="0">
                <a:effectLst/>
                <a:latin typeface="Times New Roman" panose="02020603050405020304" pitchFamily="18" charset="0"/>
                <a:cs typeface="Times New Roman" panose="02020603050405020304" pitchFamily="18" charset="0"/>
              </a:rPr>
              <a:t> for the war effort which helped in paying for the required resources, such as equipment for the expedition.</a:t>
            </a:r>
            <a:r>
              <a:rPr lang="en-US" sz="2200" b="1" i="0" u="none" strike="noStrike" dirty="0">
                <a:effectLst/>
                <a:latin typeface="Times New Roman" panose="02020603050405020304" pitchFamily="18" charset="0"/>
                <a:cs typeface="Times New Roman" panose="02020603050405020304" pitchFamily="18" charset="0"/>
              </a:rPr>
              <a:t> </a:t>
            </a:r>
          </a:p>
          <a:p>
            <a:pPr marL="0" indent="0" algn="l" fontAlgn="base">
              <a:buNone/>
            </a:pPr>
            <a:r>
              <a:rPr lang="en-US" sz="2200" i="0" u="none" strike="noStrike" dirty="0">
                <a:effectLst/>
                <a:latin typeface="Algerian" panose="04020705040A02060702" pitchFamily="82" charset="0"/>
              </a:rPr>
              <a:t>Sifting Munafiqs from the Ummah</a:t>
            </a:r>
          </a:p>
          <a:p>
            <a:pPr marL="0" indent="0" algn="just" fontAlgn="base">
              <a:lnSpc>
                <a:spcPct val="100000"/>
              </a:lnSpc>
              <a:buNone/>
            </a:pPr>
            <a:r>
              <a:rPr lang="en-US" sz="2200" b="0" i="0" dirty="0">
                <a:effectLst/>
                <a:latin typeface="Times New Roman" panose="02020603050405020304" pitchFamily="18" charset="0"/>
                <a:cs typeface="Times New Roman" panose="02020603050405020304" pitchFamily="18" charset="0"/>
              </a:rPr>
              <a:t>An opportunity to unite Muslims also surfaced the opportunity to identify hypocrites lurking in the community. This particular group gave many excuses, including casting doubts on Muslims to triumph over the Byzantine army, so that they could extract themselves from being part of the battle. Among a few Quranic verses which addressed this specific issue:</a:t>
            </a:r>
          </a:p>
          <a:p>
            <a:pPr marL="0" indent="0">
              <a:buNone/>
            </a:pPr>
            <a:endParaRPr lang="x-none" sz="2200" dirty="0"/>
          </a:p>
        </p:txBody>
      </p:sp>
    </p:spTree>
    <p:extLst>
      <p:ext uri="{BB962C8B-B14F-4D97-AF65-F5344CB8AC3E}">
        <p14:creationId xmlns:p14="http://schemas.microsoft.com/office/powerpoint/2010/main" val="886917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D1190E-DB93-CEC3-28DE-F725F6589850}"/>
              </a:ext>
            </a:extLst>
          </p:cNvPr>
          <p:cNvSpPr>
            <a:spLocks noGrp="1"/>
          </p:cNvSpPr>
          <p:nvPr>
            <p:ph type="title"/>
          </p:nvPr>
        </p:nvSpPr>
        <p:spPr>
          <a:xfrm>
            <a:off x="628650" y="365126"/>
            <a:ext cx="7886700" cy="642040"/>
          </a:xfrm>
        </p:spPr>
        <p:txBody>
          <a:bodyPr>
            <a:normAutofit fontScale="90000"/>
          </a:bodyPr>
          <a:lstStyle/>
          <a:p>
            <a:r>
              <a:rPr lang="en-US" i="0" u="none" strike="noStrike" dirty="0">
                <a:effectLst/>
                <a:latin typeface="Algerian" panose="04020705040A02060702" pitchFamily="82" charset="0"/>
              </a:rPr>
              <a:t/>
            </a:r>
            <a:br>
              <a:rPr lang="en-US" i="0" u="none" strike="noStrike" dirty="0">
                <a:effectLst/>
                <a:latin typeface="Algerian" panose="04020705040A02060702" pitchFamily="82" charset="0"/>
              </a:rPr>
            </a:br>
            <a:r>
              <a:rPr lang="en-US" sz="3100" i="0" u="none" strike="noStrike" dirty="0">
                <a:effectLst/>
                <a:latin typeface="Algerian" panose="04020705040A02060702" pitchFamily="82" charset="0"/>
              </a:rPr>
              <a:t>Sifting Munafiqs from the Ummah</a:t>
            </a:r>
            <a:r>
              <a:rPr lang="en-US" i="0" u="none" strike="noStrike" dirty="0">
                <a:effectLst/>
                <a:latin typeface="Algerian" panose="04020705040A02060702" pitchFamily="82" charset="0"/>
              </a:rPr>
              <a:t/>
            </a:r>
            <a:br>
              <a:rPr lang="en-US" i="0" u="none" strike="noStrike" dirty="0">
                <a:effectLst/>
                <a:latin typeface="Algerian" panose="04020705040A02060702" pitchFamily="82" charset="0"/>
              </a:rPr>
            </a:br>
            <a:endParaRPr lang="x-none" dirty="0"/>
          </a:p>
        </p:txBody>
      </p:sp>
      <p:sp>
        <p:nvSpPr>
          <p:cNvPr id="3" name="Content Placeholder 2">
            <a:extLst>
              <a:ext uri="{FF2B5EF4-FFF2-40B4-BE49-F238E27FC236}">
                <a16:creationId xmlns="" xmlns:a16="http://schemas.microsoft.com/office/drawing/2014/main" id="{21F787FD-AAE4-2BB0-B8F6-518623A798BE}"/>
              </a:ext>
            </a:extLst>
          </p:cNvPr>
          <p:cNvSpPr>
            <a:spLocks noGrp="1"/>
          </p:cNvSpPr>
          <p:nvPr>
            <p:ph idx="1"/>
          </p:nvPr>
        </p:nvSpPr>
        <p:spPr>
          <a:xfrm>
            <a:off x="628650" y="1113183"/>
            <a:ext cx="7886700" cy="5063780"/>
          </a:xfrm>
        </p:spPr>
        <p:txBody>
          <a:bodyPr>
            <a:normAutofit lnSpcReduction="10000"/>
          </a:bodyPr>
          <a:lstStyle/>
          <a:p>
            <a:pPr marL="0" indent="0" algn="just" fontAlgn="base">
              <a:lnSpc>
                <a:spcPct val="100000"/>
              </a:lnSpc>
              <a:buNone/>
            </a:pPr>
            <a:r>
              <a:rPr lang="en-US" sz="2400" b="0" dirty="0">
                <a:effectLst/>
                <a:latin typeface="Times New Roman" panose="02020603050405020304" pitchFamily="18" charset="0"/>
                <a:cs typeface="Times New Roman" panose="02020603050405020304" pitchFamily="18" charset="0"/>
              </a:rPr>
              <a:t>And among them there is one who says, “Allow me (to stay behind) and do not expose me to an ordeal.” Look! They have already fallen into an ordeal, and certainly Jahannam (the Hell) has the disbelievers encircled.</a:t>
            </a:r>
            <a:br>
              <a:rPr lang="en-US" sz="2400" b="0" dirty="0">
                <a:effectLst/>
                <a:latin typeface="Times New Roman" panose="02020603050405020304" pitchFamily="18" charset="0"/>
                <a:cs typeface="Times New Roman" panose="02020603050405020304" pitchFamily="18" charset="0"/>
              </a:rPr>
            </a:br>
            <a:r>
              <a:rPr lang="en-US" sz="2400" b="0" dirty="0">
                <a:effectLst/>
                <a:latin typeface="Times New Roman" panose="02020603050405020304" pitchFamily="18" charset="0"/>
                <a:cs typeface="Times New Roman" panose="02020603050405020304" pitchFamily="18" charset="0"/>
              </a:rPr>
              <a:t>[Surah At-</a:t>
            </a:r>
            <a:r>
              <a:rPr lang="en-US" sz="2400" b="0" dirty="0" err="1">
                <a:effectLst/>
                <a:latin typeface="Times New Roman" panose="02020603050405020304" pitchFamily="18" charset="0"/>
                <a:cs typeface="Times New Roman" panose="02020603050405020304" pitchFamily="18" charset="0"/>
              </a:rPr>
              <a:t>Tawbah</a:t>
            </a:r>
            <a:r>
              <a:rPr lang="en-US" sz="2400" b="0" dirty="0">
                <a:effectLst/>
                <a:latin typeface="Times New Roman" panose="02020603050405020304" pitchFamily="18" charset="0"/>
                <a:cs typeface="Times New Roman" panose="02020603050405020304" pitchFamily="18" charset="0"/>
              </a:rPr>
              <a:t> 9:49]</a:t>
            </a:r>
          </a:p>
          <a:p>
            <a:pPr marL="0" indent="0" algn="just" fontAlgn="base">
              <a:lnSpc>
                <a:spcPct val="100000"/>
              </a:lnSpc>
              <a:buNone/>
            </a:pPr>
            <a:r>
              <a:rPr lang="en-US" sz="2400" u="none" strike="noStrike" dirty="0">
                <a:effectLst/>
                <a:latin typeface="Algerian" panose="04020705040A02060702" pitchFamily="82" charset="0"/>
                <a:cs typeface="Times New Roman" panose="02020603050405020304" pitchFamily="18" charset="0"/>
              </a:rPr>
              <a:t>March to Tabuk</a:t>
            </a:r>
          </a:p>
          <a:p>
            <a:pPr marL="0" indent="0" algn="just" fontAlgn="base">
              <a:lnSpc>
                <a:spcPct val="100000"/>
              </a:lnSpc>
              <a:buNone/>
            </a:pPr>
            <a:r>
              <a:rPr lang="en-US" sz="2400" b="0" dirty="0">
                <a:effectLst/>
                <a:latin typeface="Times New Roman" panose="02020603050405020304" pitchFamily="18" charset="0"/>
                <a:cs typeface="Times New Roman" panose="02020603050405020304" pitchFamily="18" charset="0"/>
              </a:rPr>
              <a:t>With many impossibilities and hurdles conquered, under the leadership of the Prophet, 30,000 Muslim soldiers set off from Medina in the month of Rajab. The scorching heat of the sun did not deter these men from carrying out jihad in the name of Allah.</a:t>
            </a:r>
          </a:p>
          <a:p>
            <a:pPr marL="0" indent="0">
              <a:buNone/>
            </a:pPr>
            <a:r>
              <a:rPr lang="en-US" dirty="0"/>
              <a:t/>
            </a:r>
            <a:br>
              <a:rPr lang="en-US" dirty="0"/>
            </a:br>
            <a:endParaRPr lang="x-none" dirty="0"/>
          </a:p>
        </p:txBody>
      </p:sp>
    </p:spTree>
    <p:extLst>
      <p:ext uri="{BB962C8B-B14F-4D97-AF65-F5344CB8AC3E}">
        <p14:creationId xmlns:p14="http://schemas.microsoft.com/office/powerpoint/2010/main" val="1427123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C44D28-6663-2546-96DE-B10264E6182F}"/>
              </a:ext>
            </a:extLst>
          </p:cNvPr>
          <p:cNvSpPr>
            <a:spLocks noGrp="1"/>
          </p:cNvSpPr>
          <p:nvPr>
            <p:ph type="title"/>
          </p:nvPr>
        </p:nvSpPr>
        <p:spPr>
          <a:xfrm>
            <a:off x="628650" y="365126"/>
            <a:ext cx="7886700" cy="655292"/>
          </a:xfrm>
        </p:spPr>
        <p:txBody>
          <a:bodyPr>
            <a:normAutofit fontScale="90000"/>
          </a:bodyPr>
          <a:lstStyle/>
          <a:p>
            <a:r>
              <a:rPr lang="en-US" sz="4400" b="1" i="0" u="none" strike="noStrike" dirty="0">
                <a:effectLst/>
                <a:latin typeface="Times New Roman" panose="02020603050405020304" pitchFamily="18" charset="0"/>
                <a:cs typeface="Times New Roman" panose="02020603050405020304" pitchFamily="18" charset="0"/>
              </a:rPr>
              <a:t/>
            </a:r>
            <a:br>
              <a:rPr lang="en-US" sz="4400" b="1" i="0" u="none" strike="noStrike" dirty="0">
                <a:effectLst/>
                <a:latin typeface="Times New Roman" panose="02020603050405020304" pitchFamily="18" charset="0"/>
                <a:cs typeface="Times New Roman" panose="02020603050405020304" pitchFamily="18" charset="0"/>
              </a:rPr>
            </a:br>
            <a:r>
              <a:rPr lang="en-US" sz="3100" i="0" u="none" strike="noStrike" dirty="0">
                <a:effectLst/>
                <a:latin typeface="Algerian" panose="04020705040A02060702" pitchFamily="82" charset="0"/>
                <a:cs typeface="Times New Roman" panose="02020603050405020304" pitchFamily="18" charset="0"/>
              </a:rPr>
              <a:t>Many Challenges Experienced</a:t>
            </a:r>
            <a:r>
              <a:rPr lang="en-US" sz="4400" b="1" i="0" u="none" strike="noStrike" dirty="0">
                <a:effectLst/>
                <a:latin typeface="Times New Roman" panose="02020603050405020304" pitchFamily="18" charset="0"/>
                <a:cs typeface="Times New Roman" panose="02020603050405020304" pitchFamily="18" charset="0"/>
              </a:rPr>
              <a:t/>
            </a:r>
            <a:br>
              <a:rPr lang="en-US" sz="4400" b="1" i="0" u="none" strike="noStrike" dirty="0">
                <a:effectLst/>
                <a:latin typeface="Times New Roman" panose="02020603050405020304" pitchFamily="18" charset="0"/>
                <a:cs typeface="Times New Roman" panose="02020603050405020304" pitchFamily="18" charset="0"/>
              </a:rPr>
            </a:br>
            <a:endParaRPr lang="x-none" dirty="0"/>
          </a:p>
        </p:txBody>
      </p:sp>
      <p:sp>
        <p:nvSpPr>
          <p:cNvPr id="3" name="Content Placeholder 2">
            <a:extLst>
              <a:ext uri="{FF2B5EF4-FFF2-40B4-BE49-F238E27FC236}">
                <a16:creationId xmlns="" xmlns:a16="http://schemas.microsoft.com/office/drawing/2014/main" id="{37645B70-807B-2B4B-9A77-533A8AE52FB1}"/>
              </a:ext>
            </a:extLst>
          </p:cNvPr>
          <p:cNvSpPr>
            <a:spLocks noGrp="1"/>
          </p:cNvSpPr>
          <p:nvPr>
            <p:ph idx="1"/>
          </p:nvPr>
        </p:nvSpPr>
        <p:spPr>
          <a:xfrm>
            <a:off x="628650" y="1020419"/>
            <a:ext cx="7886700" cy="5156545"/>
          </a:xfrm>
        </p:spPr>
        <p:txBody>
          <a:bodyPr>
            <a:normAutofit/>
          </a:bodyPr>
          <a:lstStyle/>
          <a:p>
            <a:pPr marL="0" indent="0" algn="just" fontAlgn="base">
              <a:lnSpc>
                <a:spcPct val="100000"/>
              </a:lnSpc>
              <a:buNone/>
            </a:pPr>
            <a:r>
              <a:rPr lang="en-US" sz="2200" b="0" i="0" dirty="0">
                <a:effectLst/>
                <a:latin typeface="Times New Roman" panose="02020603050405020304" pitchFamily="18" charset="0"/>
                <a:cs typeface="Times New Roman" panose="02020603050405020304" pitchFamily="18" charset="0"/>
              </a:rPr>
              <a:t>During one of the many stops, the Muslim army was desperate for water. They even had to slaughter a camel to drink water. Again, the Munafiqs seized the opportunity to slander the Prophet </a:t>
            </a:r>
            <a:r>
              <a:rPr lang="ar-SA" sz="2200" b="0" i="0" dirty="0" smtClean="0">
                <a:effectLst/>
                <a:latin typeface="Times New Roman" panose="02020603050405020304" pitchFamily="18" charset="0"/>
                <a:cs typeface="Times New Roman" panose="02020603050405020304" pitchFamily="18" charset="0"/>
              </a:rPr>
              <a:t>ﷺ </a:t>
            </a:r>
            <a:r>
              <a:rPr lang="en-US" sz="2200" b="0" i="0" dirty="0" smtClean="0">
                <a:effectLst/>
                <a:latin typeface="Times New Roman" panose="02020603050405020304" pitchFamily="18" charset="0"/>
                <a:cs typeface="Times New Roman" panose="02020603050405020304" pitchFamily="18" charset="0"/>
              </a:rPr>
              <a:t> for </a:t>
            </a:r>
            <a:r>
              <a:rPr lang="en-US" sz="2200" b="0" i="0" dirty="0">
                <a:effectLst/>
                <a:latin typeface="Times New Roman" panose="02020603050405020304" pitchFamily="18" charset="0"/>
                <a:cs typeface="Times New Roman" panose="02020603050405020304" pitchFamily="18" charset="0"/>
              </a:rPr>
              <a:t>not asking Allah for rain. Miraculously, with Allah’s blessings, the Prophet’s </a:t>
            </a:r>
            <a:r>
              <a:rPr lang="ar-SA" sz="2200" b="0" i="0" dirty="0">
                <a:effectLst/>
                <a:latin typeface="Times New Roman" panose="02020603050405020304" pitchFamily="18" charset="0"/>
                <a:cs typeface="Times New Roman" panose="02020603050405020304" pitchFamily="18" charset="0"/>
              </a:rPr>
              <a:t>ﷺ </a:t>
            </a:r>
            <a:r>
              <a:rPr lang="en-US" sz="2200" b="0" i="0" dirty="0" smtClean="0">
                <a:effectLst/>
                <a:latin typeface="Times New Roman" panose="02020603050405020304" pitchFamily="18" charset="0"/>
                <a:cs typeface="Times New Roman" panose="02020603050405020304" pitchFamily="18" charset="0"/>
              </a:rPr>
              <a:t> prayer </a:t>
            </a:r>
            <a:r>
              <a:rPr lang="en-US" sz="2200" b="0" i="0" dirty="0">
                <a:effectLst/>
                <a:latin typeface="Times New Roman" panose="02020603050405020304" pitchFamily="18" charset="0"/>
                <a:cs typeface="Times New Roman" panose="02020603050405020304" pitchFamily="18" charset="0"/>
              </a:rPr>
              <a:t>was answered, thus allowing the Muslim soldiers to fill their drinking containers.</a:t>
            </a:r>
          </a:p>
          <a:p>
            <a:pPr marL="0" indent="0" algn="just" fontAlgn="base">
              <a:lnSpc>
                <a:spcPct val="100000"/>
              </a:lnSpc>
              <a:buNone/>
            </a:pPr>
            <a:r>
              <a:rPr lang="en-US" sz="2200" i="0" u="none" strike="noStrike" dirty="0">
                <a:effectLst/>
                <a:latin typeface="Algerian" panose="04020705040A02060702" pitchFamily="82" charset="0"/>
                <a:cs typeface="Times New Roman" panose="02020603050405020304" pitchFamily="18" charset="0"/>
              </a:rPr>
              <a:t>Bloodless Battle Won</a:t>
            </a:r>
          </a:p>
          <a:p>
            <a:pPr marL="0" indent="0" algn="just" fontAlgn="base">
              <a:lnSpc>
                <a:spcPct val="100000"/>
              </a:lnSpc>
              <a:buNone/>
            </a:pPr>
            <a:r>
              <a:rPr lang="en-US" sz="2200" b="0" i="0" dirty="0">
                <a:effectLst/>
                <a:latin typeface="Times New Roman" panose="02020603050405020304" pitchFamily="18" charset="0"/>
                <a:cs typeface="Times New Roman" panose="02020603050405020304" pitchFamily="18" charset="0"/>
              </a:rPr>
              <a:t>Upon arrival in Tabuk, the Byzantine army was nowhere to be found. The enemy had withdrawn at the last minute.</a:t>
            </a:r>
          </a:p>
          <a:p>
            <a:pPr marL="0" indent="0" algn="just" fontAlgn="base">
              <a:lnSpc>
                <a:spcPct val="100000"/>
              </a:lnSpc>
              <a:buNone/>
            </a:pPr>
            <a:r>
              <a:rPr lang="en-US" sz="2200" b="0" i="0" dirty="0">
                <a:effectLst/>
                <a:latin typeface="Times New Roman" panose="02020603050405020304" pitchFamily="18" charset="0"/>
                <a:cs typeface="Times New Roman" panose="02020603050405020304" pitchFamily="18" charset="0"/>
              </a:rPr>
              <a:t>In Tabuk, the Prophet delivered a sermon; part of it </a:t>
            </a:r>
            <a:r>
              <a:rPr lang="en-US" sz="2200" b="0" i="0" dirty="0" err="1">
                <a:effectLst/>
                <a:latin typeface="Times New Roman" panose="02020603050405020304" pitchFamily="18" charset="0"/>
                <a:cs typeface="Times New Roman" panose="02020603050405020304" pitchFamily="18" charset="0"/>
              </a:rPr>
              <a:t>emphasised</a:t>
            </a:r>
            <a:r>
              <a:rPr lang="en-US" sz="2200" b="0" i="0" dirty="0">
                <a:effectLst/>
                <a:latin typeface="Times New Roman" panose="02020603050405020304" pitchFamily="18" charset="0"/>
                <a:cs typeface="Times New Roman" panose="02020603050405020304" pitchFamily="18" charset="0"/>
              </a:rPr>
              <a:t> piety to Allah in believers’ hearts whereby the highest wisdom is derived from the fear of one and only true God. And, doubt is a sign of infidelity of faith.</a:t>
            </a:r>
          </a:p>
          <a:p>
            <a:pPr marL="0" indent="0">
              <a:buNone/>
            </a:pPr>
            <a:endParaRPr lang="x-none" sz="2200" dirty="0"/>
          </a:p>
        </p:txBody>
      </p:sp>
    </p:spTree>
    <p:extLst>
      <p:ext uri="{BB962C8B-B14F-4D97-AF65-F5344CB8AC3E}">
        <p14:creationId xmlns:p14="http://schemas.microsoft.com/office/powerpoint/2010/main" val="380013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F73FA8-3C3F-1685-74A8-04DE28AE87E3}"/>
              </a:ext>
            </a:extLst>
          </p:cNvPr>
          <p:cNvSpPr>
            <a:spLocks noGrp="1"/>
          </p:cNvSpPr>
          <p:nvPr>
            <p:ph type="title"/>
          </p:nvPr>
        </p:nvSpPr>
        <p:spPr>
          <a:xfrm>
            <a:off x="628650" y="501760"/>
            <a:ext cx="8515350" cy="496266"/>
          </a:xfrm>
        </p:spPr>
        <p:txBody>
          <a:bodyPr>
            <a:noAutofit/>
          </a:bodyPr>
          <a:lstStyle/>
          <a:p>
            <a:r>
              <a:rPr lang="en-US" sz="2400" b="1" dirty="0">
                <a:solidFill>
                  <a:srgbClr val="006699"/>
                </a:solidFill>
                <a:effectLst/>
                <a:latin typeface="Times-Bold"/>
              </a:rPr>
              <a:t/>
            </a:r>
            <a:br>
              <a:rPr lang="en-US" sz="2400" b="1" dirty="0">
                <a:solidFill>
                  <a:srgbClr val="006699"/>
                </a:solidFill>
                <a:effectLst/>
                <a:latin typeface="Times-Bold"/>
              </a:rPr>
            </a:br>
            <a:r>
              <a:rPr lang="en-US" sz="2400" dirty="0">
                <a:solidFill>
                  <a:srgbClr val="006699"/>
                </a:solidFill>
                <a:effectLst/>
                <a:latin typeface="Algerian" panose="04020705040A02060702" pitchFamily="82" charset="0"/>
              </a:rPr>
              <a:t>Some Important Events that featured that Year </a:t>
            </a:r>
            <a:r>
              <a:rPr lang="en-US" sz="2400" dirty="0"/>
              <a:t/>
            </a:r>
            <a:br>
              <a:rPr lang="en-US" sz="2400" dirty="0"/>
            </a:br>
            <a:endParaRPr lang="x-none" sz="2400" dirty="0"/>
          </a:p>
        </p:txBody>
      </p:sp>
      <p:sp>
        <p:nvSpPr>
          <p:cNvPr id="3" name="Content Placeholder 2">
            <a:extLst>
              <a:ext uri="{FF2B5EF4-FFF2-40B4-BE49-F238E27FC236}">
                <a16:creationId xmlns="" xmlns:a16="http://schemas.microsoft.com/office/drawing/2014/main" id="{CEE34A6C-625C-40BD-E48E-6D7B8244E3D2}"/>
              </a:ext>
            </a:extLst>
          </p:cNvPr>
          <p:cNvSpPr>
            <a:spLocks noGrp="1"/>
          </p:cNvSpPr>
          <p:nvPr>
            <p:ph idx="1"/>
          </p:nvPr>
        </p:nvSpPr>
        <p:spPr>
          <a:xfrm>
            <a:off x="628650" y="1040981"/>
            <a:ext cx="7886700" cy="5209554"/>
          </a:xfrm>
        </p:spPr>
        <p:txBody>
          <a:bodyPr>
            <a:noAutofit/>
          </a:bodyPr>
          <a:lstStyle/>
          <a:p>
            <a:pPr marL="0" indent="0" algn="just">
              <a:lnSpc>
                <a:spcPct val="100000"/>
              </a:lnSpc>
              <a:buNone/>
            </a:pPr>
            <a:r>
              <a:rPr lang="en-US" sz="2000" dirty="0">
                <a:effectLst/>
                <a:latin typeface="Times New Roman" panose="02020603050405020304" pitchFamily="18" charset="0"/>
                <a:cs typeface="Times New Roman" panose="02020603050405020304" pitchFamily="18" charset="0"/>
              </a:rPr>
              <a:t>During this year many events of great significance took place. They were: </a:t>
            </a:r>
            <a:endParaRPr lang="en-US" sz="20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000" dirty="0">
                <a:effectLst/>
                <a:latin typeface="Times New Roman" panose="02020603050405020304" pitchFamily="18" charset="0"/>
                <a:cs typeface="Times New Roman" panose="02020603050405020304" pitchFamily="18" charset="0"/>
              </a:rPr>
              <a:t>1. After the Messenger’s return from Tabuk, the sworn allegation of infidelity [In case of an infidelity accusation that lacks evidence, both husband and wife swear by Allah that they are innocent and did not commit infidelity. The Husband invokes Allah's curses on himself if he is lying and the women invokes Allah's wrath on her if she is lying] between ‘</a:t>
            </a:r>
            <a:r>
              <a:rPr lang="en-US" sz="2000" dirty="0" err="1">
                <a:effectLst/>
                <a:latin typeface="Times New Roman" panose="02020603050405020304" pitchFamily="18" charset="0"/>
                <a:cs typeface="Times New Roman" panose="02020603050405020304" pitchFamily="18" charset="0"/>
              </a:rPr>
              <a:t>Uwaimir</a:t>
            </a:r>
            <a:r>
              <a:rPr lang="en-US" sz="2000" dirty="0">
                <a:effectLst/>
                <a:latin typeface="Times New Roman" panose="02020603050405020304" pitchFamily="18" charset="0"/>
                <a:cs typeface="Times New Roman" panose="02020603050405020304" pitchFamily="18" charset="0"/>
              </a:rPr>
              <a:t> Al-‘</a:t>
            </a:r>
            <a:r>
              <a:rPr lang="en-US" sz="2000" dirty="0" err="1">
                <a:effectLst/>
                <a:latin typeface="Times New Roman" panose="02020603050405020304" pitchFamily="18" charset="0"/>
                <a:cs typeface="Times New Roman" panose="02020603050405020304" pitchFamily="18" charset="0"/>
              </a:rPr>
              <a:t>Ajlani</a:t>
            </a:r>
            <a:r>
              <a:rPr lang="en-US" sz="2000" dirty="0">
                <a:effectLst/>
                <a:latin typeface="Times New Roman" panose="02020603050405020304" pitchFamily="18" charset="0"/>
                <a:cs typeface="Times New Roman" panose="02020603050405020304" pitchFamily="18" charset="0"/>
              </a:rPr>
              <a:t> and his wife took place. </a:t>
            </a:r>
            <a:endParaRPr lang="en-US" sz="20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000" dirty="0">
                <a:effectLst/>
                <a:latin typeface="Times New Roman" panose="02020603050405020304" pitchFamily="18" charset="0"/>
                <a:cs typeface="Times New Roman" panose="02020603050405020304" pitchFamily="18" charset="0"/>
              </a:rPr>
              <a:t>2. Pelting with stones the </a:t>
            </a:r>
            <a:r>
              <a:rPr lang="en-US" sz="2000" dirty="0" err="1">
                <a:effectLst/>
                <a:latin typeface="Times New Roman" panose="02020603050405020304" pitchFamily="18" charset="0"/>
                <a:cs typeface="Times New Roman" panose="02020603050405020304" pitchFamily="18" charset="0"/>
              </a:rPr>
              <a:t>Ghamidiyah</a:t>
            </a:r>
            <a:r>
              <a:rPr lang="en-US" sz="2000" dirty="0">
                <a:effectLst/>
                <a:latin typeface="Times New Roman" panose="02020603050405020304" pitchFamily="18" charset="0"/>
                <a:cs typeface="Times New Roman" panose="02020603050405020304" pitchFamily="18" charset="0"/>
              </a:rPr>
              <a:t> woman who confessed committing adultery. She was pelted with stones. </a:t>
            </a:r>
            <a:endParaRPr lang="en-US" sz="20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000" dirty="0">
                <a:effectLst/>
                <a:latin typeface="Times New Roman" panose="02020603050405020304" pitchFamily="18" charset="0"/>
                <a:cs typeface="Times New Roman" panose="02020603050405020304" pitchFamily="18" charset="0"/>
              </a:rPr>
              <a:t>3. Negus </a:t>
            </a:r>
            <a:r>
              <a:rPr lang="en-US" sz="2000" dirty="0" err="1">
                <a:effectLst/>
                <a:latin typeface="Times New Roman" panose="02020603050405020304" pitchFamily="18" charset="0"/>
                <a:cs typeface="Times New Roman" panose="02020603050405020304" pitchFamily="18" charset="0"/>
              </a:rPr>
              <a:t>Ashama</a:t>
            </a:r>
            <a:r>
              <a:rPr lang="en-US" sz="2000" dirty="0">
                <a:effectLst/>
                <a:latin typeface="Times New Roman" panose="02020603050405020304" pitchFamily="18" charset="0"/>
                <a:cs typeface="Times New Roman" panose="02020603050405020304" pitchFamily="18" charset="0"/>
              </a:rPr>
              <a:t>; the king of Abyssinia (Ethiopia), died so the Prophet [</a:t>
            </a:r>
            <a:r>
              <a:rPr lang="en-US" sz="2000" dirty="0" err="1">
                <a:effectLst/>
                <a:latin typeface="Times New Roman" panose="02020603050405020304" pitchFamily="18" charset="0"/>
                <a:cs typeface="Times New Roman" panose="02020603050405020304" pitchFamily="18" charset="0"/>
              </a:rPr>
              <a:t>pbuh</a:t>
            </a:r>
            <a:r>
              <a:rPr lang="en-US" sz="2000" dirty="0">
                <a:effectLst/>
                <a:latin typeface="Times New Roman" panose="02020603050405020304" pitchFamily="18" charset="0"/>
                <a:cs typeface="Times New Roman" panose="02020603050405020304" pitchFamily="18" charset="0"/>
              </a:rPr>
              <a:t>] performed prayer in absentia for him. </a:t>
            </a:r>
            <a:endParaRPr lang="en-US" sz="20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000" dirty="0">
                <a:effectLst/>
                <a:latin typeface="Times New Roman" panose="02020603050405020304" pitchFamily="18" charset="0"/>
                <a:cs typeface="Times New Roman" panose="02020603050405020304" pitchFamily="18" charset="0"/>
              </a:rPr>
              <a:t>4. The death of Umm </a:t>
            </a:r>
            <a:r>
              <a:rPr lang="en-US" sz="2000" dirty="0" err="1">
                <a:effectLst/>
                <a:latin typeface="Times New Roman" panose="02020603050405020304" pitchFamily="18" charset="0"/>
                <a:cs typeface="Times New Roman" panose="02020603050405020304" pitchFamily="18" charset="0"/>
              </a:rPr>
              <a:t>Kulthum</a:t>
            </a:r>
            <a:r>
              <a:rPr lang="en-US" sz="2000" dirty="0">
                <a:effectLst/>
                <a:latin typeface="Times New Roman" panose="02020603050405020304" pitchFamily="18" charset="0"/>
                <a:cs typeface="Times New Roman" panose="02020603050405020304" pitchFamily="18" charset="0"/>
              </a:rPr>
              <a:t>, the daughter of the Prophet [</a:t>
            </a:r>
            <a:r>
              <a:rPr lang="en-US" sz="2000" dirty="0" err="1" smtClean="0">
                <a:effectLst/>
                <a:latin typeface="Times New Roman" panose="02020603050405020304" pitchFamily="18" charset="0"/>
                <a:cs typeface="Times New Roman" panose="02020603050405020304" pitchFamily="18" charset="0"/>
              </a:rPr>
              <a:t>pbuh</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4115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A9192E-2388-720B-D302-2B213E698CD3}"/>
              </a:ext>
            </a:extLst>
          </p:cNvPr>
          <p:cNvSpPr>
            <a:spLocks noGrp="1"/>
          </p:cNvSpPr>
          <p:nvPr>
            <p:ph type="title"/>
          </p:nvPr>
        </p:nvSpPr>
        <p:spPr>
          <a:xfrm>
            <a:off x="628650" y="365126"/>
            <a:ext cx="8515350" cy="575779"/>
          </a:xfrm>
        </p:spPr>
        <p:txBody>
          <a:bodyPr>
            <a:noAutofit/>
          </a:bodyPr>
          <a:lstStyle/>
          <a:p>
            <a:r>
              <a:rPr lang="en-US" sz="2400" dirty="0">
                <a:solidFill>
                  <a:srgbClr val="006699"/>
                </a:solidFill>
                <a:effectLst/>
                <a:latin typeface="Algerian" panose="04020705040A02060702" pitchFamily="82" charset="0"/>
              </a:rPr>
              <a:t>Some Important Events that featured that Year</a:t>
            </a:r>
            <a:endParaRPr lang="x-none" sz="2400" dirty="0"/>
          </a:p>
        </p:txBody>
      </p:sp>
      <p:sp>
        <p:nvSpPr>
          <p:cNvPr id="3" name="Content Placeholder 2">
            <a:extLst>
              <a:ext uri="{FF2B5EF4-FFF2-40B4-BE49-F238E27FC236}">
                <a16:creationId xmlns="" xmlns:a16="http://schemas.microsoft.com/office/drawing/2014/main" id="{40CDC14E-8F62-9EF0-184F-A5C281F54B80}"/>
              </a:ext>
            </a:extLst>
          </p:cNvPr>
          <p:cNvSpPr>
            <a:spLocks noGrp="1"/>
          </p:cNvSpPr>
          <p:nvPr>
            <p:ph idx="1"/>
          </p:nvPr>
        </p:nvSpPr>
        <p:spPr>
          <a:xfrm>
            <a:off x="576098" y="1319277"/>
            <a:ext cx="7886700" cy="5236059"/>
          </a:xfrm>
        </p:spPr>
        <p:txBody>
          <a:bodyPr>
            <a:normAutofit/>
          </a:bodyPr>
          <a:lstStyle/>
          <a:p>
            <a:pPr marL="0" indent="0" algn="just">
              <a:lnSpc>
                <a:spcPct val="100000"/>
              </a:lnSpc>
              <a:buNone/>
            </a:pPr>
            <a:r>
              <a:rPr lang="en-US" sz="2000" dirty="0" smtClean="0">
                <a:solidFill>
                  <a:srgbClr val="000000"/>
                </a:solidFill>
                <a:effectLst/>
                <a:latin typeface="Times New Roman" panose="02020603050405020304" pitchFamily="18" charset="0"/>
                <a:cs typeface="Times New Roman" panose="02020603050405020304" pitchFamily="18" charset="0"/>
              </a:rPr>
              <a:t>the </a:t>
            </a:r>
            <a:r>
              <a:rPr lang="en-US" sz="2000" dirty="0">
                <a:solidFill>
                  <a:srgbClr val="000000"/>
                </a:solidFill>
                <a:effectLst/>
                <a:latin typeface="Times New Roman" panose="02020603050405020304" pitchFamily="18" charset="0"/>
                <a:cs typeface="Times New Roman" panose="02020603050405020304" pitchFamily="18" charset="0"/>
              </a:rPr>
              <a:t>Prophet felt extremely sad at her death. "Had I got a third daughter, I would let you marry her." He said to ‘Uthman. </a:t>
            </a:r>
            <a:endParaRPr lang="en-US" sz="20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000" dirty="0">
                <a:solidFill>
                  <a:srgbClr val="000000"/>
                </a:solidFill>
                <a:effectLst/>
                <a:latin typeface="Times New Roman" panose="02020603050405020304" pitchFamily="18" charset="0"/>
                <a:cs typeface="Times New Roman" panose="02020603050405020304" pitchFamily="18" charset="0"/>
              </a:rPr>
              <a:t>5. The death of ‘Abdullah bin Abi </a:t>
            </a:r>
            <a:r>
              <a:rPr lang="en-US" sz="2000" dirty="0" err="1">
                <a:solidFill>
                  <a:srgbClr val="000000"/>
                </a:solidFill>
                <a:effectLst/>
                <a:latin typeface="Times New Roman" panose="02020603050405020304" pitchFamily="18" charset="0"/>
                <a:cs typeface="Times New Roman" panose="02020603050405020304" pitchFamily="18" charset="0"/>
              </a:rPr>
              <a:t>Salool</a:t>
            </a:r>
            <a:r>
              <a:rPr lang="en-US" sz="2000" dirty="0">
                <a:solidFill>
                  <a:srgbClr val="000000"/>
                </a:solidFill>
                <a:effectLst/>
                <a:latin typeface="Times New Roman" panose="02020603050405020304" pitchFamily="18" charset="0"/>
                <a:cs typeface="Times New Roman" panose="02020603050405020304" pitchFamily="18" charset="0"/>
              </a:rPr>
              <a:t>, the head of hypocrites, after the Prophet’s return from Tabuk. The Messenger of </a:t>
            </a:r>
            <a:r>
              <a:rPr lang="en-US" sz="2000" dirty="0" err="1">
                <a:solidFill>
                  <a:srgbClr val="000000"/>
                </a:solidFill>
                <a:effectLst/>
                <a:latin typeface="Times New Roman" panose="02020603050405020304" pitchFamily="18" charset="0"/>
                <a:cs typeface="Times New Roman" panose="02020603050405020304" pitchFamily="18" charset="0"/>
              </a:rPr>
              <a:t>Allâh</a:t>
            </a:r>
            <a:r>
              <a:rPr lang="en-US" sz="2000" dirty="0">
                <a:solidFill>
                  <a:srgbClr val="000000"/>
                </a:solidFill>
                <a:effectLst/>
                <a:latin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cs typeface="Times New Roman" panose="02020603050405020304" pitchFamily="18" charset="0"/>
              </a:rPr>
              <a:t>pbuh</a:t>
            </a:r>
            <a:r>
              <a:rPr lang="en-US" sz="2000" dirty="0">
                <a:solidFill>
                  <a:srgbClr val="000000"/>
                </a:solidFill>
                <a:effectLst/>
                <a:latin typeface="Times New Roman" panose="02020603050405020304" pitchFamily="18" charset="0"/>
                <a:cs typeface="Times New Roman" panose="02020603050405020304" pitchFamily="18" charset="0"/>
              </a:rPr>
              <a:t>] asked </a:t>
            </a:r>
            <a:r>
              <a:rPr lang="en-US" sz="2000" dirty="0" err="1">
                <a:solidFill>
                  <a:srgbClr val="000000"/>
                </a:solidFill>
                <a:effectLst/>
                <a:latin typeface="Times New Roman" panose="02020603050405020304" pitchFamily="18" charset="0"/>
                <a:cs typeface="Times New Roman" panose="02020603050405020304" pitchFamily="18" charset="0"/>
              </a:rPr>
              <a:t>Allâh’s</a:t>
            </a:r>
            <a:r>
              <a:rPr lang="en-US" sz="2000" dirty="0">
                <a:solidFill>
                  <a:srgbClr val="000000"/>
                </a:solidFill>
                <a:effectLst/>
                <a:latin typeface="Times New Roman" panose="02020603050405020304" pitchFamily="18" charset="0"/>
                <a:cs typeface="Times New Roman" panose="02020603050405020304" pitchFamily="18" charset="0"/>
              </a:rPr>
              <a:t> forgiveness for him. He also prayed for him in spite of ‘Umar’s disapproval and his attempt </a:t>
            </a:r>
            <a:r>
              <a:rPr lang="en-US" sz="2000" dirty="0" smtClean="0">
                <a:solidFill>
                  <a:srgbClr val="000000"/>
                </a:solidFill>
                <a:effectLst/>
                <a:latin typeface="Times New Roman" panose="02020603050405020304" pitchFamily="18" charset="0"/>
                <a:cs typeface="Times New Roman" panose="02020603050405020304" pitchFamily="18" charset="0"/>
              </a:rPr>
              <a:t>to</a:t>
            </a:r>
            <a:r>
              <a:rPr lang="en-US" sz="2000" dirty="0">
                <a:latin typeface="Times New Roman" panose="02020603050405020304" pitchFamily="18" charset="0"/>
                <a:cs typeface="Times New Roman" panose="02020603050405020304" pitchFamily="18" charset="0"/>
              </a:rPr>
              <a:t>], prevent </a:t>
            </a:r>
            <a:r>
              <a:rPr lang="en-US" sz="2000" dirty="0" smtClean="0">
                <a:latin typeface="Times New Roman" panose="02020603050405020304" pitchFamily="18" charset="0"/>
                <a:cs typeface="Times New Roman" panose="02020603050405020304" pitchFamily="18" charset="0"/>
              </a:rPr>
              <a:t>him </a:t>
            </a:r>
            <a:r>
              <a:rPr lang="en-US" sz="2000" dirty="0">
                <a:solidFill>
                  <a:srgbClr val="000000"/>
                </a:solidFill>
                <a:latin typeface="Times New Roman" panose="02020603050405020304" pitchFamily="18" charset="0"/>
                <a:cs typeface="Times New Roman" panose="02020603050405020304" pitchFamily="18" charset="0"/>
              </a:rPr>
              <a:t>from doing that. Later on a </a:t>
            </a:r>
            <a:r>
              <a:rPr lang="en-US" sz="2000" dirty="0" err="1">
                <a:solidFill>
                  <a:srgbClr val="000000"/>
                </a:solidFill>
                <a:latin typeface="Times New Roman" panose="02020603050405020304" pitchFamily="18" charset="0"/>
                <a:cs typeface="Times New Roman" panose="02020603050405020304" pitchFamily="18" charset="0"/>
              </a:rPr>
              <a:t>Qur’ânic</a:t>
            </a:r>
            <a:r>
              <a:rPr lang="en-US" sz="2000" dirty="0">
                <a:solidFill>
                  <a:srgbClr val="000000"/>
                </a:solidFill>
                <a:latin typeface="Times New Roman" panose="02020603050405020304" pitchFamily="18" charset="0"/>
                <a:cs typeface="Times New Roman" panose="02020603050405020304" pitchFamily="18" charset="0"/>
              </a:rPr>
              <a:t> verse was revealed attesting to ‘Umar’s right viewpoint. </a:t>
            </a:r>
            <a:endParaRPr lang="x-none" sz="2000">
              <a:latin typeface="Times New Roman" panose="02020603050405020304" pitchFamily="18" charset="0"/>
              <a:cs typeface="Times New Roman" panose="02020603050405020304" pitchFamily="18" charset="0"/>
            </a:endParaRPr>
          </a:p>
          <a:p>
            <a:pPr marL="0" indent="0" algn="just">
              <a:lnSpc>
                <a:spcPct val="100000"/>
              </a:lnSpc>
              <a:buNone/>
            </a:pPr>
            <a:endParaRPr lang="x-none" sz="2000" dirty="0"/>
          </a:p>
        </p:txBody>
      </p:sp>
    </p:spTree>
    <p:extLst>
      <p:ext uri="{BB962C8B-B14F-4D97-AF65-F5344CB8AC3E}">
        <p14:creationId xmlns:p14="http://schemas.microsoft.com/office/powerpoint/2010/main" val="9714268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D0FA80-F14D-9300-EED8-8F39A849017D}"/>
              </a:ext>
            </a:extLst>
          </p:cNvPr>
          <p:cNvSpPr>
            <a:spLocks noGrp="1"/>
          </p:cNvSpPr>
          <p:nvPr>
            <p:ph type="title"/>
          </p:nvPr>
        </p:nvSpPr>
        <p:spPr>
          <a:xfrm>
            <a:off x="628650" y="365126"/>
            <a:ext cx="7886700" cy="708301"/>
          </a:xfrm>
        </p:spPr>
        <p:txBody>
          <a:bodyPr>
            <a:normAutofit fontScale="90000"/>
          </a:bodyPr>
          <a:lstStyle/>
          <a:p>
            <a:r>
              <a:rPr lang="en-US" sz="2800" dirty="0">
                <a:effectLst/>
                <a:latin typeface="Algerian" panose="04020705040A02060702" pitchFamily="82" charset="0"/>
              </a:rPr>
              <a:t>People embrace the Religion of </a:t>
            </a:r>
            <a:r>
              <a:rPr lang="en-US" sz="2800" dirty="0" err="1">
                <a:effectLst/>
                <a:latin typeface="Algerian" panose="04020705040A02060702" pitchFamily="82" charset="0"/>
              </a:rPr>
              <a:t>Allâh</a:t>
            </a:r>
            <a:r>
              <a:rPr lang="en-US" sz="2800" dirty="0">
                <a:effectLst/>
                <a:latin typeface="Algerian" panose="04020705040A02060702" pitchFamily="82" charset="0"/>
              </a:rPr>
              <a:t> in Large Crowds</a:t>
            </a:r>
            <a:endParaRPr lang="x-none" sz="2800" dirty="0">
              <a:latin typeface="Algerian" panose="04020705040A02060702" pitchFamily="82" charset="0"/>
            </a:endParaRPr>
          </a:p>
        </p:txBody>
      </p:sp>
      <p:sp>
        <p:nvSpPr>
          <p:cNvPr id="3" name="Content Placeholder 2">
            <a:extLst>
              <a:ext uri="{FF2B5EF4-FFF2-40B4-BE49-F238E27FC236}">
                <a16:creationId xmlns="" xmlns:a16="http://schemas.microsoft.com/office/drawing/2014/main" id="{9A77F8AC-F4FF-27D3-D761-6E0FD0D64EBA}"/>
              </a:ext>
            </a:extLst>
          </p:cNvPr>
          <p:cNvSpPr>
            <a:spLocks noGrp="1"/>
          </p:cNvSpPr>
          <p:nvPr>
            <p:ph idx="1"/>
          </p:nvPr>
        </p:nvSpPr>
        <p:spPr>
          <a:xfrm>
            <a:off x="628650" y="1073427"/>
            <a:ext cx="7886700" cy="5103537"/>
          </a:xfrm>
        </p:spPr>
        <p:txBody>
          <a:bodyPr>
            <a:noAutofit/>
          </a:bodyPr>
          <a:lstStyle/>
          <a:p>
            <a:pPr marL="0" indent="0" algn="just">
              <a:buNone/>
            </a:pPr>
            <a:r>
              <a:rPr lang="en-US" sz="2100" dirty="0">
                <a:solidFill>
                  <a:srgbClr val="000000"/>
                </a:solidFill>
                <a:effectLst/>
                <a:latin typeface="Times New Roman" panose="02020603050405020304" pitchFamily="18" charset="0"/>
                <a:cs typeface="Times New Roman" panose="02020603050405020304" pitchFamily="18" charset="0"/>
              </a:rPr>
              <a:t>The invasion and the conquest of Makkah was — a decisive battle that destroyed paganism utterly. The Arabs as a result of that battle were able to differentiate the truth from the error. Delusion no longer existed in their life. So they raced to embrace Islam. ‘Amr bin </a:t>
            </a:r>
            <a:r>
              <a:rPr lang="en-US" sz="2100" dirty="0" err="1">
                <a:solidFill>
                  <a:srgbClr val="000000"/>
                </a:solidFill>
                <a:effectLst/>
                <a:latin typeface="Times New Roman" panose="02020603050405020304" pitchFamily="18" charset="0"/>
                <a:cs typeface="Times New Roman" panose="02020603050405020304" pitchFamily="18" charset="0"/>
              </a:rPr>
              <a:t>Salamah</a:t>
            </a:r>
            <a:r>
              <a:rPr lang="en-US" sz="2100" dirty="0">
                <a:solidFill>
                  <a:srgbClr val="000000"/>
                </a:solidFill>
                <a:effectLst/>
                <a:latin typeface="Times New Roman" panose="02020603050405020304" pitchFamily="18" charset="0"/>
                <a:cs typeface="Times New Roman" panose="02020603050405020304" pitchFamily="18" charset="0"/>
              </a:rPr>
              <a:t> said: "We were at a water (spring) where the passage of people was. So when camel riders passed by us we used to ask them: ‘What is the matter with people? What is this man (i.e. the Prophet) like?’ They would say, ‘He claims that </a:t>
            </a:r>
            <a:r>
              <a:rPr lang="en-US" sz="2100" dirty="0" err="1">
                <a:solidFill>
                  <a:srgbClr val="000000"/>
                </a:solidFill>
                <a:effectLst/>
                <a:latin typeface="Times New Roman" panose="02020603050405020304" pitchFamily="18" charset="0"/>
                <a:cs typeface="Times New Roman" panose="02020603050405020304" pitchFamily="18" charset="0"/>
              </a:rPr>
              <a:t>Allâh</a:t>
            </a:r>
            <a:r>
              <a:rPr lang="en-US" sz="2100" dirty="0">
                <a:solidFill>
                  <a:srgbClr val="000000"/>
                </a:solidFill>
                <a:effectLst/>
                <a:latin typeface="Times New Roman" panose="02020603050405020304" pitchFamily="18" charset="0"/>
                <a:cs typeface="Times New Roman" panose="02020603050405020304" pitchFamily="18" charset="0"/>
              </a:rPr>
              <a:t> has revealed so and so.’ I used to memorize those words as if they had been recited within my chest. The Arabs used to ascribe their Islamization to the conquest. They would say: ‘Leave him alone to face his people. If he were a truthful Prophet he would overcome them.’ So when the conquest took place, peoples hastened to declare their Islam. My father was the quickest of all my people to embrace Islam. Arriving at his people he said: ‘By </a:t>
            </a:r>
            <a:r>
              <a:rPr lang="en-US" sz="2100" dirty="0" err="1">
                <a:solidFill>
                  <a:srgbClr val="000000"/>
                </a:solidFill>
                <a:effectLst/>
                <a:latin typeface="Times New Roman" panose="02020603050405020304" pitchFamily="18" charset="0"/>
                <a:cs typeface="Times New Roman" panose="02020603050405020304" pitchFamily="18" charset="0"/>
              </a:rPr>
              <a:t>Allâh</a:t>
            </a:r>
            <a:r>
              <a:rPr lang="en-US" sz="2100" dirty="0">
                <a:solidFill>
                  <a:srgbClr val="000000"/>
                </a:solidFill>
                <a:effectLst/>
                <a:latin typeface="Times New Roman" panose="02020603050405020304" pitchFamily="18" charset="0"/>
                <a:cs typeface="Times New Roman" panose="02020603050405020304" pitchFamily="18" charset="0"/>
              </a:rPr>
              <a:t> I have just verily been to the Prophet [</a:t>
            </a:r>
            <a:r>
              <a:rPr lang="en-US" sz="2100" dirty="0" err="1">
                <a:solidFill>
                  <a:srgbClr val="000000"/>
                </a:solidFill>
                <a:effectLst/>
                <a:latin typeface="Times New Roman" panose="02020603050405020304" pitchFamily="18" charset="0"/>
                <a:cs typeface="Times New Roman" panose="02020603050405020304" pitchFamily="18" charset="0"/>
              </a:rPr>
              <a:t>pbuh</a:t>
            </a:r>
            <a:r>
              <a:rPr lang="en-US" sz="2100" dirty="0">
                <a:solidFill>
                  <a:srgbClr val="000000"/>
                </a:solidFill>
                <a:effectLst/>
                <a:latin typeface="Times New Roman" panose="02020603050405020304" pitchFamily="18" charset="0"/>
                <a:cs typeface="Times New Roman" panose="02020603050405020304" pitchFamily="18" charset="0"/>
              </a:rPr>
              <a:t>].</a:t>
            </a:r>
            <a:endParaRPr lang="x-none"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2489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32B3BE-8464-D4D7-161E-618A0C0CA967}"/>
              </a:ext>
            </a:extLst>
          </p:cNvPr>
          <p:cNvSpPr>
            <a:spLocks noGrp="1"/>
          </p:cNvSpPr>
          <p:nvPr>
            <p:ph type="title"/>
          </p:nvPr>
        </p:nvSpPr>
        <p:spPr>
          <a:xfrm>
            <a:off x="628650" y="365126"/>
            <a:ext cx="7886700" cy="642040"/>
          </a:xfrm>
        </p:spPr>
        <p:txBody>
          <a:bodyPr>
            <a:normAutofit fontScale="90000"/>
          </a:bodyPr>
          <a:lstStyle/>
          <a:p>
            <a:r>
              <a:rPr lang="en-US" sz="2800" dirty="0">
                <a:effectLst/>
                <a:latin typeface="Algerian" panose="04020705040A02060702" pitchFamily="82" charset="0"/>
              </a:rPr>
              <a:t>People embrace the Religion of </a:t>
            </a:r>
            <a:r>
              <a:rPr lang="en-US" sz="2800" dirty="0" err="1">
                <a:effectLst/>
                <a:latin typeface="Algerian" panose="04020705040A02060702" pitchFamily="82" charset="0"/>
              </a:rPr>
              <a:t>Allâh</a:t>
            </a:r>
            <a:r>
              <a:rPr lang="en-US" sz="2800" dirty="0">
                <a:effectLst/>
                <a:latin typeface="Algerian" panose="04020705040A02060702" pitchFamily="82" charset="0"/>
              </a:rPr>
              <a:t> in Large Crowds</a:t>
            </a:r>
            <a:endParaRPr lang="x-none" sz="2800" dirty="0"/>
          </a:p>
        </p:txBody>
      </p:sp>
      <p:sp>
        <p:nvSpPr>
          <p:cNvPr id="3" name="Content Placeholder 2">
            <a:extLst>
              <a:ext uri="{FF2B5EF4-FFF2-40B4-BE49-F238E27FC236}">
                <a16:creationId xmlns="" xmlns:a16="http://schemas.microsoft.com/office/drawing/2014/main" id="{FEFC56B3-A24C-D19C-6EED-A0A9B23B4E1A}"/>
              </a:ext>
            </a:extLst>
          </p:cNvPr>
          <p:cNvSpPr>
            <a:spLocks noGrp="1"/>
          </p:cNvSpPr>
          <p:nvPr>
            <p:ph idx="1"/>
          </p:nvPr>
        </p:nvSpPr>
        <p:spPr>
          <a:xfrm>
            <a:off x="628650" y="1007167"/>
            <a:ext cx="7886700" cy="5169797"/>
          </a:xfrm>
        </p:spPr>
        <p:txBody>
          <a:bodyPr>
            <a:noAutofit/>
          </a:bodyPr>
          <a:lstStyle/>
          <a:p>
            <a:pPr marL="0" indent="0" algn="just">
              <a:lnSpc>
                <a:spcPct val="100000"/>
              </a:lnSpc>
              <a:buNone/>
            </a:pPr>
            <a:r>
              <a:rPr lang="en-US" sz="2100" dirty="0">
                <a:solidFill>
                  <a:srgbClr val="000000"/>
                </a:solidFill>
                <a:effectLst/>
                <a:latin typeface="Times New Roman" panose="02020603050405020304" pitchFamily="18" charset="0"/>
                <a:cs typeface="Times New Roman" panose="02020603050405020304" pitchFamily="18" charset="0"/>
              </a:rPr>
              <a:t>And he said: ‘Perform so a prayer at such a time, and so and so prayers at such and such time. When the prayer time is due let one of you call for the prayer and appoint the most learned of the </a:t>
            </a:r>
            <a:r>
              <a:rPr lang="en-US" sz="2100" dirty="0" err="1">
                <a:solidFill>
                  <a:srgbClr val="000000"/>
                </a:solidFill>
                <a:effectLst/>
                <a:latin typeface="Times New Roman" panose="02020603050405020304" pitchFamily="18" charset="0"/>
                <a:cs typeface="Times New Roman" panose="02020603050405020304" pitchFamily="18" charset="0"/>
              </a:rPr>
              <a:t>Qur’ân</a:t>
            </a:r>
            <a:r>
              <a:rPr lang="en-US" sz="2100" dirty="0">
                <a:solidFill>
                  <a:srgbClr val="000000"/>
                </a:solidFill>
                <a:effectLst/>
                <a:latin typeface="Times New Roman" panose="02020603050405020304" pitchFamily="18" charset="0"/>
                <a:cs typeface="Times New Roman" panose="02020603050405020304" pitchFamily="18" charset="0"/>
              </a:rPr>
              <a:t> among you to be an </a:t>
            </a:r>
            <a:r>
              <a:rPr lang="en-US" sz="2100" i="1" dirty="0">
                <a:solidFill>
                  <a:srgbClr val="000000"/>
                </a:solidFill>
                <a:effectLst/>
                <a:latin typeface="Times New Roman" panose="02020603050405020304" pitchFamily="18" charset="0"/>
                <a:cs typeface="Times New Roman" panose="02020603050405020304" pitchFamily="18" charset="0"/>
              </a:rPr>
              <a:t>Imam</a:t>
            </a:r>
            <a:r>
              <a:rPr lang="en-US" sz="2100" dirty="0">
                <a:solidFill>
                  <a:srgbClr val="000000"/>
                </a:solidFill>
                <a:effectLst/>
                <a:latin typeface="Times New Roman" panose="02020603050405020304" pitchFamily="18" charset="0"/>
                <a:cs typeface="Times New Roman" panose="02020603050405020304" pitchFamily="18" charset="0"/>
              </a:rPr>
              <a:t> (leader) of yours. </a:t>
            </a:r>
            <a:r>
              <a:rPr lang="en-US" sz="2100" dirty="0">
                <a:solidFill>
                  <a:srgbClr val="FF0000"/>
                </a:solidFill>
                <a:effectLst/>
                <a:latin typeface="Times New Roman" panose="02020603050405020304" pitchFamily="18" charset="0"/>
                <a:cs typeface="Times New Roman" panose="02020603050405020304" pitchFamily="18" charset="0"/>
              </a:rPr>
              <a:t>[Sahih Al-Bukhari 2/615,616]</a:t>
            </a:r>
            <a:r>
              <a:rPr lang="en-US" sz="2100" dirty="0">
                <a:solidFill>
                  <a:srgbClr val="000000"/>
                </a:solidFill>
                <a:effectLst/>
                <a:latin typeface="Times New Roman" panose="02020603050405020304" pitchFamily="18" charset="0"/>
                <a:cs typeface="Times New Roman" panose="02020603050405020304" pitchFamily="18" charset="0"/>
              </a:rPr>
              <a:t>" This Prophetic tradition manifests the great effect of the conquest of Makkah on the phase of events. It certainly shows the influence of the conquest of Makkah upon the consolidation of Islam as well as on the Arabs’ stand and their surrender to Islam. </a:t>
            </a:r>
            <a:endParaRPr lang="en-US"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solidFill>
                  <a:srgbClr val="000000"/>
                </a:solidFill>
                <a:effectLst/>
                <a:latin typeface="Times New Roman" panose="02020603050405020304" pitchFamily="18" charset="0"/>
                <a:cs typeface="Times New Roman" panose="02020603050405020304" pitchFamily="18" charset="0"/>
              </a:rPr>
              <a:t>That influence was absolutely confirmed and deeply rooted after the invasion of </a:t>
            </a:r>
            <a:endParaRPr lang="en-US"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solidFill>
                  <a:srgbClr val="000000"/>
                </a:solidFill>
                <a:effectLst/>
                <a:latin typeface="Times New Roman" panose="02020603050405020304" pitchFamily="18" charset="0"/>
                <a:cs typeface="Times New Roman" panose="02020603050405020304" pitchFamily="18" charset="0"/>
              </a:rPr>
              <a:t>Tabuk. A clear and an obvious evidence of that influence could be deduced from the </a:t>
            </a:r>
            <a:endParaRPr lang="en-US"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solidFill>
                  <a:srgbClr val="000000"/>
                </a:solidFill>
                <a:effectLst/>
                <a:latin typeface="Times New Roman" panose="02020603050405020304" pitchFamily="18" charset="0"/>
                <a:cs typeface="Times New Roman" panose="02020603050405020304" pitchFamily="18" charset="0"/>
              </a:rPr>
              <a:t>great number of delegations arriving in Madinah successively in the ninth and tenth </a:t>
            </a:r>
            <a:endParaRPr lang="en-US" sz="21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100" dirty="0">
                <a:solidFill>
                  <a:srgbClr val="000000"/>
                </a:solidFill>
                <a:effectLst/>
                <a:latin typeface="Times New Roman" panose="02020603050405020304" pitchFamily="18" charset="0"/>
                <a:cs typeface="Times New Roman" panose="02020603050405020304" pitchFamily="18" charset="0"/>
              </a:rPr>
              <a:t>years of Al-Hijra. </a:t>
            </a:r>
            <a:endParaRPr lang="x-none"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0279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E65A5A-3116-C5A6-67CD-1826ADFC90F0}"/>
              </a:ext>
            </a:extLst>
          </p:cNvPr>
          <p:cNvSpPr>
            <a:spLocks noGrp="1"/>
          </p:cNvSpPr>
          <p:nvPr>
            <p:ph type="title"/>
          </p:nvPr>
        </p:nvSpPr>
        <p:spPr>
          <a:xfrm>
            <a:off x="628650" y="365126"/>
            <a:ext cx="7886700" cy="575779"/>
          </a:xfrm>
        </p:spPr>
        <p:txBody>
          <a:bodyPr>
            <a:normAutofit fontScale="90000"/>
          </a:bodyPr>
          <a:lstStyle/>
          <a:p>
            <a:r>
              <a:rPr lang="en-US" sz="2800" dirty="0">
                <a:effectLst/>
                <a:latin typeface="Algerian" panose="04020705040A02060702" pitchFamily="82" charset="0"/>
              </a:rPr>
              <a:t>People embrace the Religion of </a:t>
            </a:r>
            <a:r>
              <a:rPr lang="en-US" sz="2800" dirty="0" err="1">
                <a:effectLst/>
                <a:latin typeface="Algerian" panose="04020705040A02060702" pitchFamily="82" charset="0"/>
              </a:rPr>
              <a:t>Allâh</a:t>
            </a:r>
            <a:r>
              <a:rPr lang="en-US" sz="2800" dirty="0">
                <a:effectLst/>
                <a:latin typeface="Algerian" panose="04020705040A02060702" pitchFamily="82" charset="0"/>
              </a:rPr>
              <a:t> in Large Crowds</a:t>
            </a:r>
            <a:endParaRPr lang="x-none" sz="2800" dirty="0"/>
          </a:p>
        </p:txBody>
      </p:sp>
      <p:sp>
        <p:nvSpPr>
          <p:cNvPr id="3" name="Content Placeholder 2">
            <a:extLst>
              <a:ext uri="{FF2B5EF4-FFF2-40B4-BE49-F238E27FC236}">
                <a16:creationId xmlns="" xmlns:a16="http://schemas.microsoft.com/office/drawing/2014/main" id="{C13492DA-0AC5-AADA-8087-1F8BB755D110}"/>
              </a:ext>
            </a:extLst>
          </p:cNvPr>
          <p:cNvSpPr>
            <a:spLocks noGrp="1"/>
          </p:cNvSpPr>
          <p:nvPr>
            <p:ph idx="1"/>
          </p:nvPr>
        </p:nvSpPr>
        <p:spPr>
          <a:xfrm>
            <a:off x="628650" y="940904"/>
            <a:ext cx="7886700" cy="5236059"/>
          </a:xfrm>
        </p:spPr>
        <p:txBody>
          <a:bodyPr>
            <a:noAutofit/>
          </a:bodyPr>
          <a:lstStyle/>
          <a:p>
            <a:pPr marL="0" indent="0" algn="just">
              <a:lnSpc>
                <a:spcPct val="100000"/>
              </a:lnSpc>
              <a:buNone/>
            </a:pPr>
            <a:r>
              <a:rPr lang="en-US" sz="2200" dirty="0">
                <a:solidFill>
                  <a:srgbClr val="000000"/>
                </a:solidFill>
                <a:effectLst/>
                <a:latin typeface="Times New Roman" panose="02020603050405020304" pitchFamily="18" charset="0"/>
                <a:cs typeface="Times New Roman" panose="02020603050405020304" pitchFamily="18" charset="0"/>
              </a:rPr>
              <a:t>The immense crowds of people who raced to embrace the religion of </a:t>
            </a:r>
            <a:r>
              <a:rPr lang="en-US" sz="2200" dirty="0" err="1">
                <a:solidFill>
                  <a:srgbClr val="000000"/>
                </a:solidFill>
                <a:effectLst/>
                <a:latin typeface="Times New Roman" panose="02020603050405020304" pitchFamily="18" charset="0"/>
                <a:cs typeface="Times New Roman" panose="02020603050405020304" pitchFamily="18" charset="0"/>
              </a:rPr>
              <a:t>Allâh</a:t>
            </a:r>
            <a:r>
              <a:rPr lang="en-US" sz="2200" dirty="0">
                <a:solidFill>
                  <a:srgbClr val="000000"/>
                </a:solidFill>
                <a:effectLst/>
                <a:latin typeface="Times New Roman" panose="02020603050405020304" pitchFamily="18" charset="0"/>
                <a:cs typeface="Times New Roman" panose="02020603050405020304" pitchFamily="18" charset="0"/>
              </a:rPr>
              <a:t> and the great army which included ten thousand fighters in the invasion of the conquest of Makkah had grown big enough to include thirty thousand fighters sharing in Tabuk invasion. It was only in less than a year after the conquest of Makkah that this growth in Islamic army had taken place. A hundred thousand or a hundred and forty four thousand Muslim pilgrims shared in </a:t>
            </a:r>
            <a:r>
              <a:rPr lang="en-US" sz="2200" i="1" dirty="0" err="1">
                <a:solidFill>
                  <a:srgbClr val="000000"/>
                </a:solidFill>
                <a:effectLst/>
                <a:latin typeface="Times New Roman" panose="02020603050405020304" pitchFamily="18" charset="0"/>
                <a:cs typeface="Times New Roman" panose="02020603050405020304" pitchFamily="18" charset="0"/>
              </a:rPr>
              <a:t>Hajjatul</a:t>
            </a:r>
            <a:r>
              <a:rPr lang="en-US" sz="2200" i="1" dirty="0">
                <a:solidFill>
                  <a:srgbClr val="000000"/>
                </a:solidFill>
                <a:effectLst/>
                <a:latin typeface="Times New Roman" panose="02020603050405020304" pitchFamily="18" charset="0"/>
                <a:cs typeface="Times New Roman" panose="02020603050405020304" pitchFamily="18" charset="0"/>
              </a:rPr>
              <a:t> -Wada‘ </a:t>
            </a:r>
            <a:r>
              <a:rPr lang="en-US" sz="2200" dirty="0">
                <a:solidFill>
                  <a:srgbClr val="000000"/>
                </a:solidFill>
                <a:effectLst/>
                <a:latin typeface="Times New Roman" panose="02020603050405020304" pitchFamily="18" charset="0"/>
                <a:cs typeface="Times New Roman" panose="02020603050405020304" pitchFamily="18" charset="0"/>
              </a:rPr>
              <a:t>(i.e. Farewell Pilgrimage); it was such an enormous number of Muslims surging — as an ocean of men — round the Messenger of </a:t>
            </a:r>
            <a:r>
              <a:rPr lang="en-US" sz="2200" dirty="0" err="1">
                <a:solidFill>
                  <a:srgbClr val="000000"/>
                </a:solidFill>
                <a:effectLst/>
                <a:latin typeface="Times New Roman" panose="02020603050405020304" pitchFamily="18" charset="0"/>
                <a:cs typeface="Times New Roman" panose="02020603050405020304" pitchFamily="18" charset="0"/>
              </a:rPr>
              <a:t>Allâh</a:t>
            </a:r>
            <a:r>
              <a:rPr lang="en-US" sz="2200" dirty="0">
                <a:solidFill>
                  <a:srgbClr val="000000"/>
                </a:solidFill>
                <a:effectLst/>
                <a:latin typeface="Times New Roman" panose="02020603050405020304" pitchFamily="18" charset="0"/>
                <a:cs typeface="Times New Roman" panose="02020603050405020304" pitchFamily="18" charset="0"/>
              </a:rPr>
              <a:t> [</a:t>
            </a:r>
            <a:r>
              <a:rPr lang="en-US" sz="2200" dirty="0" err="1">
                <a:solidFill>
                  <a:srgbClr val="000000"/>
                </a:solidFill>
                <a:effectLst/>
                <a:latin typeface="Times New Roman" panose="02020603050405020304" pitchFamily="18" charset="0"/>
                <a:cs typeface="Times New Roman" panose="02020603050405020304" pitchFamily="18" charset="0"/>
              </a:rPr>
              <a:t>pbuh</a:t>
            </a:r>
            <a:r>
              <a:rPr lang="en-US" sz="2200" dirty="0">
                <a:solidFill>
                  <a:srgbClr val="000000"/>
                </a:solidFill>
                <a:effectLst/>
                <a:latin typeface="Times New Roman" panose="02020603050405020304" pitchFamily="18" charset="0"/>
                <a:cs typeface="Times New Roman" panose="02020603050405020304" pitchFamily="18" charset="0"/>
              </a:rPr>
              <a:t>], that the horizon echoed their voices and the expanses of land shook whereby while saying </a:t>
            </a:r>
            <a:r>
              <a:rPr lang="en-US" sz="2200" i="1" dirty="0" err="1">
                <a:solidFill>
                  <a:srgbClr val="000000"/>
                </a:solidFill>
                <a:effectLst/>
                <a:latin typeface="Times New Roman" panose="02020603050405020304" pitchFamily="18" charset="0"/>
                <a:cs typeface="Times New Roman" panose="02020603050405020304" pitchFamily="18" charset="0"/>
              </a:rPr>
              <a:t>Labbaik</a:t>
            </a:r>
            <a:r>
              <a:rPr lang="en-US" sz="2200" dirty="0">
                <a:solidFill>
                  <a:srgbClr val="000000"/>
                </a:solidFill>
                <a:effectLst/>
                <a:latin typeface="Times New Roman" panose="02020603050405020304" pitchFamily="18" charset="0"/>
                <a:cs typeface="Times New Roman" panose="02020603050405020304" pitchFamily="18" charset="0"/>
              </a:rPr>
              <a:t> (i.e. Lord, here we are worshipping), glorifying and magnifying </a:t>
            </a:r>
            <a:r>
              <a:rPr lang="en-US" sz="2200" dirty="0" err="1">
                <a:solidFill>
                  <a:srgbClr val="000000"/>
                </a:solidFill>
                <a:effectLst/>
                <a:latin typeface="Times New Roman" panose="02020603050405020304" pitchFamily="18" charset="0"/>
                <a:cs typeface="Times New Roman" panose="02020603050405020304" pitchFamily="18" charset="0"/>
              </a:rPr>
              <a:t>Allâh</a:t>
            </a:r>
            <a:r>
              <a:rPr lang="en-US" sz="2200" dirty="0">
                <a:solidFill>
                  <a:srgbClr val="000000"/>
                </a:solidFill>
                <a:effectLst/>
                <a:latin typeface="Times New Roman" panose="02020603050405020304" pitchFamily="18" charset="0"/>
                <a:cs typeface="Times New Roman" panose="02020603050405020304" pitchFamily="18" charset="0"/>
              </a:rPr>
              <a:t>, and thanking Him.</a:t>
            </a:r>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5611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542CF-90FA-A794-B3D9-A0D5EAC238BA}"/>
              </a:ext>
            </a:extLst>
          </p:cNvPr>
          <p:cNvSpPr>
            <a:spLocks noGrp="1"/>
          </p:cNvSpPr>
          <p:nvPr>
            <p:ph type="title"/>
          </p:nvPr>
        </p:nvSpPr>
        <p:spPr>
          <a:xfrm>
            <a:off x="628650" y="365126"/>
            <a:ext cx="7886700" cy="575779"/>
          </a:xfrm>
        </p:spPr>
        <p:txBody>
          <a:bodyPr>
            <a:normAutofit fontScale="90000"/>
          </a:bodyPr>
          <a:lstStyle/>
          <a:p>
            <a:r>
              <a:rPr lang="en-US" sz="3600" b="1" dirty="0">
                <a:solidFill>
                  <a:srgbClr val="999999"/>
                </a:solidFill>
                <a:effectLst/>
                <a:latin typeface="Times-Bold"/>
              </a:rPr>
              <a:t/>
            </a:r>
            <a:br>
              <a:rPr lang="en-US" sz="3600" b="1" dirty="0">
                <a:solidFill>
                  <a:srgbClr val="999999"/>
                </a:solidFill>
                <a:effectLst/>
                <a:latin typeface="Times-Bold"/>
              </a:rPr>
            </a:br>
            <a:r>
              <a:rPr lang="en-US" sz="3100" dirty="0">
                <a:effectLst/>
                <a:latin typeface="Algerian" panose="04020705040A02060702" pitchFamily="82" charset="0"/>
              </a:rPr>
              <a:t>The Delegations </a:t>
            </a:r>
            <a:r>
              <a:rPr lang="en-US" dirty="0"/>
              <a:t/>
            </a:r>
            <a:br>
              <a:rPr lang="en-US" dirty="0"/>
            </a:br>
            <a:endParaRPr lang="x-none" dirty="0"/>
          </a:p>
        </p:txBody>
      </p:sp>
      <p:sp>
        <p:nvSpPr>
          <p:cNvPr id="3" name="Content Placeholder 2">
            <a:extLst>
              <a:ext uri="{FF2B5EF4-FFF2-40B4-BE49-F238E27FC236}">
                <a16:creationId xmlns="" xmlns:a16="http://schemas.microsoft.com/office/drawing/2014/main" id="{07CA7005-355A-FF94-8B58-9DDE0D255E3B}"/>
              </a:ext>
            </a:extLst>
          </p:cNvPr>
          <p:cNvSpPr>
            <a:spLocks noGrp="1"/>
          </p:cNvSpPr>
          <p:nvPr>
            <p:ph idx="1"/>
          </p:nvPr>
        </p:nvSpPr>
        <p:spPr>
          <a:xfrm>
            <a:off x="628650" y="940904"/>
            <a:ext cx="7886700" cy="5236059"/>
          </a:xfrm>
        </p:spPr>
        <p:txBody>
          <a:bodyPr>
            <a:noAutofit/>
          </a:bodyPr>
          <a:lstStyle/>
          <a:p>
            <a:pPr marL="0" indent="0" algn="just">
              <a:lnSpc>
                <a:spcPct val="100000"/>
              </a:lnSpc>
              <a:buNone/>
            </a:pPr>
            <a:r>
              <a:rPr lang="en-US" sz="2100" dirty="0">
                <a:solidFill>
                  <a:srgbClr val="000000"/>
                </a:solidFill>
                <a:effectLst/>
                <a:latin typeface="Times New Roman" panose="02020603050405020304" pitchFamily="18" charset="0"/>
                <a:cs typeface="Times New Roman" panose="02020603050405020304" pitchFamily="18" charset="0"/>
              </a:rPr>
              <a:t>The number of delegations listed in </a:t>
            </a:r>
            <a:r>
              <a:rPr lang="en-US" sz="2100" i="1" dirty="0">
                <a:solidFill>
                  <a:srgbClr val="000000"/>
                </a:solidFill>
                <a:effectLst/>
                <a:latin typeface="Times New Roman" panose="02020603050405020304" pitchFamily="18" charset="0"/>
                <a:cs typeface="Times New Roman" panose="02020603050405020304" pitchFamily="18" charset="0"/>
              </a:rPr>
              <a:t>Ahl Al-</a:t>
            </a:r>
            <a:r>
              <a:rPr lang="en-US" sz="2100" i="1" dirty="0" err="1">
                <a:solidFill>
                  <a:srgbClr val="000000"/>
                </a:solidFill>
                <a:effectLst/>
                <a:latin typeface="Times New Roman" panose="02020603050405020304" pitchFamily="18" charset="0"/>
                <a:cs typeface="Times New Roman" panose="02020603050405020304" pitchFamily="18" charset="0"/>
              </a:rPr>
              <a:t>Maghazi</a:t>
            </a:r>
            <a:r>
              <a:rPr lang="en-US" sz="2100" dirty="0">
                <a:solidFill>
                  <a:srgbClr val="000000"/>
                </a:solidFill>
                <a:effectLst/>
                <a:latin typeface="Times New Roman" panose="02020603050405020304" pitchFamily="18" charset="0"/>
                <a:cs typeface="Times New Roman" panose="02020603050405020304" pitchFamily="18" charset="0"/>
              </a:rPr>
              <a:t> were over seventy. Here we will </a:t>
            </a:r>
            <a:r>
              <a:rPr lang="en-US" sz="2100" smtClean="0">
                <a:solidFill>
                  <a:srgbClr val="000000"/>
                </a:solidFill>
                <a:effectLst/>
                <a:latin typeface="Times New Roman" panose="02020603050405020304" pitchFamily="18" charset="0"/>
                <a:cs typeface="Times New Roman" panose="02020603050405020304" pitchFamily="18" charset="0"/>
              </a:rPr>
              <a:t>mention some of </a:t>
            </a:r>
            <a:r>
              <a:rPr lang="en-US" sz="2100" dirty="0">
                <a:solidFill>
                  <a:srgbClr val="000000"/>
                </a:solidFill>
                <a:effectLst/>
                <a:latin typeface="Times New Roman" panose="02020603050405020304" pitchFamily="18" charset="0"/>
                <a:cs typeface="Times New Roman" panose="02020603050405020304" pitchFamily="18" charset="0"/>
              </a:rPr>
              <a:t>the delegations who came to Prophet </a:t>
            </a:r>
            <a:r>
              <a:rPr lang="en-US" sz="2100" dirty="0" err="1">
                <a:solidFill>
                  <a:srgbClr val="000000"/>
                </a:solidFill>
                <a:effectLst/>
                <a:latin typeface="Times New Roman" panose="02020603050405020304" pitchFamily="18" charset="0"/>
                <a:cs typeface="Times New Roman" panose="02020603050405020304" pitchFamily="18" charset="0"/>
              </a:rPr>
              <a:t>pbuh</a:t>
            </a:r>
            <a:r>
              <a:rPr lang="en-US" sz="2100" dirty="0">
                <a:solidFill>
                  <a:srgbClr val="000000"/>
                </a:solidFill>
                <a:effectLst/>
                <a:latin typeface="Times New Roman" panose="02020603050405020304" pitchFamily="18" charset="0"/>
                <a:cs typeface="Times New Roman" panose="02020603050405020304" pitchFamily="18" charset="0"/>
              </a:rPr>
              <a:t> and embraced </a:t>
            </a:r>
            <a:r>
              <a:rPr lang="en-US" sz="2100" dirty="0" err="1">
                <a:solidFill>
                  <a:srgbClr val="000000"/>
                </a:solidFill>
                <a:effectLst/>
                <a:latin typeface="Times New Roman" panose="02020603050405020304" pitchFamily="18" charset="0"/>
                <a:cs typeface="Times New Roman" panose="02020603050405020304" pitchFamily="18" charset="0"/>
              </a:rPr>
              <a:t>Islam.The</a:t>
            </a:r>
            <a:r>
              <a:rPr lang="en-US" sz="2100" dirty="0">
                <a:solidFill>
                  <a:srgbClr val="000000"/>
                </a:solidFill>
                <a:effectLst/>
                <a:latin typeface="Times New Roman" panose="02020603050405020304" pitchFamily="18" charset="0"/>
                <a:cs typeface="Times New Roman" panose="02020603050405020304" pitchFamily="18" charset="0"/>
              </a:rPr>
              <a:t> majority of tribes arrived in Madinah after the conquest, there were also pre-conquest delegations.</a:t>
            </a:r>
          </a:p>
          <a:p>
            <a:pPr marL="0" indent="0" algn="just">
              <a:buNone/>
            </a:pPr>
            <a:r>
              <a:rPr lang="en-US" sz="2100" b="1" dirty="0">
                <a:solidFill>
                  <a:srgbClr val="000000"/>
                </a:solidFill>
                <a:effectLst/>
                <a:latin typeface="Times New Roman" panose="02020603050405020304" pitchFamily="18" charset="0"/>
                <a:cs typeface="Times New Roman" panose="02020603050405020304" pitchFamily="18" charset="0"/>
              </a:rPr>
              <a:t>The delegation of ‘Abdul </a:t>
            </a:r>
            <a:r>
              <a:rPr lang="en-US" sz="2100" b="1" dirty="0" err="1">
                <a:solidFill>
                  <a:srgbClr val="000000"/>
                </a:solidFill>
                <a:effectLst/>
                <a:latin typeface="Times New Roman" panose="02020603050405020304" pitchFamily="18" charset="0"/>
                <a:cs typeface="Times New Roman" panose="02020603050405020304" pitchFamily="18" charset="0"/>
              </a:rPr>
              <a:t>Qais,Daws</a:t>
            </a:r>
            <a:r>
              <a:rPr lang="en-US" sz="2100" b="1" dirty="0">
                <a:solidFill>
                  <a:srgbClr val="000000"/>
                </a:solidFill>
                <a:effectLst/>
                <a:latin typeface="Times New Roman" panose="02020603050405020304" pitchFamily="18" charset="0"/>
                <a:cs typeface="Times New Roman" panose="02020603050405020304" pitchFamily="18" charset="0"/>
              </a:rPr>
              <a:t> Delegation, </a:t>
            </a:r>
            <a:r>
              <a:rPr lang="en-US" sz="2100" b="1" dirty="0" err="1">
                <a:solidFill>
                  <a:srgbClr val="000000"/>
                </a:solidFill>
                <a:effectLst/>
                <a:latin typeface="Times New Roman" panose="02020603050405020304" pitchFamily="18" charset="0"/>
                <a:cs typeface="Times New Roman" panose="02020603050405020304" pitchFamily="18" charset="0"/>
              </a:rPr>
              <a:t>Farwah</a:t>
            </a:r>
            <a:r>
              <a:rPr lang="en-US" sz="2100" b="1" dirty="0">
                <a:solidFill>
                  <a:srgbClr val="000000"/>
                </a:solidFill>
                <a:effectLst/>
                <a:latin typeface="Times New Roman" panose="02020603050405020304" pitchFamily="18" charset="0"/>
                <a:cs typeface="Times New Roman" panose="02020603050405020304" pitchFamily="18" charset="0"/>
              </a:rPr>
              <a:t> Bani ‘Amr Al-</a:t>
            </a:r>
            <a:r>
              <a:rPr lang="en-US" sz="2100" b="1" dirty="0" err="1">
                <a:solidFill>
                  <a:srgbClr val="000000"/>
                </a:solidFill>
                <a:effectLst/>
                <a:latin typeface="Times New Roman" panose="02020603050405020304" pitchFamily="18" charset="0"/>
                <a:cs typeface="Times New Roman" panose="02020603050405020304" pitchFamily="18" charset="0"/>
              </a:rPr>
              <a:t>Judhami’s</a:t>
            </a:r>
            <a:r>
              <a:rPr lang="en-US" sz="2100" b="1" dirty="0">
                <a:solidFill>
                  <a:srgbClr val="000000"/>
                </a:solidFill>
                <a:effectLst/>
                <a:latin typeface="Times New Roman" panose="02020603050405020304" pitchFamily="18" charset="0"/>
                <a:cs typeface="Times New Roman" panose="02020603050405020304" pitchFamily="18" charset="0"/>
              </a:rPr>
              <a:t> messenger, </a:t>
            </a:r>
            <a:r>
              <a:rPr lang="en-US" sz="2100" b="1" dirty="0" err="1">
                <a:solidFill>
                  <a:srgbClr val="000000"/>
                </a:solidFill>
                <a:effectLst/>
                <a:latin typeface="Times New Roman" panose="02020603050405020304" pitchFamily="18" charset="0"/>
                <a:cs typeface="Times New Roman" panose="02020603050405020304" pitchFamily="18" charset="0"/>
              </a:rPr>
              <a:t>Sudâ</a:t>
            </a:r>
            <a:r>
              <a:rPr lang="en-US" sz="2100" b="1" dirty="0">
                <a:solidFill>
                  <a:srgbClr val="000000"/>
                </a:solidFill>
                <a:effectLst/>
                <a:latin typeface="Times New Roman" panose="02020603050405020304" pitchFamily="18" charset="0"/>
                <a:cs typeface="Times New Roman" panose="02020603050405020304" pitchFamily="18" charset="0"/>
              </a:rPr>
              <a:t>’ Delegation, The arrival of </a:t>
            </a:r>
            <a:r>
              <a:rPr lang="en-US" sz="2100" b="1" dirty="0" err="1">
                <a:solidFill>
                  <a:srgbClr val="000000"/>
                </a:solidFill>
                <a:effectLst/>
                <a:latin typeface="Times New Roman" panose="02020603050405020304" pitchFamily="18" charset="0"/>
                <a:cs typeface="Times New Roman" panose="02020603050405020304" pitchFamily="18" charset="0"/>
              </a:rPr>
              <a:t>Ka‘b</a:t>
            </a:r>
            <a:r>
              <a:rPr lang="en-US" sz="2100" b="1" dirty="0">
                <a:solidFill>
                  <a:srgbClr val="000000"/>
                </a:solidFill>
                <a:effectLst/>
                <a:latin typeface="Times New Roman" panose="02020603050405020304" pitchFamily="18" charset="0"/>
                <a:cs typeface="Times New Roman" panose="02020603050405020304" pitchFamily="18" charset="0"/>
              </a:rPr>
              <a:t> bin Zuhair bin Abi </a:t>
            </a:r>
            <a:r>
              <a:rPr lang="en-US" sz="2100" b="1" dirty="0" err="1">
                <a:solidFill>
                  <a:srgbClr val="000000"/>
                </a:solidFill>
                <a:effectLst/>
                <a:latin typeface="Times New Roman" panose="02020603050405020304" pitchFamily="18" charset="0"/>
                <a:cs typeface="Times New Roman" panose="02020603050405020304" pitchFamily="18" charset="0"/>
              </a:rPr>
              <a:t>Sulma</a:t>
            </a:r>
            <a:r>
              <a:rPr lang="en-US" sz="2100" b="1" dirty="0">
                <a:solidFill>
                  <a:srgbClr val="000000"/>
                </a:solidFill>
                <a:latin typeface="Times New Roman" panose="02020603050405020304" pitchFamily="18" charset="0"/>
                <a:cs typeface="Times New Roman" panose="02020603050405020304" pitchFamily="18" charset="0"/>
              </a:rPr>
              <a:t>, </a:t>
            </a:r>
            <a:r>
              <a:rPr lang="en-US" sz="2100" b="1" dirty="0" err="1">
                <a:solidFill>
                  <a:srgbClr val="000000"/>
                </a:solidFill>
                <a:effectLst/>
                <a:latin typeface="Times New Roman" panose="02020603050405020304" pitchFamily="18" charset="0"/>
                <a:cs typeface="Times New Roman" panose="02020603050405020304" pitchFamily="18" charset="0"/>
              </a:rPr>
              <a:t>Udharah</a:t>
            </a:r>
            <a:r>
              <a:rPr lang="en-US" sz="2100" b="1" dirty="0">
                <a:solidFill>
                  <a:srgbClr val="000000"/>
                </a:solidFill>
                <a:effectLst/>
                <a:latin typeface="Times New Roman" panose="02020603050405020304" pitchFamily="18" charset="0"/>
                <a:cs typeface="Times New Roman" panose="02020603050405020304" pitchFamily="18" charset="0"/>
              </a:rPr>
              <a:t> Delegation, </a:t>
            </a:r>
            <a:r>
              <a:rPr lang="en-US" sz="2100" b="1" dirty="0" err="1">
                <a:solidFill>
                  <a:srgbClr val="000000"/>
                </a:solidFill>
                <a:effectLst/>
                <a:latin typeface="Times New Roman" panose="02020603050405020304" pitchFamily="18" charset="0"/>
                <a:cs typeface="Times New Roman" panose="02020603050405020304" pitchFamily="18" charset="0"/>
              </a:rPr>
              <a:t>Thaqif</a:t>
            </a:r>
            <a:r>
              <a:rPr lang="en-US" sz="2100" b="1" dirty="0">
                <a:solidFill>
                  <a:srgbClr val="000000"/>
                </a:solidFill>
                <a:effectLst/>
                <a:latin typeface="Times New Roman" panose="02020603050405020304" pitchFamily="18" charset="0"/>
                <a:cs typeface="Times New Roman" panose="02020603050405020304" pitchFamily="18" charset="0"/>
              </a:rPr>
              <a:t> Delegation, The message of the Yemeni kings and many others.</a:t>
            </a:r>
          </a:p>
          <a:p>
            <a:pPr marL="0" indent="0" algn="just">
              <a:lnSpc>
                <a:spcPct val="100000"/>
              </a:lnSpc>
              <a:buNone/>
            </a:pPr>
            <a:r>
              <a:rPr lang="en-US" sz="2100" dirty="0">
                <a:solidFill>
                  <a:srgbClr val="000000"/>
                </a:solidFill>
                <a:effectLst/>
                <a:latin typeface="Times New Roman" panose="02020603050405020304" pitchFamily="18" charset="0"/>
                <a:cs typeface="Times New Roman" panose="02020603050405020304" pitchFamily="18" charset="0"/>
              </a:rPr>
              <a:t>The succession of these delegations indicated the great degree of the entire acceptance which the Islamic Call reached. It manifested its influence and domination on vast areas of Arabia . The Arabs observed Al-Madinah with such a great respect and estimation that they could do nothing but surrender and submit to it. </a:t>
            </a:r>
            <a:endParaRPr lang="x-none"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82271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2109</Words>
  <Application>Microsoft Office PowerPoint</Application>
  <PresentationFormat>On-screen Show (4:3)</PresentationFormat>
  <Paragraphs>83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Seerah of Prophet Muhammad pbuh</vt:lpstr>
      <vt:lpstr>Content list  </vt:lpstr>
      <vt:lpstr>Battle of Hunain </vt:lpstr>
      <vt:lpstr>Background of the Battle</vt:lpstr>
      <vt:lpstr>Background of the Battle</vt:lpstr>
      <vt:lpstr> Prophet (S.A.W.) Prepares the Army </vt:lpstr>
      <vt:lpstr>  Prophet’s (S.A.W.) orders to  Muslims </vt:lpstr>
      <vt:lpstr> Muslim Warriors gathers strength again: </vt:lpstr>
      <vt:lpstr> continue….</vt:lpstr>
      <vt:lpstr> Martyrs and deaths of the Battle  </vt:lpstr>
      <vt:lpstr>The Invasion of Tabuk</vt:lpstr>
      <vt:lpstr>Strong Leadership Rallying Actions </vt:lpstr>
      <vt:lpstr> Sifting Munafiqs from the Ummah </vt:lpstr>
      <vt:lpstr> Many Challenges Experienced </vt:lpstr>
      <vt:lpstr> Some Important Events that featured that Year  </vt:lpstr>
      <vt:lpstr>Some Important Events that featured that Year</vt:lpstr>
      <vt:lpstr>People embrace the Religion of Allâh in Large Crowds</vt:lpstr>
      <vt:lpstr>People embrace the Religion of Allâh in Large Crowds</vt:lpstr>
      <vt:lpstr>People embrace the Religion of Allâh in Large Crowds</vt:lpstr>
      <vt:lpstr> The Delegations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12</cp:revision>
  <dcterms:created xsi:type="dcterms:W3CDTF">2023-12-13T07:32:40Z</dcterms:created>
  <dcterms:modified xsi:type="dcterms:W3CDTF">2023-12-14T06:49:07Z</dcterms:modified>
</cp:coreProperties>
</file>