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61" r:id="rId3"/>
    <p:sldId id="257" r:id="rId4"/>
    <p:sldId id="258" r:id="rId5"/>
    <p:sldId id="259" r:id="rId6"/>
    <p:sldId id="260" r:id="rId7"/>
    <p:sldId id="262" r:id="rId8"/>
    <p:sldId id="263" r:id="rId9"/>
    <p:sldId id="264" r:id="rId10"/>
    <p:sldId id="266" r:id="rId11"/>
    <p:sldId id="267" r:id="rId12"/>
    <p:sldId id="268" r:id="rId13"/>
    <p:sldId id="269" r:id="rId14"/>
    <p:sldId id="270" r:id="rId15"/>
    <p:sldId id="271" r:id="rId16"/>
    <p:sldId id="272" r:id="rId17"/>
    <p:sldId id="273" r:id="rId18"/>
    <p:sldId id="275"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81" d="100"/>
          <a:sy n="81" d="100"/>
        </p:scale>
        <p:origin x="-300"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7CB11AE-3ABF-4A94-8EB9-37731A1CAB6A}" type="datetimeFigureOut">
              <a:rPr lang="en-US" smtClean="0"/>
              <a:t>12/13/2023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D13B74-7123-4630-BABA-4AF19764C19C}"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7CB11AE-3ABF-4A94-8EB9-37731A1CAB6A}" type="datetimeFigureOut">
              <a:rPr lang="en-US" smtClean="0"/>
              <a:t>12/13/2023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D13B74-7123-4630-BABA-4AF19764C19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7CB11AE-3ABF-4A94-8EB9-37731A1CAB6A}" type="datetimeFigureOut">
              <a:rPr lang="en-US" smtClean="0"/>
              <a:t>12/13/2023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D13B74-7123-4630-BABA-4AF19764C19C}"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7CB11AE-3ABF-4A94-8EB9-37731A1CAB6A}" type="datetimeFigureOut">
              <a:rPr lang="en-US" smtClean="0"/>
              <a:t>12/13/2023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D13B74-7123-4630-BABA-4AF19764C19C}"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7CB11AE-3ABF-4A94-8EB9-37731A1CAB6A}" type="datetimeFigureOut">
              <a:rPr lang="en-US" smtClean="0"/>
              <a:t>12/13/2023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0D13B74-7123-4630-BABA-4AF19764C19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7CB11AE-3ABF-4A94-8EB9-37731A1CAB6A}" type="datetimeFigureOut">
              <a:rPr lang="en-US" smtClean="0"/>
              <a:t>12/13/2023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0D13B74-7123-4630-BABA-4AF19764C19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CB11AE-3ABF-4A94-8EB9-37731A1CAB6A}" type="datetimeFigureOut">
              <a:rPr lang="en-US" smtClean="0"/>
              <a:t>12/13/2023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0D13B74-7123-4630-BABA-4AF19764C19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7CB11AE-3ABF-4A94-8EB9-37731A1CAB6A}" type="datetimeFigureOut">
              <a:rPr lang="en-US" smtClean="0"/>
              <a:t>12/13/2023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D13B74-7123-4630-BABA-4AF19764C19C}"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7CB11AE-3ABF-4A94-8EB9-37731A1CAB6A}" type="datetimeFigureOut">
              <a:rPr lang="en-US" smtClean="0"/>
              <a:t>12/13/2023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D13B74-7123-4630-BABA-4AF19764C19C}"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7CB11AE-3ABF-4A94-8EB9-37731A1CAB6A}" type="datetimeFigureOut">
              <a:rPr lang="en-US" smtClean="0"/>
              <a:t>12/13/2023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D13B74-7123-4630-BABA-4AF19764C19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7CB11AE-3ABF-4A94-8EB9-37731A1CAB6A}" type="datetimeFigureOut">
              <a:rPr lang="en-US" smtClean="0"/>
              <a:t>12/13/2023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D13B74-7123-4630-BABA-4AF19764C19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CB11AE-3ABF-4A94-8EB9-37731A1CAB6A}" type="datetimeFigureOut">
              <a:rPr lang="en-US" smtClean="0"/>
              <a:t>12/13/2023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D13B74-7123-4630-BABA-4AF19764C19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islamicfinder.org/news/places-to-visit-in-madinah/" TargetMode="External"/><Relationship Id="rId2" Type="http://schemas.openxmlformats.org/officeDocument/2006/relationships/hyperlink" Target="https://www.islamicfinder.org/news/places-to-visit-in-makkah/"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islamicfinder.org/news/places-to-visit-in-madinah/" TargetMode="External"/><Relationship Id="rId2" Type="http://schemas.openxmlformats.org/officeDocument/2006/relationships/hyperlink" Target="https://www.islamicfinder.org/news/places-to-visit-in-makkah/"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islamicfinder.org/knowledge/biography/story-of-abdullah-ibn-abbas/" TargetMode="External"/><Relationship Id="rId2" Type="http://schemas.openxmlformats.org/officeDocument/2006/relationships/hyperlink" Target="https://www.islamicfinder.org/knowledge/biography/story-of-imam-bukhari/"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islamicfinder.org/hadith/bukhari/virtues-of-the-quran/5034/" TargetMode="External"/><Relationship Id="rId2" Type="http://schemas.openxmlformats.org/officeDocument/2006/relationships/hyperlink" Target="https://www.islamicfinder.org/knowledge/biography/story-of-abdullah-ibn-umar/"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www.islamicfinder.org/knowledge/5-pillars-of-islam/shahadah/"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1448559"/>
          </a:xfrm>
        </p:spPr>
        <p:txBody>
          <a:bodyPr>
            <a:normAutofit/>
          </a:bodyPr>
          <a:lstStyle/>
          <a:p>
            <a:r>
              <a:rPr lang="en-US" sz="3600" dirty="0" err="1">
                <a:latin typeface="Algerian" panose="04020705040A02060702" pitchFamily="82" charset="0"/>
              </a:rPr>
              <a:t>Seerah</a:t>
            </a:r>
            <a:r>
              <a:rPr lang="en-US" sz="3600" dirty="0">
                <a:latin typeface="Algerian" panose="04020705040A02060702" pitchFamily="82" charset="0"/>
              </a:rPr>
              <a:t> of Prophet Muhammad </a:t>
            </a:r>
            <a:r>
              <a:rPr lang="en-US" sz="3600" dirty="0" err="1">
                <a:latin typeface="Algerian" panose="04020705040A02060702" pitchFamily="82" charset="0"/>
              </a:rPr>
              <a:t>pbuh</a:t>
            </a:r>
            <a:endParaRPr lang="en-US" sz="3600" dirty="0">
              <a:latin typeface="Algerian" panose="04020705040A02060702" pitchFamily="82" charset="0"/>
            </a:endParaRPr>
          </a:p>
        </p:txBody>
      </p:sp>
      <p:sp>
        <p:nvSpPr>
          <p:cNvPr id="3" name="Subtitle 2"/>
          <p:cNvSpPr>
            <a:spLocks noGrp="1"/>
          </p:cNvSpPr>
          <p:nvPr>
            <p:ph type="subTitle" idx="1"/>
          </p:nvPr>
        </p:nvSpPr>
        <p:spPr>
          <a:xfrm>
            <a:off x="1524000" y="2743200"/>
            <a:ext cx="9144000" cy="2514600"/>
          </a:xfrm>
        </p:spPr>
        <p:txBody>
          <a:bodyPr>
            <a:normAutofit/>
          </a:bodyPr>
          <a:lstStyle/>
          <a:p>
            <a:r>
              <a:rPr lang="ar-SA" sz="4000" dirty="0"/>
              <a:t>سيرة رسول الله صلى الله عليه وسلم </a:t>
            </a:r>
            <a:endParaRPr lang="en-US" sz="4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26353"/>
          </a:xfrm>
        </p:spPr>
        <p:txBody>
          <a:bodyPr>
            <a:normAutofit/>
          </a:bodyPr>
          <a:lstStyle/>
          <a:p>
            <a:r>
              <a:rPr lang="en-US" sz="3200" dirty="0" err="1">
                <a:latin typeface="Algerian" panose="04020705040A02060702" pitchFamily="82" charset="0"/>
              </a:rPr>
              <a:t>Seerah</a:t>
            </a:r>
            <a:r>
              <a:rPr lang="en-US" sz="3200" dirty="0">
                <a:latin typeface="Algerian" panose="04020705040A02060702" pitchFamily="82" charset="0"/>
              </a:rPr>
              <a:t> of Prophet Muhammad </a:t>
            </a:r>
            <a:r>
              <a:rPr lang="en-US" sz="3200" dirty="0" err="1">
                <a:latin typeface="Algerian" panose="04020705040A02060702" pitchFamily="82" charset="0"/>
              </a:rPr>
              <a:t>pbuh</a:t>
            </a:r>
            <a:endParaRPr lang="en-US" sz="3200" dirty="0">
              <a:latin typeface="Algerian" panose="04020705040A02060702" pitchFamily="82" charset="0"/>
            </a:endParaRPr>
          </a:p>
        </p:txBody>
      </p:sp>
      <p:sp>
        <p:nvSpPr>
          <p:cNvPr id="3" name="Content Placeholder 2"/>
          <p:cNvSpPr>
            <a:spLocks noGrp="1"/>
          </p:cNvSpPr>
          <p:nvPr>
            <p:ph idx="1"/>
          </p:nvPr>
        </p:nvSpPr>
        <p:spPr>
          <a:xfrm>
            <a:off x="838200" y="1505585"/>
            <a:ext cx="10515600" cy="4788535"/>
          </a:xfrm>
        </p:spPr>
        <p:txBody>
          <a:bodyPr/>
          <a:lstStyle/>
          <a:p>
            <a:pPr>
              <a:buFont typeface="Wingdings" panose="05000000000000000000" pitchFamily="2" charset="2"/>
              <a:buChar char="Ø"/>
            </a:pPr>
            <a:r>
              <a:rPr lang="en-US" dirty="0"/>
              <a:t>Performing the Umrah, </a:t>
            </a:r>
            <a:r>
              <a:rPr lang="en-US" dirty="0">
                <a:effectLst/>
                <a:latin typeface="Times New Roman" panose="02020603050405020304" pitchFamily="18" charset="0"/>
                <a:cs typeface="Times New Roman" panose="02020603050405020304" pitchFamily="18" charset="0"/>
                <a:sym typeface="+mn-ea"/>
              </a:rPr>
              <a:t>7 AH</a:t>
            </a:r>
            <a:endParaRPr lang="en-US" dirty="0"/>
          </a:p>
          <a:p>
            <a:pPr>
              <a:buFont typeface="Wingdings" panose="05000000000000000000" pitchFamily="2" charset="2"/>
              <a:buChar char="Ø"/>
            </a:pPr>
            <a:r>
              <a:rPr lang="en-US" dirty="0"/>
              <a:t>Battle of </a:t>
            </a:r>
            <a:r>
              <a:rPr lang="en-US" dirty="0" err="1"/>
              <a:t>Muta, 8</a:t>
            </a:r>
            <a:r>
              <a:rPr lang="en-US" dirty="0">
                <a:effectLst/>
                <a:latin typeface="Times New Roman" panose="02020603050405020304" pitchFamily="18" charset="0"/>
                <a:cs typeface="Times New Roman" panose="02020603050405020304" pitchFamily="18" charset="0"/>
                <a:sym typeface="+mn-ea"/>
              </a:rPr>
              <a:t> AH</a:t>
            </a:r>
            <a:endParaRPr lang="en-US" dirty="0"/>
          </a:p>
          <a:p>
            <a:pPr>
              <a:buFont typeface="Wingdings" panose="05000000000000000000" pitchFamily="2" charset="2"/>
              <a:buChar char="Ø"/>
            </a:pPr>
            <a:r>
              <a:rPr lang="en-US" dirty="0"/>
              <a:t>Conquest of Makkah, </a:t>
            </a:r>
            <a:r>
              <a:rPr lang="en-US" dirty="0">
                <a:effectLst/>
                <a:latin typeface="Times New Roman" panose="02020603050405020304" pitchFamily="18" charset="0"/>
                <a:cs typeface="Times New Roman" panose="02020603050405020304" pitchFamily="18" charset="0"/>
                <a:sym typeface="+mn-ea"/>
              </a:rPr>
              <a:t>8 AH</a:t>
            </a:r>
            <a:endParaRPr lang="en-US" dirty="0"/>
          </a:p>
          <a:p>
            <a:pPr marL="0" indent="0">
              <a:buFont typeface="Wingdings" panose="05000000000000000000" pitchFamily="2" charset="2"/>
              <a:buNone/>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40823"/>
          </a:xfrm>
        </p:spPr>
        <p:txBody>
          <a:bodyPr>
            <a:normAutofit/>
          </a:bodyPr>
          <a:lstStyle/>
          <a:p>
            <a:r>
              <a:rPr lang="en-US" sz="2800" dirty="0">
                <a:effectLst/>
                <a:latin typeface="Algerian" panose="04020705040A02060702" pitchFamily="82" charset="0"/>
              </a:rPr>
              <a:t>The Compensatory ‘Umrah</a:t>
            </a:r>
            <a:endParaRPr lang="en-US" sz="2800" dirty="0">
              <a:latin typeface="Algerian" panose="04020705040A02060702" pitchFamily="82" charset="0"/>
            </a:endParaRPr>
          </a:p>
        </p:txBody>
      </p:sp>
      <p:sp>
        <p:nvSpPr>
          <p:cNvPr id="3" name="Content Placeholder 2"/>
          <p:cNvSpPr>
            <a:spLocks noGrp="1"/>
          </p:cNvSpPr>
          <p:nvPr>
            <p:ph idx="1"/>
          </p:nvPr>
        </p:nvSpPr>
        <p:spPr>
          <a:xfrm>
            <a:off x="838200" y="1113183"/>
            <a:ext cx="10515600" cy="5063780"/>
          </a:xfrm>
        </p:spPr>
        <p:txBody>
          <a:bodyPr>
            <a:noAutofit/>
          </a:bodyPr>
          <a:lstStyle/>
          <a:p>
            <a:pPr marL="0" indent="0" algn="just">
              <a:buNone/>
            </a:pPr>
            <a:r>
              <a:rPr lang="en-US" sz="2400" dirty="0">
                <a:solidFill>
                  <a:srgbClr val="000000"/>
                </a:solidFill>
                <a:effectLst/>
                <a:latin typeface="Times New Roman" panose="02020603050405020304" pitchFamily="18" charset="0"/>
                <a:cs typeface="Times New Roman" panose="02020603050405020304" pitchFamily="18" charset="0"/>
              </a:rPr>
              <a:t>When </a:t>
            </a:r>
            <a:r>
              <a:rPr lang="en-US" sz="2400" dirty="0" err="1">
                <a:solidFill>
                  <a:srgbClr val="000000"/>
                </a:solidFill>
                <a:effectLst/>
                <a:latin typeface="Times New Roman" panose="02020603050405020304" pitchFamily="18" charset="0"/>
                <a:cs typeface="Times New Roman" panose="02020603050405020304" pitchFamily="18" charset="0"/>
              </a:rPr>
              <a:t>Dhul</a:t>
            </a:r>
            <a:r>
              <a:rPr lang="en-US" sz="2400" dirty="0">
                <a:solidFill>
                  <a:srgbClr val="000000"/>
                </a:solidFill>
                <a:effectLst/>
                <a:latin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cs typeface="Times New Roman" panose="02020603050405020304" pitchFamily="18" charset="0"/>
              </a:rPr>
              <a:t>Qa‘da</a:t>
            </a:r>
            <a:r>
              <a:rPr lang="en-US" sz="2400" dirty="0">
                <a:solidFill>
                  <a:srgbClr val="000000"/>
                </a:solidFill>
                <a:effectLst/>
                <a:latin typeface="Times New Roman" panose="02020603050405020304" pitchFamily="18" charset="0"/>
                <a:cs typeface="Times New Roman" panose="02020603050405020304" pitchFamily="18" charset="0"/>
              </a:rPr>
              <a:t> month approached towards the close of the seventh year A.H., the </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solidFill>
                  <a:srgbClr val="000000"/>
                </a:solidFill>
                <a:effectLst/>
                <a:latin typeface="Times New Roman" panose="02020603050405020304" pitchFamily="18" charset="0"/>
                <a:cs typeface="Times New Roman" panose="02020603050405020304" pitchFamily="18" charset="0"/>
              </a:rPr>
              <a:t>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ordered his people, and the men who witnessed Al-</a:t>
            </a:r>
            <a:r>
              <a:rPr lang="en-US" sz="2400" dirty="0" err="1">
                <a:solidFill>
                  <a:srgbClr val="000000"/>
                </a:solidFill>
                <a:effectLst/>
                <a:latin typeface="Times New Roman" panose="02020603050405020304" pitchFamily="18" charset="0"/>
                <a:cs typeface="Times New Roman" panose="02020603050405020304" pitchFamily="18" charset="0"/>
              </a:rPr>
              <a:t>Hudaibiyah</a:t>
            </a:r>
            <a:r>
              <a:rPr lang="en-US" sz="2400" dirty="0">
                <a:solidFill>
                  <a:srgbClr val="000000"/>
                </a:solidFill>
                <a:effectLst/>
                <a:latin typeface="Times New Roman" panose="02020603050405020304" pitchFamily="18" charset="0"/>
                <a:cs typeface="Times New Roman" panose="02020603050405020304" pitchFamily="18" charset="0"/>
              </a:rPr>
              <a:t> Truce Treaty in particular, to make preparations to perform </a:t>
            </a:r>
            <a:r>
              <a:rPr lang="en-US" sz="2400" i="1" dirty="0">
                <a:solidFill>
                  <a:srgbClr val="000000"/>
                </a:solidFill>
                <a:effectLst/>
                <a:latin typeface="Times New Roman" panose="02020603050405020304" pitchFamily="18" charset="0"/>
                <a:cs typeface="Times New Roman" panose="02020603050405020304" pitchFamily="18" charset="0"/>
              </a:rPr>
              <a:t>‘Umrah</a:t>
            </a:r>
            <a:r>
              <a:rPr lang="en-US" sz="2400" dirty="0">
                <a:solidFill>
                  <a:srgbClr val="000000"/>
                </a:solidFill>
                <a:effectLst/>
                <a:latin typeface="Times New Roman" panose="02020603050405020304" pitchFamily="18" charset="0"/>
                <a:cs typeface="Times New Roman" panose="02020603050405020304" pitchFamily="18" charset="0"/>
              </a:rPr>
              <a:t> (lesser pilgrimage). He proceeded with 2000 men besides some women and children and 60 camels for sacrifice, to visit the Holy Sanctuary in Makkah. The Muslims took their weapons with them fearing the treachery of the </a:t>
            </a:r>
            <a:r>
              <a:rPr lang="en-US" sz="2400" dirty="0" err="1">
                <a:solidFill>
                  <a:srgbClr val="000000"/>
                </a:solidFill>
                <a:effectLst/>
                <a:latin typeface="Times New Roman" panose="02020603050405020304" pitchFamily="18" charset="0"/>
                <a:cs typeface="Times New Roman" panose="02020603050405020304" pitchFamily="18" charset="0"/>
              </a:rPr>
              <a:t>Quraishites</a:t>
            </a:r>
            <a:r>
              <a:rPr lang="en-US" sz="2400" dirty="0">
                <a:solidFill>
                  <a:srgbClr val="000000"/>
                </a:solidFill>
                <a:effectLst/>
                <a:latin typeface="Times New Roman" panose="02020603050405020304" pitchFamily="18" charset="0"/>
                <a:cs typeface="Times New Roman" panose="02020603050405020304" pitchFamily="18" charset="0"/>
              </a:rPr>
              <a:t>, but left them with a party of two hundred men at a place some eight miles from Makkah. They entered the city with the swords in their </a:t>
            </a:r>
            <a:r>
              <a:rPr lang="en-US" sz="2400" dirty="0">
                <a:solidFill>
                  <a:srgbClr val="000000"/>
                </a:solidFill>
                <a:effectLst/>
                <a:latin typeface="Times New Roman" panose="02020603050405020304" pitchFamily="18" charset="0"/>
                <a:cs typeface="Times New Roman" panose="02020603050405020304" pitchFamily="18" charset="0"/>
                <a:sym typeface="+mn-ea"/>
              </a:rPr>
              <a:t>scabbards</a:t>
            </a:r>
            <a:r>
              <a:rPr lang="en-US" sz="2400" dirty="0">
                <a:solidFill>
                  <a:srgbClr val="000000"/>
                </a:solidFill>
                <a:effectLst/>
                <a:latin typeface="Times New Roman" panose="02020603050405020304" pitchFamily="18" charset="0"/>
                <a:cs typeface="Times New Roman" panose="02020603050405020304" pitchFamily="18" charset="0"/>
              </a:rPr>
              <a:t>, with the 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at their head on his she-camel, Al-</a:t>
            </a:r>
            <a:r>
              <a:rPr lang="en-US" sz="2400" dirty="0" err="1">
                <a:solidFill>
                  <a:srgbClr val="000000"/>
                </a:solidFill>
                <a:effectLst/>
                <a:latin typeface="Times New Roman" panose="02020603050405020304" pitchFamily="18" charset="0"/>
                <a:cs typeface="Times New Roman" panose="02020603050405020304" pitchFamily="18" charset="0"/>
              </a:rPr>
              <a:t>Qaswa</a:t>
            </a:r>
            <a:r>
              <a:rPr lang="en-US" sz="2400" dirty="0">
                <a:solidFill>
                  <a:srgbClr val="000000"/>
                </a:solidFill>
                <a:effectLst/>
                <a:latin typeface="Times New Roman" panose="02020603050405020304" pitchFamily="18" charset="0"/>
                <a:cs typeface="Times New Roman" panose="02020603050405020304" pitchFamily="18" charset="0"/>
              </a:rPr>
              <a:t>’ while the surrounding Companions attentively focusing their look on him, </a:t>
            </a:r>
          </a:p>
          <a:p>
            <a:pPr marL="0" indent="0" algn="just">
              <a:buNone/>
            </a:pPr>
            <a:r>
              <a:rPr lang="en-US" sz="2400" dirty="0">
                <a:solidFill>
                  <a:srgbClr val="000000"/>
                </a:solidFill>
                <a:effectLst/>
                <a:latin typeface="Times New Roman" panose="02020603050405020304" pitchFamily="18" charset="0"/>
                <a:cs typeface="Times New Roman" panose="02020603050405020304" pitchFamily="18" charset="0"/>
              </a:rPr>
              <a:t>All saying: "Here I am! at Your service O </a:t>
            </a:r>
            <a:r>
              <a:rPr lang="en-US" sz="2400" dirty="0" err="1">
                <a:solidFill>
                  <a:srgbClr val="000000"/>
                </a:solidFill>
                <a:effectLst/>
                <a:latin typeface="Times New Roman" panose="02020603050405020304" pitchFamily="18" charset="0"/>
                <a:cs typeface="Times New Roman" panose="02020603050405020304" pitchFamily="18" charset="0"/>
              </a:rPr>
              <a:t>Allâh</a:t>
            </a:r>
            <a:r>
              <a:rPr lang="en-US" sz="2400" dirty="0">
                <a:solidFill>
                  <a:srgbClr val="000000"/>
                </a:solidFill>
                <a:effectLst/>
                <a:latin typeface="Times New Roman" panose="02020603050405020304" pitchFamily="18" charset="0"/>
                <a:cs typeface="Times New Roman" panose="02020603050405020304" pitchFamily="18" charset="0"/>
              </a:rPr>
              <a:t>!" The </a:t>
            </a:r>
            <a:r>
              <a:rPr lang="en-US" sz="2400" dirty="0" err="1">
                <a:solidFill>
                  <a:srgbClr val="000000"/>
                </a:solidFill>
                <a:effectLst/>
                <a:latin typeface="Times New Roman" panose="02020603050405020304" pitchFamily="18" charset="0"/>
                <a:cs typeface="Times New Roman" panose="02020603050405020304" pitchFamily="18" charset="0"/>
              </a:rPr>
              <a:t>Quraishites</a:t>
            </a:r>
            <a:r>
              <a:rPr lang="en-US" sz="2400" dirty="0">
                <a:solidFill>
                  <a:srgbClr val="000000"/>
                </a:solidFill>
                <a:effectLst/>
                <a:latin typeface="Times New Roman" panose="02020603050405020304" pitchFamily="18" charset="0"/>
                <a:cs typeface="Times New Roman" panose="02020603050405020304" pitchFamily="18" charset="0"/>
              </a:rPr>
              <a:t> had left the place and retired to their tents on the adjoining hills. The Muslims performed the usual circumambulation vigorously and briskly; and on recommendation by the 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they did their best to appear strong and steadfast in their circumambulation</a:t>
            </a:r>
            <a:endParaRPr lang="en-US" sz="2400" dirty="0">
              <a:latin typeface="Times New Roman" panose="02020603050405020304" pitchFamily="18" charset="0"/>
              <a:cs typeface="Times New Roman" panose="02020603050405020304" pitchFamily="18" charset="0"/>
            </a:endParaRP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endParaRPr lang="en-US"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49275"/>
          </a:xfrm>
        </p:spPr>
        <p:txBody>
          <a:bodyPr>
            <a:normAutofit fontScale="90000"/>
          </a:bodyPr>
          <a:lstStyle/>
          <a:p>
            <a:r>
              <a:rPr lang="en-US" dirty="0"/>
              <a:t> </a:t>
            </a:r>
            <a:r>
              <a:rPr lang="en-US" sz="3555" dirty="0">
                <a:effectLst/>
                <a:latin typeface="Algerian" panose="04020705040A02060702" pitchFamily="82" charset="0"/>
                <a:sym typeface="+mn-ea"/>
              </a:rPr>
              <a:t>The Compensatory ‘Umrah</a:t>
            </a:r>
          </a:p>
        </p:txBody>
      </p:sp>
      <p:sp>
        <p:nvSpPr>
          <p:cNvPr id="3" name="Content Placeholder 2"/>
          <p:cNvSpPr>
            <a:spLocks noGrp="1"/>
          </p:cNvSpPr>
          <p:nvPr>
            <p:ph idx="1"/>
          </p:nvPr>
        </p:nvSpPr>
        <p:spPr>
          <a:xfrm>
            <a:off x="838200" y="1033670"/>
            <a:ext cx="10515600" cy="5143293"/>
          </a:xfrm>
        </p:spPr>
        <p:txBody>
          <a:bodyPr>
            <a:normAutofit/>
          </a:bodyPr>
          <a:lstStyle/>
          <a:p>
            <a:pPr marL="0" indent="0" algn="just">
              <a:buNone/>
            </a:pPr>
            <a:r>
              <a:rPr lang="en-US" sz="2400" dirty="0">
                <a:solidFill>
                  <a:srgbClr val="000000"/>
                </a:solidFill>
                <a:effectLst/>
                <a:latin typeface="Times New Roman" panose="02020603050405020304" pitchFamily="18" charset="0"/>
                <a:cs typeface="Times New Roman" panose="02020603050405020304" pitchFamily="18" charset="0"/>
              </a:rPr>
              <a:t>as the polytheists had spread </a:t>
            </a:r>
            <a:r>
              <a:rPr lang="en-US" sz="2400" dirty="0" err="1">
                <a:solidFill>
                  <a:srgbClr val="000000"/>
                </a:solidFill>
                <a:effectLst/>
                <a:latin typeface="Times New Roman" panose="02020603050405020304" pitchFamily="18" charset="0"/>
                <a:cs typeface="Times New Roman" panose="02020603050405020304" pitchFamily="18" charset="0"/>
              </a:rPr>
              <a:t>rumours</a:t>
            </a:r>
            <a:r>
              <a:rPr lang="en-US" sz="2400" dirty="0">
                <a:solidFill>
                  <a:srgbClr val="000000"/>
                </a:solidFill>
                <a:effectLst/>
                <a:latin typeface="Times New Roman" panose="02020603050405020304" pitchFamily="18" charset="0"/>
                <a:cs typeface="Times New Roman" panose="02020603050405020304" pitchFamily="18" charset="0"/>
              </a:rPr>
              <a:t> that they were weak because the fever of Yathrib (Madinah) had sapped their strength. They were ordered to run in the first three rounds and then walk in the remaining ones. The </a:t>
            </a:r>
            <a:r>
              <a:rPr lang="en-US" sz="2400" dirty="0" err="1">
                <a:solidFill>
                  <a:srgbClr val="000000"/>
                </a:solidFill>
                <a:effectLst/>
                <a:latin typeface="Times New Roman" panose="02020603050405020304" pitchFamily="18" charset="0"/>
                <a:cs typeface="Times New Roman" panose="02020603050405020304" pitchFamily="18" charset="0"/>
              </a:rPr>
              <a:t>Makkans</a:t>
            </a:r>
            <a:r>
              <a:rPr lang="en-US" sz="2400" dirty="0">
                <a:solidFill>
                  <a:srgbClr val="000000"/>
                </a:solidFill>
                <a:effectLst/>
                <a:latin typeface="Times New Roman" panose="02020603050405020304" pitchFamily="18" charset="0"/>
                <a:cs typeface="Times New Roman" panose="02020603050405020304" pitchFamily="18" charset="0"/>
              </a:rPr>
              <a:t> meanwhile aligned on the top of Mount watching the Muslims, tongue-tied at witnessing their strength and devotion. </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solidFill>
                  <a:srgbClr val="000000"/>
                </a:solidFill>
                <a:effectLst/>
                <a:latin typeface="Times New Roman" panose="02020603050405020304" pitchFamily="18" charset="0"/>
                <a:cs typeface="Times New Roman" panose="02020603050405020304" pitchFamily="18" charset="0"/>
              </a:rPr>
              <a:t>When they entered the Holy Sanctuary, ‘Abdullah bin </a:t>
            </a:r>
            <a:r>
              <a:rPr lang="en-US" sz="2400" dirty="0" err="1">
                <a:solidFill>
                  <a:srgbClr val="000000"/>
                </a:solidFill>
                <a:effectLst/>
                <a:latin typeface="Times New Roman" panose="02020603050405020304" pitchFamily="18" charset="0"/>
                <a:cs typeface="Times New Roman" panose="02020603050405020304" pitchFamily="18" charset="0"/>
              </a:rPr>
              <a:t>Rawaha</a:t>
            </a:r>
            <a:r>
              <a:rPr lang="en-US" sz="2400" dirty="0">
                <a:solidFill>
                  <a:srgbClr val="000000"/>
                </a:solidFill>
                <a:effectLst/>
                <a:latin typeface="Times New Roman" panose="02020603050405020304" pitchFamily="18" charset="0"/>
                <a:cs typeface="Times New Roman" panose="02020603050405020304" pitchFamily="18" charset="0"/>
              </a:rPr>
              <a:t> walked before the 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reciting:</a:t>
            </a:r>
          </a:p>
          <a:p>
            <a:pPr marL="0" indent="0" algn="just">
              <a:buNone/>
            </a:pPr>
            <a:r>
              <a:rPr lang="en-US" sz="2400" dirty="0">
                <a:solidFill>
                  <a:srgbClr val="000000"/>
                </a:solidFill>
                <a:effectLst/>
                <a:latin typeface="Times New Roman" panose="02020603050405020304" pitchFamily="18" charset="0"/>
                <a:cs typeface="Times New Roman" panose="02020603050405020304" pitchFamily="18" charset="0"/>
              </a:rPr>
              <a:t>"Get out of his way, you disbelievers, make way, we will fight you about its revelation with strokes that will remove heads from shoulders and make friend unmindful of friend." </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solidFill>
                  <a:srgbClr val="000000"/>
                </a:solidFill>
                <a:effectLst/>
                <a:latin typeface="Times New Roman" panose="02020603050405020304" pitchFamily="18" charset="0"/>
                <a:cs typeface="Times New Roman" panose="02020603050405020304" pitchFamily="18" charset="0"/>
              </a:rPr>
              <a:t>After ritual walking and running between the two hills of Makkah, Safa and Marwah, the Prophet[</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with the Muslims halted at the latter spot to slaughter the sacrificial animals and shave their heads.</a:t>
            </a:r>
          </a:p>
          <a:p>
            <a:pPr marL="0" indent="0">
              <a:buNone/>
            </a:pP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509518"/>
          </a:xfrm>
        </p:spPr>
        <p:txBody>
          <a:bodyPr>
            <a:normAutofit fontScale="90000"/>
          </a:bodyPr>
          <a:lstStyle/>
          <a:p>
            <a:r>
              <a:rPr lang="en-US" sz="3555" dirty="0">
                <a:effectLst/>
                <a:latin typeface="Algerian" panose="04020705040A02060702" pitchFamily="82" charset="0"/>
                <a:sym typeface="+mn-ea"/>
              </a:rPr>
              <a:t>The Compensatory ‘Umrah</a:t>
            </a:r>
            <a:endParaRPr lang="en-US" sz="3555" dirty="0"/>
          </a:p>
        </p:txBody>
      </p:sp>
      <p:sp>
        <p:nvSpPr>
          <p:cNvPr id="3" name="Content Placeholder 2"/>
          <p:cNvSpPr>
            <a:spLocks noGrp="1"/>
          </p:cNvSpPr>
          <p:nvPr>
            <p:ph idx="1"/>
          </p:nvPr>
        </p:nvSpPr>
        <p:spPr>
          <a:xfrm>
            <a:off x="838200" y="967409"/>
            <a:ext cx="10515600" cy="5209554"/>
          </a:xfrm>
        </p:spPr>
        <p:txBody>
          <a:bodyPr>
            <a:normAutofit/>
          </a:bodyPr>
          <a:lstStyle/>
          <a:p>
            <a:pPr marL="0" indent="0" algn="just">
              <a:buNone/>
            </a:pPr>
            <a:r>
              <a:rPr lang="en-US" sz="2400" dirty="0">
                <a:solidFill>
                  <a:srgbClr val="000000"/>
                </a:solidFill>
                <a:effectLst/>
                <a:latin typeface="Times New Roman" panose="02020603050405020304" pitchFamily="18" charset="0"/>
                <a:cs typeface="Times New Roman" panose="02020603050405020304" pitchFamily="18" charset="0"/>
              </a:rPr>
              <a:t>The main body of the pilgrims had now performed the basic rites of the Umrah, but there remained those who were entrusted the charge of the weapons. The Prophet had these relieved, and they went through the same devotions as the others did.</a:t>
            </a:r>
          </a:p>
          <a:p>
            <a:pPr marL="0" indent="0" algn="just">
              <a:buNone/>
            </a:pPr>
            <a:r>
              <a:rPr lang="en-US" sz="2400" dirty="0">
                <a:solidFill>
                  <a:srgbClr val="000000"/>
                </a:solidFill>
                <a:effectLst/>
                <a:latin typeface="Times New Roman" panose="02020603050405020304" pitchFamily="18" charset="0"/>
                <a:cs typeface="Times New Roman" panose="02020603050405020304" pitchFamily="18" charset="0"/>
              </a:rPr>
              <a:t>On the morning of the fourth day of the pilgrimage, the notables of Quraish asked </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solidFill>
                  <a:srgbClr val="000000"/>
                </a:solidFill>
                <a:effectLst/>
                <a:latin typeface="Times New Roman" panose="02020603050405020304" pitchFamily="18" charset="0"/>
                <a:cs typeface="Times New Roman" panose="02020603050405020304" pitchFamily="18" charset="0"/>
              </a:rPr>
              <a:t>‘Ali bin Abi Talib to tell the 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to leave Makkah along with his Companions. He, of course, could not conceive of violating the terms of Al- </a:t>
            </a:r>
            <a:r>
              <a:rPr lang="en-US" sz="2400" dirty="0" err="1">
                <a:solidFill>
                  <a:srgbClr val="000000"/>
                </a:solidFill>
                <a:effectLst/>
                <a:latin typeface="Times New Roman" panose="02020603050405020304" pitchFamily="18" charset="0"/>
                <a:cs typeface="Times New Roman" panose="02020603050405020304" pitchFamily="18" charset="0"/>
              </a:rPr>
              <a:t>Hudaibiyah</a:t>
            </a:r>
            <a:r>
              <a:rPr lang="en-US" sz="2400" dirty="0">
                <a:solidFill>
                  <a:srgbClr val="000000"/>
                </a:solidFill>
                <a:effectLst/>
                <a:latin typeface="Times New Roman" panose="02020603050405020304" pitchFamily="18" charset="0"/>
                <a:cs typeface="Times New Roman" panose="02020603050405020304" pitchFamily="18" charset="0"/>
              </a:rPr>
              <a:t> Treaty, therefore he ordered his men to depart for a village called </a:t>
            </a:r>
            <a:r>
              <a:rPr lang="en-US" sz="2400" dirty="0" err="1">
                <a:solidFill>
                  <a:srgbClr val="000000"/>
                </a:solidFill>
                <a:effectLst/>
                <a:latin typeface="Times New Roman" panose="02020603050405020304" pitchFamily="18" charset="0"/>
                <a:cs typeface="Times New Roman" panose="02020603050405020304" pitchFamily="18" charset="0"/>
              </a:rPr>
              <a:t>Sarif</a:t>
            </a:r>
            <a:r>
              <a:rPr lang="en-US" sz="2400" dirty="0">
                <a:solidFill>
                  <a:srgbClr val="000000"/>
                </a:solidFill>
                <a:effectLst/>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solidFill>
                  <a:srgbClr val="000000"/>
                </a:solidFill>
                <a:effectLst/>
                <a:latin typeface="Times New Roman" panose="02020603050405020304" pitchFamily="18" charset="0"/>
                <a:cs typeface="Times New Roman" panose="02020603050405020304" pitchFamily="18" charset="0"/>
              </a:rPr>
              <a:t>where he stayed for some time. It was during this visit of the 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to Makkah for pilgrimage that his uncle ‘Abbas offered the hand of his sister-in-law, </a:t>
            </a:r>
            <a:r>
              <a:rPr lang="en-US" sz="2400" dirty="0" err="1">
                <a:solidFill>
                  <a:srgbClr val="000000"/>
                </a:solidFill>
                <a:effectLst/>
                <a:latin typeface="Times New Roman" panose="02020603050405020304" pitchFamily="18" charset="0"/>
                <a:cs typeface="Times New Roman" panose="02020603050405020304" pitchFamily="18" charset="0"/>
              </a:rPr>
              <a:t>Maimuna</a:t>
            </a:r>
            <a:r>
              <a:rPr lang="en-US" sz="2400" dirty="0">
                <a:solidFill>
                  <a:srgbClr val="000000"/>
                </a:solidFill>
                <a:effectLst/>
                <a:latin typeface="Times New Roman" panose="02020603050405020304" pitchFamily="18" charset="0"/>
                <a:cs typeface="Times New Roman" panose="02020603050405020304" pitchFamily="18" charset="0"/>
              </a:rPr>
              <a:t> — the daughter of Harith, to him. The 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was kind enough to accept this offer since it was an effective step towards cementing the ties of relationship between the 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and the influential men of Makkah. The wedding took place in </a:t>
            </a:r>
            <a:r>
              <a:rPr lang="en-US" sz="2400" dirty="0" err="1">
                <a:solidFill>
                  <a:srgbClr val="000000"/>
                </a:solidFill>
                <a:effectLst/>
                <a:latin typeface="Times New Roman" panose="02020603050405020304" pitchFamily="18" charset="0"/>
                <a:cs typeface="Times New Roman" panose="02020603050405020304" pitchFamily="18" charset="0"/>
              </a:rPr>
              <a:t>Sarif</a:t>
            </a:r>
            <a:r>
              <a:rPr lang="en-US" sz="2400" dirty="0">
                <a:solidFill>
                  <a:srgbClr val="000000"/>
                </a:solidFill>
                <a:effectLst/>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a:p>
            <a:pPr marL="0" indent="0" algn="just">
              <a:buNone/>
            </a:pPr>
            <a:endParaRPr lang="en-US"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49275"/>
          </a:xfrm>
        </p:spPr>
        <p:txBody>
          <a:bodyPr>
            <a:normAutofit/>
          </a:bodyPr>
          <a:lstStyle/>
          <a:p>
            <a:r>
              <a:rPr lang="en-US" sz="3200" dirty="0">
                <a:effectLst/>
                <a:latin typeface="Algerian" panose="04020705040A02060702" pitchFamily="82" charset="0"/>
              </a:rPr>
              <a:t>The Battle of </a:t>
            </a:r>
            <a:r>
              <a:rPr lang="en-US" sz="3200" dirty="0" err="1">
                <a:effectLst/>
                <a:latin typeface="Algerian" panose="04020705040A02060702" pitchFamily="82" charset="0"/>
              </a:rPr>
              <a:t>Mu’tah</a:t>
            </a:r>
            <a:endParaRPr lang="en-US" sz="3200" dirty="0">
              <a:latin typeface="Algerian" panose="04020705040A02060702" pitchFamily="82" charset="0"/>
            </a:endParaRPr>
          </a:p>
        </p:txBody>
      </p:sp>
      <p:sp>
        <p:nvSpPr>
          <p:cNvPr id="3" name="Content Placeholder 2"/>
          <p:cNvSpPr>
            <a:spLocks noGrp="1"/>
          </p:cNvSpPr>
          <p:nvPr>
            <p:ph idx="1"/>
          </p:nvPr>
        </p:nvSpPr>
        <p:spPr>
          <a:xfrm>
            <a:off x="838200" y="1007165"/>
            <a:ext cx="10515600" cy="5169798"/>
          </a:xfrm>
        </p:spPr>
        <p:txBody>
          <a:bodyPr>
            <a:noAutofit/>
          </a:bodyPr>
          <a:lstStyle/>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It was the most significant and the fiercest battle during the lifetime of the Messenger of </a:t>
            </a:r>
            <a:r>
              <a:rPr lang="en-US" sz="2400" dirty="0" err="1">
                <a:solidFill>
                  <a:srgbClr val="000000"/>
                </a:solidFill>
                <a:effectLst/>
                <a:latin typeface="Times New Roman" panose="02020603050405020304" pitchFamily="18" charset="0"/>
                <a:cs typeface="Times New Roman" panose="02020603050405020304" pitchFamily="18" charset="0"/>
              </a:rPr>
              <a:t>Allâh</a:t>
            </a:r>
            <a:r>
              <a:rPr lang="en-US" sz="2400" dirty="0">
                <a:solidFill>
                  <a:srgbClr val="000000"/>
                </a:solidFill>
                <a:effectLst/>
                <a:latin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a preliminary and a prelude to the great conquests of the </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land of the Christians. It took place in Jumada Al-ula 8 A.H. / September 629 A.D. </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r>
              <a:rPr lang="en-US" sz="2400" dirty="0" err="1">
                <a:solidFill>
                  <a:srgbClr val="000000"/>
                </a:solidFill>
                <a:effectLst/>
                <a:latin typeface="Times New Roman" panose="02020603050405020304" pitchFamily="18" charset="0"/>
                <a:cs typeface="Times New Roman" panose="02020603050405020304" pitchFamily="18" charset="0"/>
              </a:rPr>
              <a:t>Mu’tah</a:t>
            </a:r>
            <a:r>
              <a:rPr lang="en-US" sz="2400" dirty="0">
                <a:solidFill>
                  <a:srgbClr val="000000"/>
                </a:solidFill>
                <a:effectLst/>
                <a:latin typeface="Times New Roman" panose="02020603050405020304" pitchFamily="18" charset="0"/>
                <a:cs typeface="Times New Roman" panose="02020603050405020304" pitchFamily="18" charset="0"/>
              </a:rPr>
              <a:t> is a village that lies on the borders of geographical Syria.</a:t>
            </a:r>
          </a:p>
          <a:p>
            <a:pPr marL="0" indent="0" algn="just">
              <a:buNone/>
            </a:pPr>
            <a:r>
              <a:rPr lang="en-US" sz="2400" b="1" i="0" dirty="0">
                <a:solidFill>
                  <a:srgbClr val="333333"/>
                </a:solidFill>
                <a:effectLst/>
                <a:latin typeface="Times New Roman" panose="02020603050405020304" pitchFamily="18" charset="0"/>
                <a:cs typeface="Times New Roman" panose="02020603050405020304" pitchFamily="18" charset="0"/>
              </a:rPr>
              <a:t>Background of the Battle:</a:t>
            </a:r>
          </a:p>
          <a:p>
            <a:pPr marL="0" indent="0" algn="just">
              <a:lnSpc>
                <a:spcPct val="100000"/>
              </a:lnSpc>
              <a:buNone/>
            </a:pPr>
            <a:r>
              <a:rPr lang="en-US" sz="2400" b="0" i="0" dirty="0">
                <a:solidFill>
                  <a:schemeClr val="tx1"/>
                </a:solidFill>
                <a:effectLst/>
                <a:latin typeface="Times New Roman" panose="02020603050405020304" pitchFamily="18" charset="0"/>
                <a:cs typeface="Times New Roman" panose="02020603050405020304" pitchFamily="18" charset="0"/>
              </a:rPr>
              <a:t>Islam was not to remain confined to </a:t>
            </a:r>
            <a:r>
              <a:rPr lang="en-US" sz="2400" b="0" i="0" u="none" strike="noStrike" dirty="0">
                <a:solidFill>
                  <a:schemeClr val="tx1"/>
                </a:solidFill>
                <a:effectLst/>
                <a:latin typeface="Times New Roman" panose="02020603050405020304" pitchFamily="18" charset="0"/>
                <a:cs typeface="Times New Roman" panose="02020603050405020304" pitchFamily="18" charset="0"/>
                <a:hlinkClick r:id="rId2"/>
              </a:rPr>
              <a:t>Makkah</a:t>
            </a:r>
            <a:r>
              <a:rPr lang="en-US" sz="2400" b="0" i="0" dirty="0">
                <a:solidFill>
                  <a:schemeClr val="tx1"/>
                </a:solidFill>
                <a:effectLst/>
                <a:latin typeface="Times New Roman" panose="02020603050405020304" pitchFamily="18" charset="0"/>
                <a:cs typeface="Times New Roman" panose="02020603050405020304" pitchFamily="18" charset="0"/>
              </a:rPr>
              <a:t> and </a:t>
            </a:r>
            <a:r>
              <a:rPr lang="en-US" sz="2400" b="0" i="0" u="none" strike="noStrike" dirty="0">
                <a:solidFill>
                  <a:schemeClr val="tx1"/>
                </a:solidFill>
                <a:effectLst/>
                <a:latin typeface="Times New Roman" panose="02020603050405020304" pitchFamily="18" charset="0"/>
                <a:cs typeface="Times New Roman" panose="02020603050405020304" pitchFamily="18" charset="0"/>
                <a:hlinkClick r:id="rId3"/>
              </a:rPr>
              <a:t>Madinah</a:t>
            </a:r>
            <a:r>
              <a:rPr lang="en-US" sz="2400" b="0" i="0" dirty="0">
                <a:solidFill>
                  <a:schemeClr val="tx1"/>
                </a:solidFill>
                <a:effectLst/>
                <a:latin typeface="Times New Roman" panose="02020603050405020304" pitchFamily="18" charset="0"/>
                <a:cs typeface="Times New Roman" panose="02020603050405020304" pitchFamily="18" charset="0"/>
              </a:rPr>
              <a:t>. Prophet Mohammad (S.A.W.) sent letters and messengers to different rulers and head of tribes and invited them to Islam. For this purpose, He (S.A.W.) sent Al-Harith bin Umair Al-</a:t>
            </a:r>
            <a:r>
              <a:rPr lang="en-US" sz="2400" b="0" i="0" dirty="0" err="1">
                <a:solidFill>
                  <a:schemeClr val="tx1"/>
                </a:solidFill>
                <a:effectLst/>
                <a:latin typeface="Times New Roman" panose="02020603050405020304" pitchFamily="18" charset="0"/>
                <a:cs typeface="Times New Roman" panose="02020603050405020304" pitchFamily="18" charset="0"/>
              </a:rPr>
              <a:t>Azdi</a:t>
            </a:r>
            <a:r>
              <a:rPr lang="en-US" sz="2400" b="0" i="0" dirty="0">
                <a:solidFill>
                  <a:schemeClr val="tx1"/>
                </a:solidFill>
                <a:effectLst/>
                <a:latin typeface="Times New Roman" panose="02020603050405020304" pitchFamily="18" charset="0"/>
                <a:cs typeface="Times New Roman" panose="02020603050405020304" pitchFamily="18" charset="0"/>
              </a:rPr>
              <a:t> (R.A.) to Busra (currently located in </a:t>
            </a:r>
            <a:r>
              <a:rPr lang="en-US" sz="2400" b="0" i="0" dirty="0" err="1">
                <a:solidFill>
                  <a:schemeClr val="tx1"/>
                </a:solidFill>
                <a:effectLst/>
                <a:latin typeface="Times New Roman" panose="02020603050405020304" pitchFamily="18" charset="0"/>
                <a:cs typeface="Times New Roman" panose="02020603050405020304" pitchFamily="18" charset="0"/>
              </a:rPr>
              <a:t>Hauran</a:t>
            </a:r>
            <a:r>
              <a:rPr lang="en-US" sz="2400" b="0" i="0" dirty="0">
                <a:solidFill>
                  <a:schemeClr val="tx1"/>
                </a:solidFill>
                <a:effectLst/>
                <a:latin typeface="Times New Roman" panose="02020603050405020304" pitchFamily="18" charset="0"/>
                <a:cs typeface="Times New Roman" panose="02020603050405020304" pitchFamily="18" charset="0"/>
              </a:rPr>
              <a:t>, Syria). Busra’s governor and people were Arabs but they were Christians and they were subject to the Byzantine Empire.</a:t>
            </a:r>
            <a:r>
              <a:rPr lang="en-US" sz="2400" b="0" i="0" dirty="0">
                <a:solidFill>
                  <a:srgbClr val="333333"/>
                </a:solidFill>
                <a:effectLst/>
                <a:latin typeface="Times New Roman" panose="02020603050405020304" pitchFamily="18" charset="0"/>
                <a:cs typeface="Times New Roman" panose="02020603050405020304" pitchFamily="18" charset="0"/>
              </a:rPr>
              <a:t> </a:t>
            </a:r>
          </a:p>
          <a:p>
            <a:pPr marL="0" indent="0" algn="just">
              <a:lnSpc>
                <a:spcPct val="100000"/>
              </a:lnSpc>
              <a:buNone/>
            </a:pPr>
            <a:endParaRPr lang="en-US" sz="2400" b="0" i="0" dirty="0">
              <a:solidFill>
                <a:srgbClr val="333333"/>
              </a:solidFill>
              <a:effectLst/>
              <a:latin typeface="Times New Roman" panose="02020603050405020304" pitchFamily="18" charset="0"/>
              <a:cs typeface="Times New Roman" panose="02020603050405020304" pitchFamily="18" charset="0"/>
            </a:endParaRPr>
          </a:p>
          <a:p>
            <a:pPr marL="0" indent="0" algn="just">
              <a:lnSpc>
                <a:spcPct val="100000"/>
              </a:lnSpc>
              <a:buNone/>
            </a:pPr>
            <a:endParaRPr lang="en-US"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81797"/>
          </a:xfrm>
        </p:spPr>
        <p:txBody>
          <a:bodyPr>
            <a:normAutofit fontScale="90000"/>
          </a:bodyPr>
          <a:lstStyle/>
          <a:p>
            <a:r>
              <a:rPr lang="en-US" dirty="0"/>
              <a:t> </a:t>
            </a:r>
            <a:r>
              <a:rPr lang="en-US" sz="3555" dirty="0">
                <a:effectLst/>
                <a:latin typeface="Algerian" panose="04020705040A02060702" pitchFamily="82" charset="0"/>
                <a:sym typeface="+mn-ea"/>
              </a:rPr>
              <a:t>The Battle of </a:t>
            </a:r>
            <a:r>
              <a:rPr lang="en-US" sz="3555" dirty="0" err="1">
                <a:effectLst/>
                <a:latin typeface="Algerian" panose="04020705040A02060702" pitchFamily="82" charset="0"/>
                <a:sym typeface="+mn-ea"/>
              </a:rPr>
              <a:t>Mu’tah</a:t>
            </a:r>
            <a:endParaRPr lang="en-US" sz="3555" dirty="0"/>
          </a:p>
        </p:txBody>
      </p:sp>
      <p:sp>
        <p:nvSpPr>
          <p:cNvPr id="3" name="Content Placeholder 2"/>
          <p:cNvSpPr>
            <a:spLocks noGrp="1"/>
          </p:cNvSpPr>
          <p:nvPr>
            <p:ph idx="1"/>
          </p:nvPr>
        </p:nvSpPr>
        <p:spPr>
          <a:xfrm>
            <a:off x="838200" y="1152939"/>
            <a:ext cx="10515600" cy="5024024"/>
          </a:xfrm>
        </p:spPr>
        <p:txBody>
          <a:bodyPr>
            <a:normAutofit lnSpcReduction="10000"/>
          </a:bodyPr>
          <a:lstStyle/>
          <a:p>
            <a:pPr marL="0" indent="0" algn="just">
              <a:lnSpc>
                <a:spcPct val="100000"/>
              </a:lnSpc>
              <a:buNone/>
            </a:pPr>
            <a:r>
              <a:rPr lang="en-US" sz="2595" b="0" i="0" dirty="0">
                <a:solidFill>
                  <a:srgbClr val="333333"/>
                </a:solidFill>
                <a:effectLst/>
                <a:latin typeface="Times New Roman" panose="02020603050405020304" pitchFamily="18" charset="0"/>
                <a:cs typeface="Times New Roman" panose="02020603050405020304" pitchFamily="18" charset="0"/>
              </a:rPr>
              <a:t>On his way, Al-Harith (R.A.) was intercepted by </a:t>
            </a:r>
            <a:r>
              <a:rPr lang="en-US" sz="2595" b="0" i="0" dirty="0" err="1">
                <a:solidFill>
                  <a:srgbClr val="333333"/>
                </a:solidFill>
                <a:effectLst/>
                <a:latin typeface="Times New Roman" panose="02020603050405020304" pitchFamily="18" charset="0"/>
                <a:cs typeface="Times New Roman" panose="02020603050405020304" pitchFamily="18" charset="0"/>
              </a:rPr>
              <a:t>Shurahbil</a:t>
            </a:r>
            <a:r>
              <a:rPr lang="en-US" sz="2595" b="0" i="0" dirty="0">
                <a:solidFill>
                  <a:srgbClr val="333333"/>
                </a:solidFill>
                <a:effectLst/>
                <a:latin typeface="Times New Roman" panose="02020603050405020304" pitchFamily="18" charset="0"/>
                <a:cs typeface="Times New Roman" panose="02020603050405020304" pitchFamily="18" charset="0"/>
              </a:rPr>
              <a:t> bin </a:t>
            </a:r>
            <a:r>
              <a:rPr lang="en-US" sz="2595" b="0" i="0" dirty="0" err="1">
                <a:solidFill>
                  <a:srgbClr val="333333"/>
                </a:solidFill>
                <a:effectLst/>
                <a:latin typeface="Times New Roman" panose="02020603050405020304" pitchFamily="18" charset="0"/>
                <a:cs typeface="Times New Roman" panose="02020603050405020304" pitchFamily="18" charset="0"/>
              </a:rPr>
              <a:t>Amrul-Ghassani</a:t>
            </a:r>
            <a:r>
              <a:rPr lang="en-US" sz="2595" b="0" i="0" dirty="0">
                <a:solidFill>
                  <a:srgbClr val="333333"/>
                </a:solidFill>
                <a:effectLst/>
                <a:latin typeface="Times New Roman" panose="02020603050405020304" pitchFamily="18" charset="0"/>
                <a:cs typeface="Times New Roman" panose="02020603050405020304" pitchFamily="18" charset="0"/>
              </a:rPr>
              <a:t>, the governor of Al-Balqa and representative of Byzantine Emperor. When </a:t>
            </a:r>
            <a:r>
              <a:rPr lang="en-US" sz="2595" b="0" i="0" dirty="0" err="1">
                <a:solidFill>
                  <a:srgbClr val="333333"/>
                </a:solidFill>
                <a:effectLst/>
                <a:latin typeface="Times New Roman" panose="02020603050405020304" pitchFamily="18" charset="0"/>
                <a:cs typeface="Times New Roman" panose="02020603050405020304" pitchFamily="18" charset="0"/>
              </a:rPr>
              <a:t>Shurahbil</a:t>
            </a:r>
            <a:r>
              <a:rPr lang="en-US" sz="2595" b="0" i="0" dirty="0">
                <a:solidFill>
                  <a:srgbClr val="333333"/>
                </a:solidFill>
                <a:effectLst/>
                <a:latin typeface="Times New Roman" panose="02020603050405020304" pitchFamily="18" charset="0"/>
                <a:cs typeface="Times New Roman" panose="02020603050405020304" pitchFamily="18" charset="0"/>
              </a:rPr>
              <a:t> heard that Al-Harith (R.A.) was the envoy of the Prophet (S.A.W.), he killed Al-Harith (R.A.) brutally. Killing envoys and messengers used to be regarded as the most awful crime at that time and amounted to the degree of war declaration. </a:t>
            </a:r>
            <a:endParaRPr lang="en-US" b="0" i="0" dirty="0">
              <a:solidFill>
                <a:srgbClr val="333333"/>
              </a:solidFill>
              <a:effectLst/>
              <a:latin typeface="Roboto" panose="02000000000000000000" pitchFamily="2" charset="0"/>
            </a:endParaRPr>
          </a:p>
          <a:p>
            <a:pPr marL="0" indent="0" algn="just">
              <a:buNone/>
            </a:pPr>
            <a:r>
              <a:rPr lang="en-US" b="1" i="0" dirty="0">
                <a:solidFill>
                  <a:srgbClr val="333333"/>
                </a:solidFill>
                <a:effectLst/>
                <a:latin typeface="Roboto" panose="02000000000000000000" pitchFamily="2" charset="0"/>
              </a:rPr>
              <a:t>Formation of Muslim Army:</a:t>
            </a:r>
          </a:p>
          <a:p>
            <a:pPr marL="0" indent="0" algn="just">
              <a:lnSpc>
                <a:spcPct val="100000"/>
              </a:lnSpc>
              <a:buNone/>
            </a:pPr>
            <a:r>
              <a:rPr lang="en-US" sz="2595" b="0" i="0" dirty="0">
                <a:solidFill>
                  <a:srgbClr val="333333"/>
                </a:solidFill>
                <a:effectLst/>
                <a:latin typeface="Times New Roman" panose="02020603050405020304" pitchFamily="18" charset="0"/>
                <a:cs typeface="Times New Roman" panose="02020603050405020304" pitchFamily="18" charset="0"/>
              </a:rPr>
              <a:t>When the Messenger of Allah (S.A.W.) heard that Al-Harith (R.A.) had been killed, he (S.A.W.) and companions (R.A.) became very grieved. After evaluating the incident, the Messenger of Allah (S.A.W.) formed an army. He appointed Zaid bin Haritha (R.A.), his freed slave, to command the army that consisted of 3,000 Muslims, which was their largest army.</a:t>
            </a:r>
          </a:p>
          <a:p>
            <a:pPr marL="0" indent="0">
              <a:buNone/>
            </a:pPr>
            <a:endParaRPr lang="en-US" sz="2595" b="0" i="0" dirty="0">
              <a:solidFill>
                <a:srgbClr val="333333"/>
              </a:solidFill>
              <a:effectLst/>
              <a:latin typeface="Times New Roman" panose="02020603050405020304" pitchFamily="18" charset="0"/>
              <a:cs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496266"/>
          </a:xfrm>
        </p:spPr>
        <p:txBody>
          <a:bodyPr>
            <a:normAutofit fontScale="90000"/>
          </a:bodyPr>
          <a:lstStyle/>
          <a:p>
            <a:r>
              <a:rPr lang="en-US" dirty="0"/>
              <a:t> </a:t>
            </a:r>
            <a:r>
              <a:rPr lang="en-US" sz="3555" dirty="0">
                <a:solidFill>
                  <a:srgbClr val="333333"/>
                </a:solidFill>
                <a:effectLst/>
                <a:latin typeface="Algerian" panose="04020705040A02060702" pitchFamily="82" charset="0"/>
                <a:cs typeface="Algerian" panose="04020705040A02060702" pitchFamily="82" charset="0"/>
                <a:sym typeface="+mn-ea"/>
              </a:rPr>
              <a:t>Formation of Muslim Army:</a:t>
            </a:r>
            <a:endParaRPr lang="en-US" sz="3555" dirty="0">
              <a:latin typeface="Algerian" panose="04020705040A02060702" pitchFamily="82" charset="0"/>
              <a:cs typeface="Algerian" panose="04020705040A02060702" pitchFamily="82" charset="0"/>
            </a:endParaRPr>
          </a:p>
        </p:txBody>
      </p:sp>
      <p:sp>
        <p:nvSpPr>
          <p:cNvPr id="3" name="Content Placeholder 2"/>
          <p:cNvSpPr>
            <a:spLocks noGrp="1"/>
          </p:cNvSpPr>
          <p:nvPr>
            <p:ph idx="1"/>
          </p:nvPr>
        </p:nvSpPr>
        <p:spPr>
          <a:xfrm>
            <a:off x="838200" y="954157"/>
            <a:ext cx="10515600" cy="5222806"/>
          </a:xfrm>
        </p:spPr>
        <p:txBody>
          <a:bodyPr>
            <a:normAutofit lnSpcReduction="20000"/>
          </a:bodyPr>
          <a:lstStyle/>
          <a:p>
            <a:pPr marL="0" indent="0" algn="just">
              <a:lnSpc>
                <a:spcPct val="100000"/>
              </a:lnSpc>
              <a:buNone/>
            </a:pPr>
            <a:r>
              <a:rPr lang="en-US" sz="2595" b="0" i="0" dirty="0">
                <a:solidFill>
                  <a:schemeClr val="tx1"/>
                </a:solidFill>
                <a:effectLst/>
                <a:latin typeface="Times New Roman" panose="02020603050405020304" pitchFamily="18" charset="0"/>
                <a:cs typeface="Times New Roman" panose="02020603050405020304" pitchFamily="18" charset="0"/>
              </a:rPr>
              <a:t>And ordered "If Zaid is martyred, Jafar ibn Abi Talib should take over his position, and if Jafar is martyred, Abdullah bin </a:t>
            </a:r>
            <a:r>
              <a:rPr lang="en-US" sz="2595" b="0" i="0" dirty="0" err="1">
                <a:solidFill>
                  <a:schemeClr val="tx1"/>
                </a:solidFill>
                <a:effectLst/>
                <a:latin typeface="Times New Roman" panose="02020603050405020304" pitchFamily="18" charset="0"/>
                <a:cs typeface="Times New Roman" panose="02020603050405020304" pitchFamily="18" charset="0"/>
              </a:rPr>
              <a:t>Rawaha</a:t>
            </a:r>
            <a:r>
              <a:rPr lang="en-US" sz="2595" b="0" i="0" dirty="0">
                <a:solidFill>
                  <a:schemeClr val="tx1"/>
                </a:solidFill>
                <a:effectLst/>
                <a:latin typeface="Times New Roman" panose="02020603050405020304" pitchFamily="18" charset="0"/>
                <a:cs typeface="Times New Roman" panose="02020603050405020304" pitchFamily="18" charset="0"/>
              </a:rPr>
              <a:t> should take over his position.’” </a:t>
            </a:r>
          </a:p>
          <a:p>
            <a:pPr marL="0" indent="0" algn="just">
              <a:lnSpc>
                <a:spcPct val="100000"/>
              </a:lnSpc>
              <a:buNone/>
            </a:pPr>
            <a:r>
              <a:rPr lang="en-US" sz="2595" b="0" i="0" dirty="0">
                <a:solidFill>
                  <a:schemeClr val="tx1"/>
                </a:solidFill>
                <a:effectLst/>
                <a:latin typeface="Times New Roman" panose="02020603050405020304" pitchFamily="18" charset="0"/>
                <a:cs typeface="Times New Roman" panose="02020603050405020304" pitchFamily="18" charset="0"/>
              </a:rPr>
              <a:t>The Prophet (S.A.W.) recommended that they reach the scene of Al-Harith’s murder and invite the people to profess Islam. Should the latter respond positively, then no war would ensue, otherwise fighting them would be the only alternative left.</a:t>
            </a:r>
            <a:endParaRPr lang="en-US" sz="2595" b="0" i="0" dirty="0">
              <a:solidFill>
                <a:srgbClr val="333333"/>
              </a:solidFill>
              <a:effectLst/>
              <a:latin typeface="Times New Roman" panose="02020603050405020304" pitchFamily="18" charset="0"/>
              <a:cs typeface="Times New Roman" panose="02020603050405020304" pitchFamily="18" charset="0"/>
            </a:endParaRPr>
          </a:p>
          <a:p>
            <a:pPr marL="0" indent="0" algn="just">
              <a:buNone/>
            </a:pPr>
            <a:r>
              <a:rPr lang="en-US" sz="2595" b="1" i="0" dirty="0">
                <a:solidFill>
                  <a:srgbClr val="333333"/>
                </a:solidFill>
                <a:effectLst/>
                <a:latin typeface="Times New Roman" panose="02020603050405020304" pitchFamily="18" charset="0"/>
                <a:cs typeface="Times New Roman" panose="02020603050405020304" pitchFamily="18" charset="0"/>
              </a:rPr>
              <a:t>3,000 Muslim Army vs 200,000 Byzantine Army:</a:t>
            </a:r>
          </a:p>
          <a:p>
            <a:pPr marL="0" indent="0" algn="just">
              <a:lnSpc>
                <a:spcPct val="100000"/>
              </a:lnSpc>
              <a:buNone/>
            </a:pPr>
            <a:r>
              <a:rPr lang="en-US" sz="2595" b="0" i="0" dirty="0">
                <a:solidFill>
                  <a:srgbClr val="333333"/>
                </a:solidFill>
                <a:effectLst/>
                <a:latin typeface="Times New Roman" panose="02020603050405020304" pitchFamily="18" charset="0"/>
                <a:cs typeface="Times New Roman" panose="02020603050405020304" pitchFamily="18" charset="0"/>
              </a:rPr>
              <a:t>The Muslim army went on their way as far as </a:t>
            </a:r>
            <a:r>
              <a:rPr lang="en-US" sz="2595" b="0" i="0" dirty="0" err="1">
                <a:solidFill>
                  <a:srgbClr val="333333"/>
                </a:solidFill>
                <a:effectLst/>
                <a:latin typeface="Times New Roman" panose="02020603050405020304" pitchFamily="18" charset="0"/>
                <a:cs typeface="Times New Roman" panose="02020603050405020304" pitchFamily="18" charset="0"/>
              </a:rPr>
              <a:t>Ma’an</a:t>
            </a:r>
            <a:r>
              <a:rPr lang="en-US" sz="2595" b="0" i="0" dirty="0">
                <a:solidFill>
                  <a:srgbClr val="333333"/>
                </a:solidFill>
                <a:effectLst/>
                <a:latin typeface="Times New Roman" panose="02020603050405020304" pitchFamily="18" charset="0"/>
                <a:cs typeface="Times New Roman" panose="02020603050405020304" pitchFamily="18" charset="0"/>
              </a:rPr>
              <a:t> in Syria where they heard that </a:t>
            </a:r>
            <a:r>
              <a:rPr lang="en-US" sz="2595" b="0" i="0" dirty="0" err="1">
                <a:solidFill>
                  <a:srgbClr val="333333"/>
                </a:solidFill>
                <a:effectLst/>
                <a:latin typeface="Times New Roman" panose="02020603050405020304" pitchFamily="18" charset="0"/>
                <a:cs typeface="Times New Roman" panose="02020603050405020304" pitchFamily="18" charset="0"/>
              </a:rPr>
              <a:t>Hereaclius</a:t>
            </a:r>
            <a:r>
              <a:rPr lang="en-US" sz="2595" b="0" i="0" dirty="0">
                <a:solidFill>
                  <a:srgbClr val="333333"/>
                </a:solidFill>
                <a:effectLst/>
                <a:latin typeface="Times New Roman" panose="02020603050405020304" pitchFamily="18" charset="0"/>
                <a:cs typeface="Times New Roman" panose="02020603050405020304" pitchFamily="18" charset="0"/>
              </a:rPr>
              <a:t> had come down to </a:t>
            </a:r>
            <a:r>
              <a:rPr lang="en-US" sz="2595" b="0" i="0" dirty="0" err="1">
                <a:solidFill>
                  <a:srgbClr val="333333"/>
                </a:solidFill>
                <a:effectLst/>
                <a:latin typeface="Times New Roman" panose="02020603050405020304" pitchFamily="18" charset="0"/>
                <a:cs typeface="Times New Roman" panose="02020603050405020304" pitchFamily="18" charset="0"/>
              </a:rPr>
              <a:t>Ma'ab</a:t>
            </a:r>
            <a:r>
              <a:rPr lang="en-US" sz="2595" b="0" i="0" dirty="0">
                <a:solidFill>
                  <a:srgbClr val="333333"/>
                </a:solidFill>
                <a:effectLst/>
                <a:latin typeface="Times New Roman" panose="02020603050405020304" pitchFamily="18" charset="0"/>
                <a:cs typeface="Times New Roman" panose="02020603050405020304" pitchFamily="18" charset="0"/>
              </a:rPr>
              <a:t> in the Al-Balqa with 100,000 Greeks joined by 100,000 men from </a:t>
            </a:r>
            <a:r>
              <a:rPr lang="en-US" sz="2595" b="0" i="0" dirty="0" err="1">
                <a:solidFill>
                  <a:srgbClr val="333333"/>
                </a:solidFill>
                <a:effectLst/>
                <a:latin typeface="Times New Roman" panose="02020603050405020304" pitchFamily="18" charset="0"/>
                <a:cs typeface="Times New Roman" panose="02020603050405020304" pitchFamily="18" charset="0"/>
              </a:rPr>
              <a:t>Lakhm</a:t>
            </a:r>
            <a:r>
              <a:rPr lang="en-US" sz="2595" b="0" i="0" dirty="0">
                <a:solidFill>
                  <a:srgbClr val="333333"/>
                </a:solidFill>
                <a:effectLst/>
                <a:latin typeface="Times New Roman" panose="02020603050405020304" pitchFamily="18" charset="0"/>
                <a:cs typeface="Times New Roman" panose="02020603050405020304" pitchFamily="18" charset="0"/>
              </a:rPr>
              <a:t>, </a:t>
            </a:r>
            <a:r>
              <a:rPr lang="en-US" sz="2595" b="0" i="0" dirty="0" err="1">
                <a:solidFill>
                  <a:srgbClr val="333333"/>
                </a:solidFill>
                <a:effectLst/>
                <a:latin typeface="Times New Roman" panose="02020603050405020304" pitchFamily="18" charset="0"/>
                <a:cs typeface="Times New Roman" panose="02020603050405020304" pitchFamily="18" charset="0"/>
              </a:rPr>
              <a:t>Judham</a:t>
            </a:r>
            <a:r>
              <a:rPr lang="en-US" sz="2595" b="0" i="0" dirty="0">
                <a:solidFill>
                  <a:srgbClr val="333333"/>
                </a:solidFill>
                <a:effectLst/>
                <a:latin typeface="Times New Roman" panose="02020603050405020304" pitchFamily="18" charset="0"/>
                <a:cs typeface="Times New Roman" panose="02020603050405020304" pitchFamily="18" charset="0"/>
              </a:rPr>
              <a:t>, Al-</a:t>
            </a:r>
            <a:r>
              <a:rPr lang="en-US" sz="2595" b="0" i="0" dirty="0" err="1">
                <a:solidFill>
                  <a:srgbClr val="333333"/>
                </a:solidFill>
                <a:effectLst/>
                <a:latin typeface="Times New Roman" panose="02020603050405020304" pitchFamily="18" charset="0"/>
                <a:cs typeface="Times New Roman" panose="02020603050405020304" pitchFamily="18" charset="0"/>
              </a:rPr>
              <a:t>Qayn</a:t>
            </a:r>
            <a:r>
              <a:rPr lang="en-US" sz="2595" b="0" i="0" dirty="0">
                <a:solidFill>
                  <a:srgbClr val="333333"/>
                </a:solidFill>
                <a:effectLst/>
                <a:latin typeface="Times New Roman" panose="02020603050405020304" pitchFamily="18" charset="0"/>
                <a:cs typeface="Times New Roman" panose="02020603050405020304" pitchFamily="18" charset="0"/>
              </a:rPr>
              <a:t>, </a:t>
            </a:r>
            <a:r>
              <a:rPr lang="en-US" sz="2595" b="0" i="0" dirty="0" err="1">
                <a:solidFill>
                  <a:srgbClr val="333333"/>
                </a:solidFill>
                <a:effectLst/>
                <a:latin typeface="Times New Roman" panose="02020603050405020304" pitchFamily="18" charset="0"/>
                <a:cs typeface="Times New Roman" panose="02020603050405020304" pitchFamily="18" charset="0"/>
              </a:rPr>
              <a:t>Bahra</a:t>
            </a:r>
            <a:r>
              <a:rPr lang="en-US" sz="2595" b="0" i="0" dirty="0">
                <a:solidFill>
                  <a:srgbClr val="333333"/>
                </a:solidFill>
                <a:effectLst/>
                <a:latin typeface="Times New Roman" panose="02020603050405020304" pitchFamily="18" charset="0"/>
                <a:cs typeface="Times New Roman" panose="02020603050405020304" pitchFamily="18" charset="0"/>
              </a:rPr>
              <a:t> and Bali (Arabian tribes allied to the Byzantines). When the Muslims army of 3,000 men heard this, they spent two nights at </a:t>
            </a:r>
            <a:r>
              <a:rPr lang="en-US" sz="2595" b="0" i="0" dirty="0" err="1">
                <a:solidFill>
                  <a:srgbClr val="333333"/>
                </a:solidFill>
                <a:effectLst/>
                <a:latin typeface="Times New Roman" panose="02020603050405020304" pitchFamily="18" charset="0"/>
                <a:cs typeface="Times New Roman" panose="02020603050405020304" pitchFamily="18" charset="0"/>
              </a:rPr>
              <a:t>Ma'an</a:t>
            </a:r>
            <a:r>
              <a:rPr lang="en-US" sz="2595" b="0" i="0" dirty="0">
                <a:solidFill>
                  <a:srgbClr val="333333"/>
                </a:solidFill>
                <a:effectLst/>
                <a:latin typeface="Times New Roman" panose="02020603050405020304" pitchFamily="18" charset="0"/>
                <a:cs typeface="Times New Roman" panose="02020603050405020304" pitchFamily="18" charset="0"/>
              </a:rPr>
              <a:t> pondering what to do as they had never thought of encountering such a huge army. </a:t>
            </a:r>
          </a:p>
          <a:p>
            <a:pPr marL="0" indent="0" algn="just">
              <a:lnSpc>
                <a:spcPct val="100000"/>
              </a:lnSpc>
              <a:buNone/>
            </a:pPr>
            <a:endParaRPr lang="en-US" sz="2595"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49275"/>
          </a:xfrm>
        </p:spPr>
        <p:txBody>
          <a:bodyPr>
            <a:normAutofit fontScale="90000"/>
          </a:bodyPr>
          <a:lstStyle/>
          <a:p>
            <a:r>
              <a:rPr lang="en-US" dirty="0"/>
              <a:t> </a:t>
            </a:r>
            <a:r>
              <a:rPr lang="en-US" sz="3110" dirty="0">
                <a:solidFill>
                  <a:srgbClr val="333333"/>
                </a:solidFill>
                <a:effectLst/>
                <a:latin typeface="Algerian" panose="04020705040A02060702" pitchFamily="82" charset="0"/>
                <a:cs typeface="Algerian" panose="04020705040A02060702" pitchFamily="82" charset="0"/>
                <a:sym typeface="+mn-ea"/>
              </a:rPr>
              <a:t>Muslim Army vs Byzantine Army:</a:t>
            </a:r>
          </a:p>
        </p:txBody>
      </p:sp>
      <p:sp>
        <p:nvSpPr>
          <p:cNvPr id="3" name="Content Placeholder 2"/>
          <p:cNvSpPr>
            <a:spLocks noGrp="1"/>
          </p:cNvSpPr>
          <p:nvPr>
            <p:ph idx="1"/>
          </p:nvPr>
        </p:nvSpPr>
        <p:spPr>
          <a:xfrm>
            <a:off x="838200" y="914400"/>
            <a:ext cx="10515600" cy="5262563"/>
          </a:xfrm>
        </p:spPr>
        <p:txBody>
          <a:bodyPr>
            <a:normAutofit/>
          </a:bodyPr>
          <a:lstStyle/>
          <a:p>
            <a:pPr marL="0" indent="0" algn="just">
              <a:lnSpc>
                <a:spcPct val="100000"/>
              </a:lnSpc>
              <a:buNone/>
            </a:pPr>
            <a:r>
              <a:rPr lang="en-US" sz="2400" b="0" i="0" dirty="0">
                <a:solidFill>
                  <a:srgbClr val="333333"/>
                </a:solidFill>
                <a:effectLst/>
                <a:latin typeface="Times New Roman" panose="02020603050405020304" pitchFamily="18" charset="0"/>
                <a:cs typeface="Times New Roman" panose="02020603050405020304" pitchFamily="18" charset="0"/>
              </a:rPr>
              <a:t>Abdullah Ibn </a:t>
            </a:r>
            <a:r>
              <a:rPr lang="en-US" sz="2400" b="0" i="0" dirty="0" err="1">
                <a:solidFill>
                  <a:srgbClr val="333333"/>
                </a:solidFill>
                <a:effectLst/>
                <a:latin typeface="Times New Roman" panose="02020603050405020304" pitchFamily="18" charset="0"/>
                <a:cs typeface="Times New Roman" panose="02020603050405020304" pitchFamily="18" charset="0"/>
              </a:rPr>
              <a:t>Rawahah</a:t>
            </a:r>
            <a:r>
              <a:rPr lang="en-US" sz="2400" b="0" i="0" dirty="0">
                <a:solidFill>
                  <a:srgbClr val="333333"/>
                </a:solidFill>
                <a:effectLst/>
                <a:latin typeface="Times New Roman" panose="02020603050405020304" pitchFamily="18" charset="0"/>
                <a:cs typeface="Times New Roman" panose="02020603050405020304" pitchFamily="18" charset="0"/>
              </a:rPr>
              <a:t> (R.A.) encouraged the men saying</a:t>
            </a:r>
            <a:r>
              <a:rPr lang="en-US" sz="2400" b="0" i="0" dirty="0" smtClean="0">
                <a:solidFill>
                  <a:srgbClr val="333333"/>
                </a:solidFill>
                <a:effectLst/>
                <a:latin typeface="Times New Roman" panose="02020603050405020304" pitchFamily="18" charset="0"/>
                <a:cs typeface="Times New Roman" panose="02020603050405020304" pitchFamily="18" charset="0"/>
              </a:rPr>
              <a:t>:</a:t>
            </a:r>
            <a:endParaRPr lang="en-US" sz="2400" dirty="0">
              <a:solidFill>
                <a:srgbClr val="333333"/>
              </a:solidFill>
              <a:latin typeface="Times New Roman" panose="02020603050405020304" pitchFamily="18" charset="0"/>
              <a:cs typeface="Times New Roman" panose="02020603050405020304" pitchFamily="18" charset="0"/>
            </a:endParaRPr>
          </a:p>
          <a:p>
            <a:pPr marL="0" indent="0" algn="just">
              <a:lnSpc>
                <a:spcPct val="100000"/>
              </a:lnSpc>
              <a:buNone/>
            </a:pPr>
            <a:r>
              <a:rPr lang="en-US" sz="2400" b="0" i="0" dirty="0">
                <a:solidFill>
                  <a:srgbClr val="333333"/>
                </a:solidFill>
                <a:effectLst/>
                <a:latin typeface="Times New Roman" panose="02020603050405020304" pitchFamily="18" charset="0"/>
                <a:cs typeface="Times New Roman" panose="02020603050405020304" pitchFamily="18" charset="0"/>
              </a:rPr>
              <a:t>The men said, "By Allah Ibn </a:t>
            </a:r>
            <a:r>
              <a:rPr lang="en-US" sz="2400" b="0" i="0" dirty="0" err="1">
                <a:solidFill>
                  <a:srgbClr val="333333"/>
                </a:solidFill>
                <a:effectLst/>
                <a:latin typeface="Times New Roman" panose="02020603050405020304" pitchFamily="18" charset="0"/>
                <a:cs typeface="Times New Roman" panose="02020603050405020304" pitchFamily="18" charset="0"/>
              </a:rPr>
              <a:t>Rawahah</a:t>
            </a:r>
            <a:r>
              <a:rPr lang="en-US" sz="2400" b="0" i="0" dirty="0">
                <a:solidFill>
                  <a:srgbClr val="333333"/>
                </a:solidFill>
                <a:effectLst/>
                <a:latin typeface="Times New Roman" panose="02020603050405020304" pitchFamily="18" charset="0"/>
                <a:cs typeface="Times New Roman" panose="02020603050405020304" pitchFamily="18" charset="0"/>
              </a:rPr>
              <a:t> is </a:t>
            </a:r>
            <a:r>
              <a:rPr lang="en-US" sz="2400" b="0" i="0" dirty="0" err="1">
                <a:solidFill>
                  <a:srgbClr val="333333"/>
                </a:solidFill>
                <a:effectLst/>
                <a:latin typeface="Times New Roman" panose="02020603050405020304" pitchFamily="18" charset="0"/>
                <a:cs typeface="Times New Roman" panose="02020603050405020304" pitchFamily="18" charset="0"/>
              </a:rPr>
              <a:t>right."There</a:t>
            </a:r>
            <a:r>
              <a:rPr lang="en-US" sz="2400" b="0" i="0" dirty="0">
                <a:solidFill>
                  <a:srgbClr val="333333"/>
                </a:solidFill>
                <a:effectLst/>
                <a:latin typeface="Times New Roman" panose="02020603050405020304" pitchFamily="18" charset="0"/>
                <a:cs typeface="Times New Roman" panose="02020603050405020304" pitchFamily="18" charset="0"/>
              </a:rPr>
              <a:t> the forces met and the Muslims made their dispositions: the right wing led by </a:t>
            </a:r>
            <a:r>
              <a:rPr lang="en-US" sz="2400" b="0" i="0" dirty="0" err="1">
                <a:solidFill>
                  <a:srgbClr val="333333"/>
                </a:solidFill>
                <a:effectLst/>
                <a:latin typeface="Times New Roman" panose="02020603050405020304" pitchFamily="18" charset="0"/>
                <a:cs typeface="Times New Roman" panose="02020603050405020304" pitchFamily="18" charset="0"/>
              </a:rPr>
              <a:t>Qutbah</a:t>
            </a:r>
            <a:r>
              <a:rPr lang="en-US" sz="2400" b="0" i="0" dirty="0">
                <a:solidFill>
                  <a:srgbClr val="333333"/>
                </a:solidFill>
                <a:effectLst/>
                <a:latin typeface="Times New Roman" panose="02020603050405020304" pitchFamily="18" charset="0"/>
                <a:cs typeface="Times New Roman" panose="02020603050405020304" pitchFamily="18" charset="0"/>
              </a:rPr>
              <a:t> Ibn </a:t>
            </a:r>
            <a:r>
              <a:rPr lang="en-US" sz="2400" b="0" i="0" dirty="0" err="1">
                <a:solidFill>
                  <a:srgbClr val="333333"/>
                </a:solidFill>
                <a:effectLst/>
                <a:latin typeface="Times New Roman" panose="02020603050405020304" pitchFamily="18" charset="0"/>
                <a:cs typeface="Times New Roman" panose="02020603050405020304" pitchFamily="18" charset="0"/>
              </a:rPr>
              <a:t>Qatadah</a:t>
            </a:r>
            <a:r>
              <a:rPr lang="en-US" sz="2400" b="0" i="0" dirty="0">
                <a:solidFill>
                  <a:srgbClr val="333333"/>
                </a:solidFill>
                <a:effectLst/>
                <a:latin typeface="Times New Roman" panose="02020603050405020304" pitchFamily="18" charset="0"/>
                <a:cs typeface="Times New Roman" panose="02020603050405020304" pitchFamily="18" charset="0"/>
              </a:rPr>
              <a:t> (R.A.) of Banu </a:t>
            </a:r>
            <a:r>
              <a:rPr lang="en-US" sz="2400" b="0" i="0" dirty="0" err="1">
                <a:solidFill>
                  <a:srgbClr val="333333"/>
                </a:solidFill>
                <a:effectLst/>
                <a:latin typeface="Times New Roman" panose="02020603050405020304" pitchFamily="18" charset="0"/>
                <a:cs typeface="Times New Roman" panose="02020603050405020304" pitchFamily="18" charset="0"/>
              </a:rPr>
              <a:t>Udhrah</a:t>
            </a:r>
            <a:r>
              <a:rPr lang="en-US" sz="2400" b="0" i="0" dirty="0">
                <a:solidFill>
                  <a:srgbClr val="333333"/>
                </a:solidFill>
                <a:effectLst/>
                <a:latin typeface="Times New Roman" panose="02020603050405020304" pitchFamily="18" charset="0"/>
                <a:cs typeface="Times New Roman" panose="02020603050405020304" pitchFamily="18" charset="0"/>
              </a:rPr>
              <a:t> and the left wing by an Ansari called' </a:t>
            </a:r>
            <a:r>
              <a:rPr lang="en-US" sz="2400" b="0" i="0" dirty="0" err="1">
                <a:solidFill>
                  <a:srgbClr val="333333"/>
                </a:solidFill>
                <a:effectLst/>
                <a:latin typeface="Times New Roman" panose="02020603050405020304" pitchFamily="18" charset="0"/>
                <a:cs typeface="Times New Roman" panose="02020603050405020304" pitchFamily="18" charset="0"/>
              </a:rPr>
              <a:t>Ubaya</a:t>
            </a:r>
            <a:r>
              <a:rPr lang="en-US" sz="2400" b="0" i="0" dirty="0">
                <a:solidFill>
                  <a:srgbClr val="333333"/>
                </a:solidFill>
                <a:effectLst/>
                <a:latin typeface="Times New Roman" panose="02020603050405020304" pitchFamily="18" charset="0"/>
                <a:cs typeface="Times New Roman" panose="02020603050405020304" pitchFamily="18" charset="0"/>
              </a:rPr>
              <a:t> Ibn Malik (R.A.).</a:t>
            </a:r>
          </a:p>
          <a:p>
            <a:pPr marL="0" indent="0" algn="just">
              <a:lnSpc>
                <a:spcPct val="100000"/>
              </a:lnSpc>
              <a:buNone/>
            </a:pPr>
            <a:r>
              <a:rPr lang="en-US" sz="2400" b="1" dirty="0">
                <a:solidFill>
                  <a:srgbClr val="333333"/>
                </a:solidFill>
                <a:effectLst/>
                <a:latin typeface="Times New Roman" panose="02020603050405020304" pitchFamily="18" charset="0"/>
                <a:cs typeface="Times New Roman" panose="02020603050405020304" pitchFamily="18" charset="0"/>
                <a:sym typeface="+mn-ea"/>
              </a:rPr>
              <a:t>Martyr of Zaid Ibn </a:t>
            </a:r>
            <a:r>
              <a:rPr lang="en-US" sz="2400" b="1" dirty="0" err="1">
                <a:solidFill>
                  <a:srgbClr val="333333"/>
                </a:solidFill>
                <a:effectLst/>
                <a:latin typeface="Times New Roman" panose="02020603050405020304" pitchFamily="18" charset="0"/>
                <a:cs typeface="Times New Roman" panose="02020603050405020304" pitchFamily="18" charset="0"/>
                <a:sym typeface="+mn-ea"/>
              </a:rPr>
              <a:t>Harithah</a:t>
            </a:r>
            <a:r>
              <a:rPr lang="en-US" sz="2400" b="1" dirty="0">
                <a:solidFill>
                  <a:srgbClr val="333333"/>
                </a:solidFill>
                <a:effectLst/>
                <a:latin typeface="Times New Roman" panose="02020603050405020304" pitchFamily="18" charset="0"/>
                <a:cs typeface="Times New Roman" panose="02020603050405020304" pitchFamily="18" charset="0"/>
                <a:sym typeface="+mn-ea"/>
              </a:rPr>
              <a:t>, Jafar Ibn Abi Talib and Abdullah bin </a:t>
            </a:r>
            <a:r>
              <a:rPr lang="en-US" sz="2400" b="1" dirty="0" err="1">
                <a:solidFill>
                  <a:srgbClr val="333333"/>
                </a:solidFill>
                <a:effectLst/>
                <a:latin typeface="Times New Roman" panose="02020603050405020304" pitchFamily="18" charset="0"/>
                <a:cs typeface="Times New Roman" panose="02020603050405020304" pitchFamily="18" charset="0"/>
                <a:sym typeface="+mn-ea"/>
              </a:rPr>
              <a:t>Rawaha</a:t>
            </a:r>
            <a:r>
              <a:rPr lang="en-US" sz="2400" b="1" dirty="0">
                <a:solidFill>
                  <a:srgbClr val="333333"/>
                </a:solidFill>
                <a:effectLst/>
                <a:latin typeface="Times New Roman" panose="02020603050405020304" pitchFamily="18" charset="0"/>
                <a:cs typeface="Times New Roman" panose="02020603050405020304" pitchFamily="18" charset="0"/>
                <a:sym typeface="+mn-ea"/>
              </a:rPr>
              <a:t> (R.A.):</a:t>
            </a:r>
            <a:endParaRPr lang="en-US" sz="2400" b="1" i="0" dirty="0">
              <a:solidFill>
                <a:srgbClr val="333333"/>
              </a:solidFill>
              <a:effectLst/>
              <a:latin typeface="Times New Roman" panose="02020603050405020304" pitchFamily="18" charset="0"/>
              <a:cs typeface="Times New Roman" panose="02020603050405020304" pitchFamily="18" charset="0"/>
            </a:endParaRPr>
          </a:p>
          <a:p>
            <a:pPr marL="0" indent="0" algn="just">
              <a:lnSpc>
                <a:spcPct val="100000"/>
              </a:lnSpc>
              <a:buNone/>
            </a:pPr>
            <a:r>
              <a:rPr lang="en-US" sz="2400" dirty="0">
                <a:solidFill>
                  <a:srgbClr val="333333"/>
                </a:solidFill>
                <a:effectLst/>
                <a:latin typeface="Times New Roman" panose="02020603050405020304" pitchFamily="18" charset="0"/>
                <a:cs typeface="Times New Roman" panose="02020603050405020304" pitchFamily="18" charset="0"/>
                <a:sym typeface="+mn-ea"/>
              </a:rPr>
              <a:t>When fighting began, Zaid Ibn </a:t>
            </a:r>
            <a:r>
              <a:rPr lang="en-US" sz="2400" dirty="0" err="1">
                <a:solidFill>
                  <a:srgbClr val="333333"/>
                </a:solidFill>
                <a:effectLst/>
                <a:latin typeface="Times New Roman" panose="02020603050405020304" pitchFamily="18" charset="0"/>
                <a:cs typeface="Times New Roman" panose="02020603050405020304" pitchFamily="18" charset="0"/>
                <a:sym typeface="+mn-ea"/>
              </a:rPr>
              <a:t>Harithah</a:t>
            </a:r>
            <a:r>
              <a:rPr lang="en-US" sz="2400" dirty="0">
                <a:solidFill>
                  <a:srgbClr val="333333"/>
                </a:solidFill>
                <a:effectLst/>
                <a:latin typeface="Times New Roman" panose="02020603050405020304" pitchFamily="18" charset="0"/>
                <a:cs typeface="Times New Roman" panose="02020603050405020304" pitchFamily="18" charset="0"/>
                <a:sym typeface="+mn-ea"/>
              </a:rPr>
              <a:t> (R.A.) fought holding the Messenger's standard, until he died from loss of blood among the spears of the enemy. </a:t>
            </a:r>
            <a:endParaRPr lang="en-US" sz="2400" b="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456565"/>
          </a:xfrm>
        </p:spPr>
        <p:txBody>
          <a:bodyPr>
            <a:normAutofit fontScale="90000"/>
          </a:bodyPr>
          <a:lstStyle/>
          <a:p>
            <a:r>
              <a:rPr lang="en-US" dirty="0"/>
              <a:t> </a:t>
            </a:r>
            <a:r>
              <a:rPr lang="en-US" sz="3110" dirty="0">
                <a:solidFill>
                  <a:srgbClr val="333333"/>
                </a:solidFill>
                <a:effectLst/>
                <a:latin typeface="Algerian" panose="04020705040A02060702" pitchFamily="82" charset="0"/>
                <a:cs typeface="Algerian" panose="04020705040A02060702" pitchFamily="82" charset="0"/>
                <a:sym typeface="+mn-ea"/>
              </a:rPr>
              <a:t>Khalid bin Al-Walid as Commander of Muslim Army</a:t>
            </a:r>
          </a:p>
        </p:txBody>
      </p:sp>
      <p:sp>
        <p:nvSpPr>
          <p:cNvPr id="3" name="Content Placeholder 2"/>
          <p:cNvSpPr>
            <a:spLocks noGrp="1"/>
          </p:cNvSpPr>
          <p:nvPr>
            <p:ph idx="1"/>
          </p:nvPr>
        </p:nvSpPr>
        <p:spPr>
          <a:xfrm>
            <a:off x="838200" y="937895"/>
            <a:ext cx="10515600" cy="5443855"/>
          </a:xfrm>
        </p:spPr>
        <p:txBody>
          <a:bodyPr>
            <a:normAutofit fontScale="92500"/>
          </a:bodyPr>
          <a:lstStyle/>
          <a:p>
            <a:pPr marL="0" indent="0" algn="just">
              <a:buNone/>
            </a:pPr>
            <a:r>
              <a:rPr lang="en-US" dirty="0">
                <a:solidFill>
                  <a:srgbClr val="333333"/>
                </a:solidFill>
                <a:effectLst/>
                <a:latin typeface="Times New Roman" panose="02020603050405020304" pitchFamily="18" charset="0"/>
                <a:cs typeface="Times New Roman" panose="02020603050405020304" pitchFamily="18" charset="0"/>
                <a:sym typeface="+mn-ea"/>
              </a:rPr>
              <a:t>Abdullah bin </a:t>
            </a:r>
            <a:r>
              <a:rPr lang="en-US" dirty="0" err="1">
                <a:solidFill>
                  <a:srgbClr val="333333"/>
                </a:solidFill>
                <a:effectLst/>
                <a:latin typeface="Times New Roman" panose="02020603050405020304" pitchFamily="18" charset="0"/>
                <a:cs typeface="Times New Roman" panose="02020603050405020304" pitchFamily="18" charset="0"/>
                <a:sym typeface="+mn-ea"/>
              </a:rPr>
              <a:t>Rawaha</a:t>
            </a:r>
            <a:r>
              <a:rPr lang="en-US" dirty="0">
                <a:solidFill>
                  <a:srgbClr val="333333"/>
                </a:solidFill>
                <a:effectLst/>
                <a:latin typeface="Times New Roman" panose="02020603050405020304" pitchFamily="18" charset="0"/>
                <a:cs typeface="Times New Roman" panose="02020603050405020304" pitchFamily="18" charset="0"/>
                <a:sym typeface="+mn-ea"/>
              </a:rPr>
              <a:t> then proceeded to hold up the banner and fight bravely on his horseback while reciting enthusiastic verses until he died a martyr.</a:t>
            </a:r>
          </a:p>
          <a:p>
            <a:pPr marL="0" indent="0" algn="just">
              <a:buNone/>
            </a:pPr>
            <a:endParaRPr lang="en-US" b="1" i="0" dirty="0">
              <a:solidFill>
                <a:srgbClr val="333333"/>
              </a:solidFill>
              <a:effectLst/>
              <a:latin typeface="Times New Roman" panose="02020603050405020304" pitchFamily="18" charset="0"/>
              <a:cs typeface="Times New Roman" panose="02020603050405020304" pitchFamily="18" charset="0"/>
            </a:endParaRPr>
          </a:p>
          <a:p>
            <a:pPr marL="0" indent="0" algn="just">
              <a:buNone/>
            </a:pPr>
            <a:r>
              <a:rPr lang="en-US" b="1" i="0" dirty="0">
                <a:solidFill>
                  <a:srgbClr val="333333"/>
                </a:solidFill>
                <a:effectLst/>
                <a:latin typeface="Times New Roman" panose="02020603050405020304" pitchFamily="18" charset="0"/>
                <a:cs typeface="Times New Roman" panose="02020603050405020304" pitchFamily="18" charset="0"/>
              </a:rPr>
              <a:t>Khalid bin Al-Walid as Commander of Muslim Army:</a:t>
            </a:r>
          </a:p>
          <a:p>
            <a:pPr marL="0" indent="0" algn="just">
              <a:lnSpc>
                <a:spcPct val="100000"/>
              </a:lnSpc>
              <a:buNone/>
            </a:pPr>
            <a:r>
              <a:rPr lang="en-US" sz="2400" b="0" i="0" dirty="0">
                <a:solidFill>
                  <a:srgbClr val="333333"/>
                </a:solidFill>
                <a:effectLst/>
                <a:latin typeface="Times New Roman" panose="02020603050405020304" pitchFamily="18" charset="0"/>
                <a:cs typeface="Times New Roman" panose="02020603050405020304" pitchFamily="18" charset="0"/>
              </a:rPr>
              <a:t>The </a:t>
            </a:r>
            <a:r>
              <a:rPr lang="en-US" sz="2400" b="0" i="0" dirty="0" err="1">
                <a:solidFill>
                  <a:srgbClr val="333333"/>
                </a:solidFill>
                <a:effectLst/>
                <a:latin typeface="Times New Roman" panose="02020603050405020304" pitchFamily="18" charset="0"/>
                <a:cs typeface="Times New Roman" panose="02020603050405020304" pitchFamily="18" charset="0"/>
              </a:rPr>
              <a:t>honour</a:t>
            </a:r>
            <a:r>
              <a:rPr lang="en-US" sz="2400" b="0" i="0" dirty="0">
                <a:solidFill>
                  <a:srgbClr val="333333"/>
                </a:solidFill>
                <a:effectLst/>
                <a:latin typeface="Times New Roman" panose="02020603050405020304" pitchFamily="18" charset="0"/>
                <a:cs typeface="Times New Roman" panose="02020603050405020304" pitchFamily="18" charset="0"/>
              </a:rPr>
              <a:t> was unanimously granted to Khalid bin Al-Waleed (R.A.), a skilled brave fighter and an outstanding strategist. It was reported by Al-Bukhari that he used nine swords that broke while he was relentlessly and courageously fighting the enemies of Islam. Allah knows how many unbelievers Khalid (R.A.) wounded and killed while breaking nine swords. Khalid (R.A.) undertook the duty of commandership just before the evening. After one or two attacks, it got dark and both parties returned to their encampment. Khalid (R.A.) was a great tactician of battles; he could startle the enemy with his tactics. During the night, he thought about some plans and tactics that would startle the enemy. When the sun rose, Khalid (R.A.) positioned his men in such a way that they appeared to look greater in number. </a:t>
            </a:r>
          </a:p>
          <a:p>
            <a:pPr marL="0" indent="0" algn="just">
              <a:lnSpc>
                <a:spcPct val="100000"/>
              </a:lnSpc>
              <a:buNone/>
            </a:pPr>
            <a:endParaRPr lang="en-US"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285" y="365125"/>
            <a:ext cx="10851515" cy="681990"/>
          </a:xfrm>
        </p:spPr>
        <p:txBody>
          <a:bodyPr>
            <a:normAutofit/>
          </a:bodyPr>
          <a:lstStyle/>
          <a:p>
            <a:r>
              <a:rPr lang="en-US" sz="3200" dirty="0">
                <a:solidFill>
                  <a:srgbClr val="333333"/>
                </a:solidFill>
                <a:effectLst/>
                <a:latin typeface="Algerian" panose="04020705040A02060702" pitchFamily="82" charset="0"/>
                <a:cs typeface="Algerian" panose="04020705040A02060702" pitchFamily="82" charset="0"/>
                <a:sym typeface="+mn-ea"/>
              </a:rPr>
              <a:t>Muslim Army vs Byzantine Army:</a:t>
            </a:r>
            <a:endParaRPr lang="en-US" sz="3200" dirty="0"/>
          </a:p>
        </p:txBody>
      </p:sp>
      <p:sp>
        <p:nvSpPr>
          <p:cNvPr id="3" name="Content Placeholder 2"/>
          <p:cNvSpPr>
            <a:spLocks noGrp="1"/>
          </p:cNvSpPr>
          <p:nvPr>
            <p:ph idx="1"/>
          </p:nvPr>
        </p:nvSpPr>
        <p:spPr>
          <a:xfrm>
            <a:off x="502285" y="1139825"/>
            <a:ext cx="10851515" cy="5314950"/>
          </a:xfrm>
        </p:spPr>
        <p:txBody>
          <a:bodyPr>
            <a:noAutofit/>
          </a:bodyPr>
          <a:lstStyle/>
          <a:p>
            <a:pPr marL="0" indent="0" algn="just">
              <a:lnSpc>
                <a:spcPct val="100000"/>
              </a:lnSpc>
              <a:buNone/>
            </a:pPr>
            <a:r>
              <a:rPr lang="en-US" sz="2400" b="0" i="0" dirty="0">
                <a:solidFill>
                  <a:srgbClr val="333333"/>
                </a:solidFill>
                <a:effectLst/>
                <a:latin typeface="Times New Roman" panose="02020603050405020304" pitchFamily="18" charset="0"/>
                <a:cs typeface="Times New Roman" panose="02020603050405020304" pitchFamily="18" charset="0"/>
              </a:rPr>
              <a:t>The strategy was to cast fear into the hearts of the Byzantine by fooling them that fresh reinforcements had arrived. When the Byzantine enemy saw them, they were startled and scared and said, “It means auxiliary troops arrived at night to help the Muslims. We have not seen those soldiers on the right before.”</a:t>
            </a:r>
          </a:p>
          <a:p>
            <a:pPr marL="0" indent="0" algn="just">
              <a:lnSpc>
                <a:spcPct val="100000"/>
              </a:lnSpc>
              <a:buNone/>
            </a:pPr>
            <a:r>
              <a:rPr lang="en-US" sz="2400" b="0" i="0" dirty="0">
                <a:solidFill>
                  <a:srgbClr val="333333"/>
                </a:solidFill>
                <a:effectLst/>
                <a:latin typeface="Times New Roman" panose="02020603050405020304" pitchFamily="18" charset="0"/>
                <a:cs typeface="Times New Roman" panose="02020603050405020304" pitchFamily="18" charset="0"/>
              </a:rPr>
              <a:t>The enemy soldiers, who were still under the effect of the sudden blow they received the day before, were scared and worried; they were looking at one another wondering what to do.</a:t>
            </a:r>
          </a:p>
          <a:p>
            <a:pPr marL="0" indent="0" algn="just">
              <a:lnSpc>
                <a:spcPct val="100000"/>
              </a:lnSpc>
              <a:buNone/>
            </a:pPr>
            <a:r>
              <a:rPr lang="en-US" sz="2400" b="0" i="0" dirty="0">
                <a:solidFill>
                  <a:srgbClr val="333333"/>
                </a:solidFill>
                <a:effectLst/>
                <a:latin typeface="Times New Roman" panose="02020603050405020304" pitchFamily="18" charset="0"/>
                <a:cs typeface="Times New Roman" panose="02020603050405020304" pitchFamily="18" charset="0"/>
              </a:rPr>
              <a:t> When Khalid (R.A.) noticed that the enemy was spiritually affected by this tactic, he ordered the Muslim army to attack at once. They attacked and scattered the enemy. The swords, which were drawn in the way of elevating the word of Allah, hit the enemy army very hard. The seemingly magnificent army of the enemy had to run away. It looked as if an eagle had attacked chickens. The enemy soldiers looked as if they had been glued to the ground. They could not dare to follow the Islamic army; it was a big defeat for them.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55292"/>
          </a:xfrm>
        </p:spPr>
        <p:txBody>
          <a:bodyPr>
            <a:normAutofit/>
          </a:bodyPr>
          <a:lstStyle/>
          <a:p>
            <a:r>
              <a:rPr lang="en-US" sz="3200" dirty="0">
                <a:latin typeface="Algerian" panose="04020705040A02060702" pitchFamily="82" charset="0"/>
                <a:cs typeface="Algerian" panose="04020705040A02060702" pitchFamily="82" charset="0"/>
              </a:rPr>
              <a:t> </a:t>
            </a:r>
            <a:r>
              <a:rPr lang="en-US" sz="3200" dirty="0">
                <a:solidFill>
                  <a:srgbClr val="333333"/>
                </a:solidFill>
                <a:effectLst/>
                <a:latin typeface="Algerian" panose="04020705040A02060702" pitchFamily="82" charset="0"/>
                <a:cs typeface="Algerian" panose="04020705040A02060702" pitchFamily="82" charset="0"/>
                <a:sym typeface="+mn-ea"/>
              </a:rPr>
              <a:t>Martyrs and Deaths of the Battle:</a:t>
            </a:r>
            <a:endParaRPr lang="en-US" sz="3200" dirty="0">
              <a:latin typeface="Algerian" panose="04020705040A02060702" pitchFamily="82" charset="0"/>
              <a:cs typeface="Algerian" panose="04020705040A02060702" pitchFamily="82" charset="0"/>
            </a:endParaRPr>
          </a:p>
        </p:txBody>
      </p:sp>
      <p:sp>
        <p:nvSpPr>
          <p:cNvPr id="3" name="Content Placeholder 2"/>
          <p:cNvSpPr>
            <a:spLocks noGrp="1"/>
          </p:cNvSpPr>
          <p:nvPr>
            <p:ph idx="1"/>
          </p:nvPr>
        </p:nvSpPr>
        <p:spPr>
          <a:xfrm>
            <a:off x="838200" y="1139687"/>
            <a:ext cx="10515600" cy="5037276"/>
          </a:xfrm>
        </p:spPr>
        <p:txBody>
          <a:bodyPr/>
          <a:lstStyle/>
          <a:p>
            <a:pPr marL="0" indent="0" algn="just">
              <a:buNone/>
            </a:pPr>
            <a:r>
              <a:rPr lang="en-US" b="0" i="0" dirty="0">
                <a:solidFill>
                  <a:srgbClr val="333333"/>
                </a:solidFill>
                <a:effectLst/>
                <a:latin typeface="Roboto" panose="02000000000000000000" pitchFamily="2" charset="0"/>
              </a:rPr>
              <a:t>The Muslims sustained twelve martyrs (some sources say 15) whereas the number of casualties among the Byzantines was unknown although the details of the battle point clearly to a large number. </a:t>
            </a:r>
          </a:p>
          <a:p>
            <a:pPr marL="0" indent="0">
              <a:buNone/>
            </a:pP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95049"/>
          </a:xfrm>
        </p:spPr>
        <p:txBody>
          <a:bodyPr>
            <a:normAutofit/>
          </a:bodyPr>
          <a:lstStyle/>
          <a:p>
            <a:r>
              <a:rPr lang="en-US" sz="3555" dirty="0">
                <a:latin typeface="Algerian" panose="04020705040A02060702" pitchFamily="82" charset="0"/>
                <a:cs typeface="Algerian" panose="04020705040A02060702" pitchFamily="82" charset="0"/>
              </a:rPr>
              <a:t>Conquest of Makkah</a:t>
            </a:r>
            <a:r>
              <a:rPr lang="en-US" dirty="0"/>
              <a:t> </a:t>
            </a:r>
          </a:p>
        </p:txBody>
      </p:sp>
      <p:sp>
        <p:nvSpPr>
          <p:cNvPr id="3" name="Content Placeholder 2"/>
          <p:cNvSpPr>
            <a:spLocks noGrp="1"/>
          </p:cNvSpPr>
          <p:nvPr>
            <p:ph idx="1"/>
          </p:nvPr>
        </p:nvSpPr>
        <p:spPr>
          <a:xfrm>
            <a:off x="838200" y="1152939"/>
            <a:ext cx="10515600" cy="5024024"/>
          </a:xfrm>
        </p:spPr>
        <p:txBody>
          <a:bodyPr/>
          <a:lstStyle/>
          <a:p>
            <a:pPr marL="0" indent="0" algn="just">
              <a:buNone/>
            </a:pPr>
            <a:r>
              <a:rPr lang="en-US" b="1" i="0" dirty="0">
                <a:solidFill>
                  <a:srgbClr val="333333"/>
                </a:solidFill>
                <a:effectLst/>
                <a:latin typeface="Roboto" panose="02000000000000000000" pitchFamily="2" charset="0"/>
              </a:rPr>
              <a:t>Background:</a:t>
            </a:r>
          </a:p>
          <a:p>
            <a:pPr marL="0" indent="0" algn="just">
              <a:lnSpc>
                <a:spcPct val="100000"/>
              </a:lnSpc>
              <a:buNone/>
            </a:pPr>
            <a:r>
              <a:rPr lang="en-US" sz="2400" b="0" i="0" dirty="0">
                <a:solidFill>
                  <a:srgbClr val="333333"/>
                </a:solidFill>
                <a:effectLst/>
                <a:latin typeface="Times New Roman" panose="02020603050405020304" pitchFamily="18" charset="0"/>
                <a:cs typeface="Times New Roman" panose="02020603050405020304" pitchFamily="18" charset="0"/>
              </a:rPr>
              <a:t>In the month of </a:t>
            </a:r>
            <a:r>
              <a:rPr lang="en-US" sz="2400" b="0" i="0" dirty="0" err="1">
                <a:solidFill>
                  <a:srgbClr val="333333"/>
                </a:solidFill>
                <a:effectLst/>
                <a:latin typeface="Times New Roman" panose="02020603050405020304" pitchFamily="18" charset="0"/>
                <a:cs typeface="Times New Roman" panose="02020603050405020304" pitchFamily="18" charset="0"/>
              </a:rPr>
              <a:t>Dhul</a:t>
            </a:r>
            <a:r>
              <a:rPr lang="en-US" sz="2400" b="0" i="0" dirty="0">
                <a:solidFill>
                  <a:srgbClr val="333333"/>
                </a:solidFill>
                <a:effectLst/>
                <a:latin typeface="Times New Roman" panose="02020603050405020304" pitchFamily="18" charset="0"/>
                <a:cs typeface="Times New Roman" panose="02020603050405020304" pitchFamily="18" charset="0"/>
              </a:rPr>
              <a:t> </a:t>
            </a:r>
            <a:r>
              <a:rPr lang="en-US" sz="2400" b="0" i="0" dirty="0" err="1">
                <a:solidFill>
                  <a:srgbClr val="333333"/>
                </a:solidFill>
                <a:effectLst/>
                <a:latin typeface="Times New Roman" panose="02020603050405020304" pitchFamily="18" charset="0"/>
                <a:cs typeface="Times New Roman" panose="02020603050405020304" pitchFamily="18" charset="0"/>
              </a:rPr>
              <a:t>Qadah</a:t>
            </a:r>
            <a:r>
              <a:rPr lang="en-US" sz="2400" b="0" i="0" dirty="0">
                <a:solidFill>
                  <a:srgbClr val="333333"/>
                </a:solidFill>
                <a:effectLst/>
                <a:latin typeface="Times New Roman" panose="02020603050405020304" pitchFamily="18" charset="0"/>
                <a:cs typeface="Times New Roman" panose="02020603050405020304" pitchFamily="18" charset="0"/>
              </a:rPr>
              <a:t> 6th Hijri (628 CE), the Quraish of Makkah and the Muslim of </a:t>
            </a:r>
            <a:r>
              <a:rPr lang="en-US" sz="2400" b="0" i="0" dirty="0" err="1">
                <a:solidFill>
                  <a:srgbClr val="333333"/>
                </a:solidFill>
                <a:effectLst/>
                <a:latin typeface="Times New Roman" panose="02020603050405020304" pitchFamily="18" charset="0"/>
                <a:cs typeface="Times New Roman" panose="02020603050405020304" pitchFamily="18" charset="0"/>
              </a:rPr>
              <a:t>Medinah</a:t>
            </a:r>
            <a:r>
              <a:rPr lang="en-US" sz="2400" b="0" i="0" dirty="0">
                <a:solidFill>
                  <a:srgbClr val="333333"/>
                </a:solidFill>
                <a:effectLst/>
                <a:latin typeface="Times New Roman" panose="02020603050405020304" pitchFamily="18" charset="0"/>
                <a:cs typeface="Times New Roman" panose="02020603050405020304" pitchFamily="18" charset="0"/>
              </a:rPr>
              <a:t> signed a ten-year truce called the Treaty of Al-</a:t>
            </a:r>
            <a:r>
              <a:rPr lang="en-US" sz="2400" b="0" i="0" dirty="0" err="1">
                <a:solidFill>
                  <a:srgbClr val="333333"/>
                </a:solidFill>
                <a:effectLst/>
                <a:latin typeface="Times New Roman" panose="02020603050405020304" pitchFamily="18" charset="0"/>
                <a:cs typeface="Times New Roman" panose="02020603050405020304" pitchFamily="18" charset="0"/>
              </a:rPr>
              <a:t>Hudaybiyah</a:t>
            </a:r>
            <a:r>
              <a:rPr lang="en-US" sz="2400" b="0" i="0" dirty="0">
                <a:solidFill>
                  <a:srgbClr val="333333"/>
                </a:solidFill>
                <a:effectLst/>
                <a:latin typeface="Times New Roman" panose="02020603050405020304" pitchFamily="18" charset="0"/>
                <a:cs typeface="Times New Roman" panose="02020603050405020304" pitchFamily="18" charset="0"/>
              </a:rPr>
              <a:t> (</a:t>
            </a:r>
            <a:r>
              <a:rPr lang="en-US" sz="2400" b="0" i="0" dirty="0" err="1">
                <a:solidFill>
                  <a:srgbClr val="333333"/>
                </a:solidFill>
                <a:effectLst/>
                <a:latin typeface="Times New Roman" panose="02020603050405020304" pitchFamily="18" charset="0"/>
                <a:cs typeface="Times New Roman" panose="02020603050405020304" pitchFamily="18" charset="0"/>
              </a:rPr>
              <a:t>Sulah</a:t>
            </a:r>
            <a:r>
              <a:rPr lang="en-US" sz="2400" b="0" i="0" dirty="0">
                <a:solidFill>
                  <a:srgbClr val="333333"/>
                </a:solidFill>
                <a:effectLst/>
                <a:latin typeface="Times New Roman" panose="02020603050405020304" pitchFamily="18" charset="0"/>
                <a:cs typeface="Times New Roman" panose="02020603050405020304" pitchFamily="18" charset="0"/>
              </a:rPr>
              <a:t> </a:t>
            </a:r>
            <a:r>
              <a:rPr lang="en-US" sz="2400" b="0" i="0" dirty="0" err="1">
                <a:solidFill>
                  <a:srgbClr val="333333"/>
                </a:solidFill>
                <a:effectLst/>
                <a:latin typeface="Times New Roman" panose="02020603050405020304" pitchFamily="18" charset="0"/>
                <a:cs typeface="Times New Roman" panose="02020603050405020304" pitchFamily="18" charset="0"/>
              </a:rPr>
              <a:t>Hudaybiayah</a:t>
            </a:r>
            <a:r>
              <a:rPr lang="en-US" sz="2400" b="0" i="0" dirty="0">
                <a:solidFill>
                  <a:srgbClr val="333333"/>
                </a:solidFill>
                <a:effectLst/>
                <a:latin typeface="Times New Roman" panose="02020603050405020304" pitchFamily="18" charset="0"/>
                <a:cs typeface="Times New Roman" panose="02020603050405020304" pitchFamily="18" charset="0"/>
              </a:rPr>
              <a:t>).</a:t>
            </a:r>
          </a:p>
          <a:p>
            <a:pPr marL="0" indent="0" algn="just">
              <a:lnSpc>
                <a:spcPct val="100000"/>
              </a:lnSpc>
              <a:buNone/>
            </a:pPr>
            <a:r>
              <a:rPr lang="en-US" sz="2400" b="0" i="0" dirty="0">
                <a:solidFill>
                  <a:srgbClr val="333333"/>
                </a:solidFill>
                <a:effectLst/>
                <a:latin typeface="Times New Roman" panose="02020603050405020304" pitchFamily="18" charset="0"/>
                <a:cs typeface="Times New Roman" panose="02020603050405020304" pitchFamily="18" charset="0"/>
              </a:rPr>
              <a:t>Despite the improved relations between </a:t>
            </a:r>
            <a:r>
              <a:rPr lang="en-US" sz="2400" b="0" i="0" u="none" strike="noStrike" dirty="0">
                <a:solidFill>
                  <a:srgbClr val="3B98BD"/>
                </a:solidFill>
                <a:effectLst/>
                <a:latin typeface="Times New Roman" panose="02020603050405020304" pitchFamily="18" charset="0"/>
                <a:cs typeface="Times New Roman" panose="02020603050405020304" pitchFamily="18" charset="0"/>
                <a:hlinkClick r:id="rId2"/>
              </a:rPr>
              <a:t>Makkah </a:t>
            </a:r>
            <a:r>
              <a:rPr lang="en-US" sz="2400" b="0" i="0" dirty="0">
                <a:solidFill>
                  <a:srgbClr val="333333"/>
                </a:solidFill>
                <a:effectLst/>
                <a:latin typeface="Times New Roman" panose="02020603050405020304" pitchFamily="18" charset="0"/>
                <a:cs typeface="Times New Roman" panose="02020603050405020304" pitchFamily="18" charset="0"/>
              </a:rPr>
              <a:t>and </a:t>
            </a:r>
            <a:r>
              <a:rPr lang="en-US" sz="2400" b="0" i="0" u="none" strike="noStrike" dirty="0">
                <a:solidFill>
                  <a:srgbClr val="3B98BD"/>
                </a:solidFill>
                <a:effectLst/>
                <a:latin typeface="Times New Roman" panose="02020603050405020304" pitchFamily="18" charset="0"/>
                <a:cs typeface="Times New Roman" panose="02020603050405020304" pitchFamily="18" charset="0"/>
                <a:hlinkClick r:id="rId3"/>
              </a:rPr>
              <a:t>Madinah </a:t>
            </a:r>
            <a:r>
              <a:rPr lang="en-US" sz="2400" b="0" i="0" dirty="0">
                <a:solidFill>
                  <a:srgbClr val="333333"/>
                </a:solidFill>
                <a:effectLst/>
                <a:latin typeface="Times New Roman" panose="02020603050405020304" pitchFamily="18" charset="0"/>
                <a:cs typeface="Times New Roman" panose="02020603050405020304" pitchFamily="18" charset="0"/>
              </a:rPr>
              <a:t>after the signing of the Treaty of Al­ </a:t>
            </a:r>
            <a:r>
              <a:rPr lang="en-US" sz="2400" b="0" i="0" dirty="0" err="1">
                <a:solidFill>
                  <a:srgbClr val="333333"/>
                </a:solidFill>
                <a:effectLst/>
                <a:latin typeface="Times New Roman" panose="02020603050405020304" pitchFamily="18" charset="0"/>
                <a:cs typeface="Times New Roman" panose="02020603050405020304" pitchFamily="18" charset="0"/>
              </a:rPr>
              <a:t>Hudaybiyah</a:t>
            </a:r>
            <a:r>
              <a:rPr lang="en-US" sz="2400" b="0" i="0" dirty="0">
                <a:solidFill>
                  <a:srgbClr val="333333"/>
                </a:solidFill>
                <a:effectLst/>
                <a:latin typeface="Times New Roman" panose="02020603050405020304" pitchFamily="18" charset="0"/>
                <a:cs typeface="Times New Roman" panose="02020603050405020304" pitchFamily="18" charset="0"/>
              </a:rPr>
              <a:t>, the peace was broken by Quraish of Makkah, with their allies the tribe of Bani Bakr, and attacked the tribe of </a:t>
            </a:r>
            <a:r>
              <a:rPr lang="en-US" sz="2400" b="0" i="0" dirty="0" err="1">
                <a:solidFill>
                  <a:srgbClr val="333333"/>
                </a:solidFill>
                <a:effectLst/>
                <a:latin typeface="Times New Roman" panose="02020603050405020304" pitchFamily="18" charset="0"/>
                <a:cs typeface="Times New Roman" panose="02020603050405020304" pitchFamily="18" charset="0"/>
              </a:rPr>
              <a:t>Khuzaah</a:t>
            </a:r>
            <a:r>
              <a:rPr lang="en-US" sz="2400" b="0" i="0" dirty="0">
                <a:solidFill>
                  <a:srgbClr val="333333"/>
                </a:solidFill>
                <a:effectLst/>
                <a:latin typeface="Times New Roman" panose="02020603050405020304" pitchFamily="18" charset="0"/>
                <a:cs typeface="Times New Roman" panose="02020603050405020304" pitchFamily="18" charset="0"/>
              </a:rPr>
              <a:t>. </a:t>
            </a:r>
            <a:r>
              <a:rPr lang="en-US" sz="2400" b="0" i="0" dirty="0" err="1">
                <a:solidFill>
                  <a:srgbClr val="333333"/>
                </a:solidFill>
                <a:effectLst/>
                <a:latin typeface="Times New Roman" panose="02020603050405020304" pitchFamily="18" charset="0"/>
                <a:cs typeface="Times New Roman" panose="02020603050405020304" pitchFamily="18" charset="0"/>
              </a:rPr>
              <a:t>Khuzaah</a:t>
            </a:r>
            <a:r>
              <a:rPr lang="en-US" sz="2400" b="0" i="0" dirty="0">
                <a:solidFill>
                  <a:srgbClr val="333333"/>
                </a:solidFill>
                <a:effectLst/>
                <a:latin typeface="Times New Roman" panose="02020603050405020304" pitchFamily="18" charset="0"/>
                <a:cs typeface="Times New Roman" panose="02020603050405020304" pitchFamily="18" charset="0"/>
              </a:rPr>
              <a:t> were allies of the Muslims and when the Prophet (S.A.W.) heard of the attack, he (S.A.W.) immediately ordered his companions to prepare for war.</a:t>
            </a:r>
            <a:endParaRPr lang="en-US"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95049"/>
          </a:xfrm>
        </p:spPr>
        <p:txBody>
          <a:bodyPr>
            <a:normAutofit/>
          </a:bodyPr>
          <a:lstStyle/>
          <a:p>
            <a:r>
              <a:rPr lang="en-US" dirty="0"/>
              <a:t> </a:t>
            </a:r>
            <a:r>
              <a:rPr lang="en-US" sz="3110" dirty="0">
                <a:latin typeface="Algerian" panose="04020705040A02060702" pitchFamily="82" charset="0"/>
                <a:cs typeface="Algerian" panose="04020705040A02060702" pitchFamily="82" charset="0"/>
              </a:rPr>
              <a:t>Journey to Makkah</a:t>
            </a:r>
          </a:p>
        </p:txBody>
      </p:sp>
      <p:sp>
        <p:nvSpPr>
          <p:cNvPr id="3" name="Content Placeholder 2"/>
          <p:cNvSpPr>
            <a:spLocks noGrp="1"/>
          </p:cNvSpPr>
          <p:nvPr>
            <p:ph idx="1"/>
          </p:nvPr>
        </p:nvSpPr>
        <p:spPr>
          <a:xfrm>
            <a:off x="838200" y="1152939"/>
            <a:ext cx="10515600" cy="5024024"/>
          </a:xfrm>
        </p:spPr>
        <p:txBody>
          <a:bodyPr/>
          <a:lstStyle/>
          <a:p>
            <a:pPr marL="0" indent="0" algn="just">
              <a:buNone/>
            </a:pPr>
            <a:r>
              <a:rPr lang="en-US" b="1" i="0" dirty="0">
                <a:solidFill>
                  <a:srgbClr val="333333"/>
                </a:solidFill>
                <a:effectLst/>
                <a:latin typeface="Roboto" panose="02000000000000000000" pitchFamily="2" charset="0"/>
              </a:rPr>
              <a:t>Muslims started their Journey to Makkah and Prophet's (S.A.W) Breaking of Fast:</a:t>
            </a:r>
          </a:p>
          <a:p>
            <a:pPr marL="0" indent="0" algn="just">
              <a:buNone/>
            </a:pPr>
            <a:r>
              <a:rPr lang="en-US" sz="2400" b="0" i="0" dirty="0">
                <a:solidFill>
                  <a:schemeClr val="tx1"/>
                </a:solidFill>
                <a:effectLst/>
                <a:latin typeface="Times New Roman" panose="02020603050405020304" pitchFamily="18" charset="0"/>
                <a:cs typeface="Times New Roman" panose="02020603050405020304" pitchFamily="18" charset="0"/>
              </a:rPr>
              <a:t>On the 10th of Ramadan, 8 AH, the Messenger of Allah (S.A.W.), </a:t>
            </a:r>
            <a:r>
              <a:rPr lang="en-US" sz="2400" b="0" i="0" dirty="0" err="1">
                <a:solidFill>
                  <a:schemeClr val="tx1"/>
                </a:solidFill>
                <a:effectLst/>
                <a:latin typeface="Times New Roman" panose="02020603050405020304" pitchFamily="18" charset="0"/>
                <a:cs typeface="Times New Roman" panose="02020603050405020304" pitchFamily="18" charset="0"/>
              </a:rPr>
              <a:t>alongwith</a:t>
            </a:r>
            <a:r>
              <a:rPr lang="en-US" sz="2400" b="0" i="0" dirty="0">
                <a:solidFill>
                  <a:schemeClr val="tx1"/>
                </a:solidFill>
                <a:effectLst/>
                <a:latin typeface="Times New Roman" panose="02020603050405020304" pitchFamily="18" charset="0"/>
                <a:cs typeface="Times New Roman" panose="02020603050405020304" pitchFamily="18" charset="0"/>
              </a:rPr>
              <a:t> his 10,000 companions, which was the largest Muslim force ever assembled as of that time, went on their journey to Makkah. In this context, </a:t>
            </a:r>
            <a:r>
              <a:rPr lang="en-US" sz="2400" b="0" i="0" u="none" strike="noStrike" dirty="0">
                <a:solidFill>
                  <a:schemeClr val="tx1"/>
                </a:solidFill>
                <a:effectLst/>
                <a:latin typeface="Times New Roman" panose="02020603050405020304" pitchFamily="18" charset="0"/>
                <a:cs typeface="Times New Roman" panose="02020603050405020304" pitchFamily="18" charset="0"/>
                <a:hlinkClick r:id="rId2"/>
              </a:rPr>
              <a:t>Al­ Bukhari</a:t>
            </a:r>
            <a:r>
              <a:rPr lang="en-US" sz="2400" b="0" i="0" dirty="0">
                <a:solidFill>
                  <a:schemeClr val="tx1"/>
                </a:solidFill>
                <a:effectLst/>
                <a:latin typeface="Times New Roman" panose="02020603050405020304" pitchFamily="18" charset="0"/>
                <a:cs typeface="Times New Roman" panose="02020603050405020304" pitchFamily="18" charset="0"/>
              </a:rPr>
              <a:t> narrated on the authority of </a:t>
            </a:r>
            <a:r>
              <a:rPr lang="en-US" sz="2400" b="0" i="0" u="none" strike="noStrike" dirty="0">
                <a:solidFill>
                  <a:schemeClr val="tx1"/>
                </a:solidFill>
                <a:effectLst/>
                <a:latin typeface="Times New Roman" panose="02020603050405020304" pitchFamily="18" charset="0"/>
                <a:cs typeface="Times New Roman" panose="02020603050405020304" pitchFamily="18" charset="0"/>
                <a:hlinkClick r:id="rId3"/>
              </a:rPr>
              <a:t>Ibn Abbas (R.A.)</a:t>
            </a:r>
            <a:r>
              <a:rPr lang="en-US" sz="2400" b="0" i="0" dirty="0">
                <a:solidFill>
                  <a:schemeClr val="tx1"/>
                </a:solidFill>
                <a:effectLst/>
                <a:latin typeface="Times New Roman" panose="02020603050405020304" pitchFamily="18" charset="0"/>
                <a:cs typeface="Times New Roman" panose="02020603050405020304" pitchFamily="18" charset="0"/>
              </a:rPr>
              <a:t> </a:t>
            </a:r>
            <a:r>
              <a:rPr lang="en-US" sz="2400" b="0" i="0" dirty="0" err="1">
                <a:solidFill>
                  <a:schemeClr val="tx1"/>
                </a:solidFill>
                <a:effectLst/>
                <a:latin typeface="Times New Roman" panose="02020603050405020304" pitchFamily="18" charset="0"/>
                <a:cs typeface="Times New Roman" panose="02020603050405020304" pitchFamily="18" charset="0"/>
              </a:rPr>
              <a:t>that:"Allah's</a:t>
            </a:r>
            <a:r>
              <a:rPr lang="en-US" sz="2400" b="0" i="0" dirty="0">
                <a:solidFill>
                  <a:schemeClr val="tx1"/>
                </a:solidFill>
                <a:effectLst/>
                <a:latin typeface="Times New Roman" panose="02020603050405020304" pitchFamily="18" charset="0"/>
                <a:cs typeface="Times New Roman" panose="02020603050405020304" pitchFamily="18" charset="0"/>
              </a:rPr>
              <a:t> Messenger (S.A.W.) travelled in the month of Ramadan and he fasted till he reached (a place called) '</a:t>
            </a:r>
            <a:r>
              <a:rPr lang="en-US" sz="2400" b="0" i="0" dirty="0" err="1">
                <a:solidFill>
                  <a:schemeClr val="tx1"/>
                </a:solidFill>
                <a:effectLst/>
                <a:latin typeface="Times New Roman" panose="02020603050405020304" pitchFamily="18" charset="0"/>
                <a:cs typeface="Times New Roman" panose="02020603050405020304" pitchFamily="18" charset="0"/>
              </a:rPr>
              <a:t>Usfan</a:t>
            </a:r>
            <a:r>
              <a:rPr lang="en-US" sz="2400" b="0" i="0" dirty="0">
                <a:solidFill>
                  <a:schemeClr val="tx1"/>
                </a:solidFill>
                <a:effectLst/>
                <a:latin typeface="Times New Roman" panose="02020603050405020304" pitchFamily="18" charset="0"/>
                <a:cs typeface="Times New Roman" panose="02020603050405020304" pitchFamily="18" charset="0"/>
              </a:rPr>
              <a:t>’, then he asked for a tumbler of water and drank it by the daytime so that the people might see him. He broke his fast till he reached Makkah." </a:t>
            </a:r>
          </a:p>
          <a:p>
            <a:pPr marL="0" indent="0">
              <a:buNone/>
            </a:pPr>
            <a:endParaRPr lang="en-US" sz="2400" b="0" i="0" dirty="0">
              <a:solidFill>
                <a:schemeClr val="tx1"/>
              </a:solidFill>
              <a:effectLst/>
              <a:latin typeface="Times New Roman" panose="02020603050405020304" pitchFamily="18" charset="0"/>
              <a:cs typeface="Times New Roman" panose="02020603050405020304"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61310"/>
          </a:xfrm>
        </p:spPr>
        <p:txBody>
          <a:bodyPr/>
          <a:lstStyle/>
          <a:p>
            <a:r>
              <a:rPr lang="en-US" dirty="0"/>
              <a:t> </a:t>
            </a:r>
            <a:r>
              <a:rPr lang="en-US" sz="3200" dirty="0">
                <a:solidFill>
                  <a:srgbClr val="333333"/>
                </a:solidFill>
                <a:effectLst/>
                <a:latin typeface="Algerian" panose="04020705040A02060702" pitchFamily="82" charset="0"/>
                <a:cs typeface="Algerian" panose="04020705040A02060702" pitchFamily="82" charset="0"/>
                <a:sym typeface="+mn-ea"/>
              </a:rPr>
              <a:t>Abu Sufyan Embraces Islam:</a:t>
            </a:r>
            <a:endParaRPr lang="en-US" sz="3200" dirty="0">
              <a:latin typeface="Algerian" panose="04020705040A02060702" pitchFamily="82" charset="0"/>
              <a:cs typeface="Algerian" panose="04020705040A02060702" pitchFamily="82" charset="0"/>
            </a:endParaRPr>
          </a:p>
        </p:txBody>
      </p:sp>
      <p:sp>
        <p:nvSpPr>
          <p:cNvPr id="3" name="Content Placeholder 2"/>
          <p:cNvSpPr>
            <a:spLocks noGrp="1"/>
          </p:cNvSpPr>
          <p:nvPr>
            <p:ph idx="1"/>
          </p:nvPr>
        </p:nvSpPr>
        <p:spPr>
          <a:xfrm>
            <a:off x="838200" y="1126436"/>
            <a:ext cx="10515600" cy="5050527"/>
          </a:xfrm>
        </p:spPr>
        <p:txBody>
          <a:bodyPr>
            <a:normAutofit/>
          </a:bodyPr>
          <a:lstStyle/>
          <a:p>
            <a:pPr marL="0" indent="0" algn="just">
              <a:buNone/>
            </a:pPr>
            <a:r>
              <a:rPr lang="en-US" sz="2400" b="0" i="0" dirty="0">
                <a:solidFill>
                  <a:srgbClr val="333333"/>
                </a:solidFill>
                <a:effectLst/>
                <a:latin typeface="Times New Roman" panose="02020603050405020304" pitchFamily="18" charset="0"/>
                <a:cs typeface="Times New Roman" panose="02020603050405020304" pitchFamily="18" charset="0"/>
              </a:rPr>
              <a:t>Hisham's father, according to Al-Bukhari, narrated that:</a:t>
            </a:r>
          </a:p>
          <a:p>
            <a:pPr marL="0" indent="0" algn="just">
              <a:buNone/>
            </a:pPr>
            <a:r>
              <a:rPr lang="en-US" sz="2400" b="0" i="0" dirty="0">
                <a:solidFill>
                  <a:srgbClr val="333333"/>
                </a:solidFill>
                <a:effectLst/>
                <a:latin typeface="Times New Roman" panose="02020603050405020304" pitchFamily="18" charset="0"/>
                <a:cs typeface="Times New Roman" panose="02020603050405020304" pitchFamily="18" charset="0"/>
              </a:rPr>
              <a:t>When Allah's Messenger (S.A.W.) set out (towards Makkah) during the year of the Conquest (of Makkah) and this news reached (the infidels of Quraish), Abu Sufyan, Hakim bin Hizam and </a:t>
            </a:r>
            <a:r>
              <a:rPr lang="en-US" sz="2400" b="0" i="0" dirty="0" err="1">
                <a:solidFill>
                  <a:srgbClr val="333333"/>
                </a:solidFill>
                <a:effectLst/>
                <a:latin typeface="Times New Roman" panose="02020603050405020304" pitchFamily="18" charset="0"/>
                <a:cs typeface="Times New Roman" panose="02020603050405020304" pitchFamily="18" charset="0"/>
              </a:rPr>
              <a:t>Budail</a:t>
            </a:r>
            <a:r>
              <a:rPr lang="en-US" sz="2400" b="0" i="0" dirty="0">
                <a:solidFill>
                  <a:srgbClr val="333333"/>
                </a:solidFill>
                <a:effectLst/>
                <a:latin typeface="Times New Roman" panose="02020603050405020304" pitchFamily="18" charset="0"/>
                <a:cs typeface="Times New Roman" panose="02020603050405020304" pitchFamily="18" charset="0"/>
              </a:rPr>
              <a:t> bin </a:t>
            </a:r>
            <a:r>
              <a:rPr lang="en-US" sz="2400" b="0" i="0" dirty="0" err="1">
                <a:solidFill>
                  <a:srgbClr val="333333"/>
                </a:solidFill>
                <a:effectLst/>
                <a:latin typeface="Times New Roman" panose="02020603050405020304" pitchFamily="18" charset="0"/>
                <a:cs typeface="Times New Roman" panose="02020603050405020304" pitchFamily="18" charset="0"/>
              </a:rPr>
              <a:t>Warqa</a:t>
            </a:r>
            <a:r>
              <a:rPr lang="en-US" sz="2400" b="0" i="0" dirty="0">
                <a:solidFill>
                  <a:srgbClr val="333333"/>
                </a:solidFill>
                <a:effectLst/>
                <a:latin typeface="Times New Roman" panose="02020603050405020304" pitchFamily="18" charset="0"/>
                <a:cs typeface="Times New Roman" panose="02020603050405020304" pitchFamily="18" charset="0"/>
              </a:rPr>
              <a:t> came out to gather information about Allah's Messenger (S.A.W.). They proceeded on their way till they reached a place called ‘Marr-Az-Zahran’ (which is near Makkah). Behold! There they saw many fires as if they were the fires of Arafat. </a:t>
            </a:r>
          </a:p>
          <a:p>
            <a:pPr marL="0" indent="0" algn="just">
              <a:buNone/>
            </a:pPr>
            <a:r>
              <a:rPr lang="en-US" sz="2400" b="0" i="0" dirty="0">
                <a:solidFill>
                  <a:srgbClr val="333333"/>
                </a:solidFill>
                <a:effectLst/>
                <a:latin typeface="Times New Roman" panose="02020603050405020304" pitchFamily="18" charset="0"/>
                <a:cs typeface="Times New Roman" panose="02020603050405020304" pitchFamily="18" charset="0"/>
              </a:rPr>
              <a:t>Some of the guards of Allah's Messenger (S.A.W.) saw them and took them over, caught them and brought them to Allah's Messenger (S.A.W.). Abu Sufyan embraced Islam.</a:t>
            </a:r>
            <a:r>
              <a:rPr lang="en-US" sz="2400" dirty="0">
                <a:solidFill>
                  <a:srgbClr val="333333"/>
                </a:solidFill>
                <a:effectLst/>
                <a:latin typeface="Times New Roman" panose="02020603050405020304" pitchFamily="18" charset="0"/>
                <a:cs typeface="Times New Roman" panose="02020603050405020304" pitchFamily="18" charset="0"/>
                <a:sym typeface="+mn-ea"/>
              </a:rPr>
              <a:t>So Al-Abbas (R.A.) kept him standing (at that place) and the tribes with the Prophet (S.A.W.) started passing in front of Abu Sufyan in military </a:t>
            </a:r>
            <a:r>
              <a:rPr lang="en-US" sz="2400">
                <a:solidFill>
                  <a:srgbClr val="333333"/>
                </a:solidFill>
                <a:effectLst/>
                <a:latin typeface="Times New Roman" panose="02020603050405020304" pitchFamily="18" charset="0"/>
                <a:cs typeface="Times New Roman" panose="02020603050405020304" pitchFamily="18" charset="0"/>
                <a:sym typeface="+mn-ea"/>
              </a:rPr>
              <a:t>batches</a:t>
            </a:r>
            <a:r>
              <a:rPr lang="en-US" sz="2400" smtClean="0">
                <a:solidFill>
                  <a:srgbClr val="333333"/>
                </a:solidFill>
                <a:effectLst/>
                <a:latin typeface="Times New Roman" panose="02020603050405020304" pitchFamily="18" charset="0"/>
                <a:cs typeface="Times New Roman" panose="02020603050405020304" pitchFamily="18" charset="0"/>
                <a:sym typeface="+mn-ea"/>
              </a:rPr>
              <a:t>.</a:t>
            </a:r>
            <a:endParaRPr lang="en-US" sz="2400" b="1" i="0" dirty="0">
              <a:solidFill>
                <a:srgbClr val="333333"/>
              </a:solidFill>
              <a:effectLst/>
              <a:latin typeface="Times New Roman" panose="02020603050405020304" pitchFamily="18" charset="0"/>
              <a:cs typeface="Times New Roman" panose="020206030504050203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28788"/>
          </a:xfrm>
        </p:spPr>
        <p:txBody>
          <a:bodyPr>
            <a:normAutofit fontScale="90000"/>
          </a:bodyPr>
          <a:lstStyle/>
          <a:p>
            <a:r>
              <a:rPr lang="en-US" dirty="0"/>
              <a:t> </a:t>
            </a:r>
            <a:r>
              <a:rPr lang="en-US" sz="3110" dirty="0">
                <a:solidFill>
                  <a:srgbClr val="333333"/>
                </a:solidFill>
                <a:effectLst/>
                <a:latin typeface="Algerian" panose="04020705040A02060702" pitchFamily="82" charset="0"/>
                <a:cs typeface="Algerian" panose="04020705040A02060702" pitchFamily="82" charset="0"/>
                <a:sym typeface="+mn-ea"/>
              </a:rPr>
              <a:t>Prophet’s (S.A.W.) Instruction to his Army:</a:t>
            </a:r>
          </a:p>
        </p:txBody>
      </p:sp>
      <p:sp>
        <p:nvSpPr>
          <p:cNvPr id="3" name="Content Placeholder 2"/>
          <p:cNvSpPr>
            <a:spLocks noGrp="1"/>
          </p:cNvSpPr>
          <p:nvPr>
            <p:ph idx="1"/>
          </p:nvPr>
        </p:nvSpPr>
        <p:spPr>
          <a:xfrm>
            <a:off x="838200" y="1099930"/>
            <a:ext cx="10515600" cy="5077033"/>
          </a:xfrm>
        </p:spPr>
        <p:txBody>
          <a:bodyPr>
            <a:normAutofit/>
          </a:bodyPr>
          <a:lstStyle/>
          <a:p>
            <a:pPr marL="0" indent="0" algn="just">
              <a:lnSpc>
                <a:spcPct val="100000"/>
              </a:lnSpc>
              <a:buNone/>
            </a:pPr>
            <a:r>
              <a:rPr lang="en-US" sz="2595" b="0" i="0" dirty="0">
                <a:solidFill>
                  <a:srgbClr val="333333"/>
                </a:solidFill>
                <a:effectLst/>
                <a:latin typeface="Times New Roman" panose="02020603050405020304" pitchFamily="18" charset="0"/>
                <a:cs typeface="Times New Roman" panose="02020603050405020304" pitchFamily="18" charset="0"/>
              </a:rPr>
              <a:t> </a:t>
            </a:r>
            <a:r>
              <a:rPr lang="en-US" sz="2400" b="0" i="0" dirty="0">
                <a:solidFill>
                  <a:srgbClr val="333333"/>
                </a:solidFill>
                <a:effectLst/>
                <a:latin typeface="Times New Roman" panose="02020603050405020304" pitchFamily="18" charset="0"/>
                <a:cs typeface="Times New Roman" panose="02020603050405020304" pitchFamily="18" charset="0"/>
              </a:rPr>
              <a:t> Muslims had been ordered by the Prophet (S.A.W.) not to cause any harm unless anyone tried to stop them entering Makkah. The Messenger of Allah (S.A.W.) had instructed his Commanders they entered Makkah, only to fight those who resisted them, except a four men and two women who were to be killed even if they found beneath the curtains of the </a:t>
            </a:r>
            <a:r>
              <a:rPr lang="en-US" sz="2400" b="0" i="0" dirty="0" err="1">
                <a:solidFill>
                  <a:srgbClr val="333333"/>
                </a:solidFill>
                <a:effectLst/>
                <a:latin typeface="Times New Roman" panose="02020603050405020304" pitchFamily="18" charset="0"/>
                <a:cs typeface="Times New Roman" panose="02020603050405020304" pitchFamily="18" charset="0"/>
              </a:rPr>
              <a:t>Kaabah</a:t>
            </a:r>
            <a:r>
              <a:rPr lang="en-US" sz="2400" b="0" i="0" dirty="0">
                <a:solidFill>
                  <a:srgbClr val="333333"/>
                </a:solidFill>
                <a:effectLst/>
                <a:latin typeface="Times New Roman" panose="02020603050405020304" pitchFamily="18" charset="0"/>
                <a:cs typeface="Times New Roman" panose="02020603050405020304" pitchFamily="18" charset="0"/>
              </a:rPr>
              <a:t>. Among them were Abdullah Ibn Saad Ibn Abi </a:t>
            </a:r>
            <a:r>
              <a:rPr lang="en-US" sz="2400" b="0" i="0" dirty="0" err="1">
                <a:solidFill>
                  <a:srgbClr val="333333"/>
                </a:solidFill>
                <a:effectLst/>
                <a:latin typeface="Times New Roman" panose="02020603050405020304" pitchFamily="18" charset="0"/>
                <a:cs typeface="Times New Roman" panose="02020603050405020304" pitchFamily="18" charset="0"/>
              </a:rPr>
              <a:t>Sarh</a:t>
            </a:r>
            <a:r>
              <a:rPr lang="en-US" sz="2400" b="0" i="0" dirty="0">
                <a:solidFill>
                  <a:srgbClr val="333333"/>
                </a:solidFill>
                <a:effectLst/>
                <a:latin typeface="Times New Roman" panose="02020603050405020304" pitchFamily="18" charset="0"/>
                <a:cs typeface="Times New Roman" panose="02020603050405020304" pitchFamily="18" charset="0"/>
              </a:rPr>
              <a:t>, Abdullah Ibn </a:t>
            </a:r>
            <a:r>
              <a:rPr lang="en-US" sz="2400" b="0" i="0" dirty="0" err="1">
                <a:solidFill>
                  <a:srgbClr val="333333"/>
                </a:solidFill>
                <a:effectLst/>
                <a:latin typeface="Times New Roman" panose="02020603050405020304" pitchFamily="18" charset="0"/>
                <a:cs typeface="Times New Roman" panose="02020603050405020304" pitchFamily="18" charset="0"/>
              </a:rPr>
              <a:t>Khadl</a:t>
            </a:r>
            <a:r>
              <a:rPr lang="en-US" sz="2400" b="0" i="0" dirty="0">
                <a:solidFill>
                  <a:srgbClr val="333333"/>
                </a:solidFill>
                <a:effectLst/>
                <a:latin typeface="Times New Roman" panose="02020603050405020304" pitchFamily="18" charset="0"/>
                <a:cs typeface="Times New Roman" panose="02020603050405020304" pitchFamily="18" charset="0"/>
              </a:rPr>
              <a:t> and Al-</a:t>
            </a:r>
            <a:r>
              <a:rPr lang="en-US" sz="2400" b="0" i="0" dirty="0" err="1">
                <a:solidFill>
                  <a:srgbClr val="333333"/>
                </a:solidFill>
                <a:effectLst/>
                <a:latin typeface="Times New Roman" panose="02020603050405020304" pitchFamily="18" charset="0"/>
                <a:cs typeface="Times New Roman" panose="02020603050405020304" pitchFamily="18" charset="0"/>
              </a:rPr>
              <a:t>Huwairth</a:t>
            </a:r>
            <a:r>
              <a:rPr lang="en-US" sz="2400" b="0" i="0" dirty="0">
                <a:solidFill>
                  <a:srgbClr val="333333"/>
                </a:solidFill>
                <a:effectLst/>
                <a:latin typeface="Times New Roman" panose="02020603050405020304" pitchFamily="18" charset="0"/>
                <a:cs typeface="Times New Roman" panose="02020603050405020304" pitchFamily="18" charset="0"/>
              </a:rPr>
              <a:t> Ibn </a:t>
            </a:r>
            <a:r>
              <a:rPr lang="en-US" sz="2400" b="0" i="0" dirty="0" err="1">
                <a:solidFill>
                  <a:srgbClr val="333333"/>
                </a:solidFill>
                <a:effectLst/>
                <a:latin typeface="Times New Roman" panose="02020603050405020304" pitchFamily="18" charset="0"/>
                <a:cs typeface="Times New Roman" panose="02020603050405020304" pitchFamily="18" charset="0"/>
              </a:rPr>
              <a:t>Naqid</a:t>
            </a:r>
            <a:r>
              <a:rPr lang="en-US" sz="2400" b="0" i="0" dirty="0">
                <a:solidFill>
                  <a:srgbClr val="333333"/>
                </a:solidFill>
                <a:effectLst/>
                <a:latin typeface="Times New Roman" panose="02020603050405020304" pitchFamily="18" charset="0"/>
                <a:cs typeface="Times New Roman" panose="02020603050405020304" pitchFamily="18" charset="0"/>
              </a:rPr>
              <a:t>. </a:t>
            </a:r>
          </a:p>
          <a:p>
            <a:pPr marL="0" indent="0">
              <a:buNone/>
            </a:pPr>
            <a:r>
              <a:rPr lang="en-US" sz="2400" dirty="0">
                <a:solidFill>
                  <a:srgbClr val="333333"/>
                </a:solidFill>
                <a:effectLst/>
                <a:latin typeface="Roboto" panose="02000000000000000000" pitchFamily="2" charset="0"/>
                <a:sym typeface="+mn-ea"/>
              </a:rPr>
              <a:t>Narrated Abdullah bin </a:t>
            </a:r>
            <a:r>
              <a:rPr lang="en-US" sz="2400" dirty="0" err="1">
                <a:solidFill>
                  <a:srgbClr val="333333"/>
                </a:solidFill>
                <a:effectLst/>
                <a:latin typeface="Roboto" panose="02000000000000000000" pitchFamily="2" charset="0"/>
                <a:sym typeface="+mn-ea"/>
              </a:rPr>
              <a:t>Mughaffal</a:t>
            </a:r>
            <a:r>
              <a:rPr lang="en-US" sz="2400" dirty="0">
                <a:solidFill>
                  <a:srgbClr val="333333"/>
                </a:solidFill>
                <a:effectLst/>
                <a:latin typeface="Roboto" panose="02000000000000000000" pitchFamily="2" charset="0"/>
                <a:sym typeface="+mn-ea"/>
              </a:rPr>
              <a:t> (R.A.), who said:</a:t>
            </a:r>
            <a:endParaRPr lang="en-US" sz="2400" b="0" i="0" dirty="0">
              <a:solidFill>
                <a:srgbClr val="333333"/>
              </a:solidFill>
              <a:effectLst/>
              <a:latin typeface="Roboto" panose="02000000000000000000" pitchFamily="2" charset="0"/>
            </a:endParaRPr>
          </a:p>
          <a:p>
            <a:pPr marL="0" indent="0">
              <a:buNone/>
            </a:pPr>
            <a:r>
              <a:rPr lang="en-US" sz="2400" dirty="0">
                <a:solidFill>
                  <a:srgbClr val="333333"/>
                </a:solidFill>
                <a:effectLst/>
                <a:latin typeface="Roboto" panose="02000000000000000000" pitchFamily="2" charset="0"/>
                <a:sym typeface="+mn-ea"/>
              </a:rPr>
              <a:t>The Muslim army entered Makkah on Monday, 18th Ramadan, 8th Hijrah. The entry was peaceful and bloodless entry on three routes to Makkah except for that of group of Muslim Army commanded by Khalid ibn Al-Walid (R.A.). The rigid anti-Muslims like </a:t>
            </a:r>
            <a:r>
              <a:rPr lang="en-US" sz="2400" dirty="0" err="1">
                <a:solidFill>
                  <a:srgbClr val="333333"/>
                </a:solidFill>
                <a:effectLst/>
                <a:latin typeface="Roboto" panose="02000000000000000000" pitchFamily="2" charset="0"/>
                <a:sym typeface="+mn-ea"/>
              </a:rPr>
              <a:t>Ikrimah</a:t>
            </a:r>
            <a:r>
              <a:rPr lang="en-US" sz="2400" dirty="0">
                <a:solidFill>
                  <a:srgbClr val="333333"/>
                </a:solidFill>
                <a:effectLst/>
                <a:latin typeface="Roboto" panose="02000000000000000000" pitchFamily="2" charset="0"/>
                <a:sym typeface="+mn-ea"/>
              </a:rPr>
              <a:t> and </a:t>
            </a:r>
            <a:r>
              <a:rPr lang="en-US" sz="2400" dirty="0" err="1">
                <a:solidFill>
                  <a:srgbClr val="333333"/>
                </a:solidFill>
                <a:effectLst/>
                <a:latin typeface="Roboto" panose="02000000000000000000" pitchFamily="2" charset="0"/>
                <a:sym typeface="+mn-ea"/>
              </a:rPr>
              <a:t>Sufwan</a:t>
            </a:r>
            <a:r>
              <a:rPr lang="en-US" sz="2400" dirty="0">
                <a:solidFill>
                  <a:srgbClr val="333333"/>
                </a:solidFill>
                <a:effectLst/>
                <a:latin typeface="Roboto" panose="02000000000000000000" pitchFamily="2" charset="0"/>
                <a:sym typeface="+mn-ea"/>
              </a:rPr>
              <a:t> gathered fighters from infields of Quraish and faced Khalid's group of Muslim Army. </a:t>
            </a:r>
            <a:endParaRPr lang="en-US" sz="2400" b="0" i="0" dirty="0">
              <a:solidFill>
                <a:srgbClr val="333333"/>
              </a:solidFill>
              <a:effectLst/>
              <a:latin typeface="Times New Roman" panose="02020603050405020304" pitchFamily="18" charset="0"/>
              <a:cs typeface="Times New Roman" panose="02020603050405020304" pitchFamily="18" charset="0"/>
            </a:endParaRPr>
          </a:p>
          <a:p>
            <a:pPr marL="0" indent="0">
              <a:buNone/>
            </a:pPr>
            <a:endParaRPr lang="en-US"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2150" y="365125"/>
            <a:ext cx="10661650" cy="628650"/>
          </a:xfrm>
        </p:spPr>
        <p:txBody>
          <a:bodyPr>
            <a:normAutofit fontScale="90000"/>
          </a:bodyPr>
          <a:lstStyle/>
          <a:p>
            <a:endParaRPr lang="en-US" dirty="0"/>
          </a:p>
        </p:txBody>
      </p:sp>
      <p:sp>
        <p:nvSpPr>
          <p:cNvPr id="7" name="Content Placeholder 6"/>
          <p:cNvSpPr>
            <a:spLocks noGrp="1"/>
          </p:cNvSpPr>
          <p:nvPr>
            <p:ph idx="1"/>
          </p:nvPr>
        </p:nvSpPr>
        <p:spPr>
          <a:xfrm>
            <a:off x="591185" y="993775"/>
            <a:ext cx="10762615" cy="5386705"/>
          </a:xfrm>
        </p:spPr>
        <p:txBody>
          <a:bodyPr>
            <a:normAutofit lnSpcReduction="10000"/>
          </a:bodyPr>
          <a:lstStyle/>
          <a:p>
            <a:pPr marL="0" indent="0" algn="just">
              <a:lnSpc>
                <a:spcPct val="100000"/>
              </a:lnSpc>
              <a:buNone/>
            </a:pPr>
            <a:r>
              <a:rPr lang="en-US" sz="2400" b="0" i="0" dirty="0">
                <a:solidFill>
                  <a:srgbClr val="333333"/>
                </a:solidFill>
                <a:effectLst/>
                <a:latin typeface="Times New Roman" panose="02020603050405020304" pitchFamily="18" charset="0"/>
                <a:cs typeface="Times New Roman" panose="02020603050405020304" pitchFamily="18" charset="0"/>
              </a:rPr>
              <a:t>The Quraish attacked the Muslims with swords and bows and the Muslims charged the Quraish's positions. However, after a short battle, the Quraish gave ground after losing twelve men. Muslim losses were two warriors.</a:t>
            </a:r>
          </a:p>
          <a:p>
            <a:pPr marL="0" indent="0" algn="just">
              <a:lnSpc>
                <a:spcPct val="100000"/>
              </a:lnSpc>
              <a:buNone/>
            </a:pPr>
            <a:r>
              <a:rPr lang="en-US" b="1" dirty="0">
                <a:solidFill>
                  <a:srgbClr val="333333"/>
                </a:solidFill>
                <a:effectLst/>
                <a:latin typeface="Algerian" panose="04020705040A02060702" pitchFamily="82" charset="0"/>
                <a:cs typeface="Algerian" panose="04020705040A02060702" pitchFamily="82" charset="0"/>
                <a:sym typeface="+mn-ea"/>
              </a:rPr>
              <a:t>Prophet (S.A.W.) entered </a:t>
            </a:r>
            <a:r>
              <a:rPr lang="en-US" b="1" dirty="0" err="1">
                <a:solidFill>
                  <a:srgbClr val="333333"/>
                </a:solidFill>
                <a:effectLst/>
                <a:latin typeface="Algerian" panose="04020705040A02060702" pitchFamily="82" charset="0"/>
                <a:cs typeface="Algerian" panose="04020705040A02060702" pitchFamily="82" charset="0"/>
                <a:sym typeface="+mn-ea"/>
              </a:rPr>
              <a:t>Kaabah</a:t>
            </a:r>
            <a:r>
              <a:rPr lang="en-US" b="1" dirty="0">
                <a:solidFill>
                  <a:srgbClr val="333333"/>
                </a:solidFill>
                <a:effectLst/>
                <a:latin typeface="Algerian" panose="04020705040A02060702" pitchFamily="82" charset="0"/>
                <a:cs typeface="Algerian" panose="04020705040A02060702" pitchFamily="82" charset="0"/>
                <a:sym typeface="+mn-ea"/>
              </a:rPr>
              <a:t>:</a:t>
            </a:r>
            <a:endParaRPr lang="en-US" b="1" dirty="0">
              <a:latin typeface="Algerian" panose="04020705040A02060702" pitchFamily="82" charset="0"/>
              <a:cs typeface="Algerian" panose="04020705040A02060702" pitchFamily="82" charset="0"/>
            </a:endParaRPr>
          </a:p>
          <a:p>
            <a:pPr marL="0" indent="0" algn="just">
              <a:lnSpc>
                <a:spcPct val="100000"/>
              </a:lnSpc>
              <a:buNone/>
            </a:pPr>
            <a:r>
              <a:rPr lang="en-US" sz="2400" dirty="0">
                <a:effectLst/>
                <a:latin typeface="Times New Roman" panose="02020603050405020304" pitchFamily="18" charset="0"/>
                <a:cs typeface="Times New Roman" panose="02020603050405020304" pitchFamily="18" charset="0"/>
                <a:sym typeface="+mn-ea"/>
              </a:rPr>
              <a:t>Narrated by </a:t>
            </a:r>
            <a:r>
              <a:rPr lang="en-US" sz="2400" dirty="0">
                <a:effectLst/>
                <a:latin typeface="Times New Roman" panose="02020603050405020304" pitchFamily="18" charset="0"/>
                <a:cs typeface="Times New Roman" panose="02020603050405020304" pitchFamily="18" charset="0"/>
                <a:sym typeface="+mn-ea"/>
                <a:hlinkClick r:id="rId2"/>
              </a:rPr>
              <a:t>Abdullah bin Umar (R.A.)</a:t>
            </a:r>
            <a:r>
              <a:rPr lang="en-US" sz="2400" dirty="0">
                <a:effectLst/>
                <a:latin typeface="Times New Roman" panose="02020603050405020304" pitchFamily="18" charset="0"/>
                <a:cs typeface="Times New Roman" panose="02020603050405020304" pitchFamily="18" charset="0"/>
                <a:sym typeface="+mn-ea"/>
              </a:rPr>
              <a:t>, who said:</a:t>
            </a:r>
            <a:endParaRPr lang="en-US" sz="2400" b="0" i="0" dirty="0">
              <a:solidFill>
                <a:schemeClr val="tx1"/>
              </a:solidFill>
              <a:effectLst/>
              <a:latin typeface="Times New Roman" panose="02020603050405020304" pitchFamily="18" charset="0"/>
              <a:cs typeface="Times New Roman" panose="02020603050405020304" pitchFamily="18" charset="0"/>
            </a:endParaRPr>
          </a:p>
          <a:p>
            <a:pPr marL="0" indent="0" algn="just">
              <a:lnSpc>
                <a:spcPct val="100000"/>
              </a:lnSpc>
              <a:buNone/>
            </a:pPr>
            <a:r>
              <a:rPr lang="en-US" sz="2400" dirty="0">
                <a:effectLst/>
                <a:latin typeface="Times New Roman" panose="02020603050405020304" pitchFamily="18" charset="0"/>
                <a:cs typeface="Times New Roman" panose="02020603050405020304" pitchFamily="18" charset="0"/>
                <a:sym typeface="+mn-ea"/>
              </a:rPr>
              <a:t>The Prophet (S.A.W.) arrived (at Makkah) in the year of the Conquest (of Makkah) while Usama was riding behind him on (his she-camel). Al-</a:t>
            </a:r>
            <a:r>
              <a:rPr lang="en-US" sz="2400" dirty="0" err="1">
                <a:effectLst/>
                <a:latin typeface="Times New Roman" panose="02020603050405020304" pitchFamily="18" charset="0"/>
                <a:cs typeface="Times New Roman" panose="02020603050405020304" pitchFamily="18" charset="0"/>
                <a:sym typeface="+mn-ea"/>
              </a:rPr>
              <a:t>Qaswa</a:t>
            </a:r>
            <a:r>
              <a:rPr lang="en-US" sz="2400" dirty="0">
                <a:effectLst/>
                <a:latin typeface="Times New Roman" panose="02020603050405020304" pitchFamily="18" charset="0"/>
                <a:cs typeface="Times New Roman" panose="02020603050405020304" pitchFamily="18" charset="0"/>
                <a:sym typeface="+mn-ea"/>
              </a:rPr>
              <a:t>, Bilal and Uthman bin Talha were accompanying him. When he made his she-camel kneel down near the Kaaba, he said to Uthman, Get us the key (of the Kaaba).”He brought the key to him and opened the gate (of the Kaaba), for him. The Prophet, Usama, Bilal and Uthman (bin Talha) entered the Kaaba and then closed the gate behind them (from inside). The Prophet (S.A.W.) stayed there for a long period and then came out. The people rushed to get in, but I (Ibn Umar) went in before them and found Bilal standing behind the gate.</a:t>
            </a:r>
            <a:endParaRPr lang="en-US" sz="2400" b="0" i="0" dirty="0">
              <a:solidFill>
                <a:schemeClr val="tx1"/>
              </a:solidFill>
              <a:effectLst/>
              <a:latin typeface="Times New Roman" panose="02020603050405020304" pitchFamily="18" charset="0"/>
              <a:cs typeface="Times New Roman" panose="02020603050405020304" pitchFamily="18" charset="0"/>
            </a:endParaRPr>
          </a:p>
          <a:p>
            <a:pPr marL="0" indent="0" algn="just">
              <a:lnSpc>
                <a:spcPct val="100000"/>
              </a:lnSpc>
              <a:buNone/>
            </a:pPr>
            <a:endParaRPr lang="en-US" sz="2400" b="0" i="0" dirty="0">
              <a:solidFill>
                <a:srgbClr val="333333"/>
              </a:solidFill>
              <a:effectLst/>
              <a:latin typeface="Times New Roman" panose="02020603050405020304" pitchFamily="18" charset="0"/>
              <a:cs typeface="Times New Roman" panose="02020603050405020304" pitchFamily="18" charset="0"/>
            </a:endParaRPr>
          </a:p>
          <a:p>
            <a:pPr marL="0" indent="0">
              <a:buNone/>
            </a:pPr>
            <a:endParaRPr lang="en-US" sz="2400" dirty="0">
              <a:latin typeface="Times New Roman" panose="02020603050405020304" pitchFamily="18" charset="0"/>
              <a:cs typeface="Times New Roman" panose="02020603050405020304" pitchFamily="18" charset="0"/>
            </a:endParaRPr>
          </a:p>
        </p:txBody>
      </p:sp>
      <p:sp>
        <p:nvSpPr>
          <p:cNvPr id="8" name="Rectangle 4"/>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en-US" sz="1800" b="0" i="0" u="none" strike="noStrike" cap="none" normalizeH="0" baseline="0">
                <a:ln>
                  <a:noFill/>
                </a:ln>
                <a:solidFill>
                  <a:schemeClr val="tx1"/>
                </a:solidFill>
                <a:effectLst/>
                <a:latin typeface="Arial" panose="020B0604020202020204" pitchFamily="34" charset="0"/>
              </a:rPr>
              <a:t>“I saw Allah's Messenger (S.A.W.) reciting Surat Al-Fath on his she-camel on the day of the Conquest of Makkah.” </a:t>
            </a:r>
            <a:r>
              <a:rPr kumimoji="0" lang="en-US" altLang="en-US" sz="1800" b="0" i="0" u="none" strike="noStrike" cap="none" normalizeH="0" baseline="0">
                <a:ln>
                  <a:noFill/>
                </a:ln>
                <a:solidFill>
                  <a:srgbClr val="3B98BD"/>
                </a:solidFill>
                <a:effectLst/>
                <a:latin typeface="Arial" panose="020B0604020202020204" pitchFamily="34" charset="0"/>
                <a:hlinkClick r:id="rId3"/>
              </a:rPr>
              <a:t>(Sahih Bukhari: 5034)</a:t>
            </a: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r>
              <a:rPr kumimoji="0" lang="en-US" altLang="en-US" sz="1800" b="0" i="0" u="none" strike="noStrike" cap="none" normalizeH="0" baseline="0">
                <a:ln>
                  <a:noFill/>
                </a:ln>
                <a:solidFill>
                  <a:schemeClr val="tx1"/>
                </a:solidFill>
                <a:effectLst/>
                <a:latin typeface="Arial" panose="020B0604020202020204" pitchFamily="34" charset="0"/>
              </a:rPr>
              <a:t/>
            </a: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70890"/>
          </a:xfrm>
        </p:spPr>
        <p:txBody>
          <a:bodyPr/>
          <a:lstStyle/>
          <a:p>
            <a:r>
              <a:rPr lang="en-US"/>
              <a:t> </a:t>
            </a:r>
            <a:r>
              <a:rPr lang="en-US" sz="3200" dirty="0">
                <a:solidFill>
                  <a:srgbClr val="333333"/>
                </a:solidFill>
                <a:effectLst/>
                <a:latin typeface="Algerian" panose="04020705040A02060702" pitchFamily="82" charset="0"/>
                <a:cs typeface="Algerian" panose="04020705040A02060702" pitchFamily="82" charset="0"/>
                <a:sym typeface="+mn-ea"/>
              </a:rPr>
              <a:t>Abu Sufiyan was forgiven:</a:t>
            </a:r>
            <a:endParaRPr lang="en-US" sz="3200">
              <a:latin typeface="Algerian" panose="04020705040A02060702" pitchFamily="82" charset="0"/>
              <a:cs typeface="Algerian" panose="04020705040A02060702" pitchFamily="82" charset="0"/>
            </a:endParaRPr>
          </a:p>
        </p:txBody>
      </p:sp>
      <p:sp>
        <p:nvSpPr>
          <p:cNvPr id="3" name="Content Placeholder 2"/>
          <p:cNvSpPr>
            <a:spLocks noGrp="1"/>
          </p:cNvSpPr>
          <p:nvPr>
            <p:ph idx="1"/>
          </p:nvPr>
        </p:nvSpPr>
        <p:spPr>
          <a:xfrm>
            <a:off x="838200" y="1136015"/>
            <a:ext cx="10515600" cy="5041265"/>
          </a:xfrm>
        </p:spPr>
        <p:txBody>
          <a:bodyPr>
            <a:normAutofit/>
          </a:bodyPr>
          <a:lstStyle/>
          <a:p>
            <a:pPr marL="0" indent="0" algn="just">
              <a:lnSpc>
                <a:spcPct val="100000"/>
              </a:lnSpc>
              <a:buNone/>
            </a:pPr>
            <a:r>
              <a:rPr lang="en-US" sz="2400" b="0" i="0" dirty="0">
                <a:solidFill>
                  <a:srgbClr val="333333"/>
                </a:solidFill>
                <a:effectLst/>
                <a:latin typeface="Roboto" panose="02000000000000000000" pitchFamily="2" charset="0"/>
              </a:rPr>
              <a:t>On the day of Conquest of Makkah, even Abu Sufiyan, who was sure than he will not be forgiven, was forgiven by the Prophet (S.A.W).</a:t>
            </a:r>
          </a:p>
          <a:p>
            <a:pPr marL="0" indent="0" algn="just">
              <a:lnSpc>
                <a:spcPct val="100000"/>
              </a:lnSpc>
              <a:buNone/>
            </a:pPr>
            <a:r>
              <a:rPr lang="en-US" sz="2400" b="0" i="0" dirty="0">
                <a:solidFill>
                  <a:srgbClr val="333333"/>
                </a:solidFill>
                <a:effectLst/>
                <a:latin typeface="Roboto" panose="02000000000000000000" pitchFamily="2" charset="0"/>
              </a:rPr>
              <a:t>Prophet (S.A.W.) asked Abu </a:t>
            </a:r>
            <a:r>
              <a:rPr lang="en-US" sz="2400" b="0" i="0" dirty="0" err="1">
                <a:solidFill>
                  <a:srgbClr val="333333"/>
                </a:solidFill>
                <a:effectLst/>
                <a:latin typeface="Roboto" panose="02000000000000000000" pitchFamily="2" charset="0"/>
              </a:rPr>
              <a:t>Sufian</a:t>
            </a:r>
            <a:r>
              <a:rPr lang="en-US" sz="2400" b="0" i="0" dirty="0">
                <a:solidFill>
                  <a:srgbClr val="333333"/>
                </a:solidFill>
                <a:effectLst/>
                <a:latin typeface="Roboto" panose="02000000000000000000" pitchFamily="2" charset="0"/>
              </a:rPr>
              <a:t> why he embraced Islam? Abu Sufiyan replied that the gods of Makkah had proved powerless and that there was indeed "no god but Allah" </a:t>
            </a:r>
            <a:r>
              <a:rPr lang="en-US" sz="2400" b="0" i="0" u="none" strike="noStrike" dirty="0">
                <a:solidFill>
                  <a:srgbClr val="3B98BD"/>
                </a:solidFill>
                <a:effectLst/>
                <a:latin typeface="Roboto" panose="02000000000000000000" pitchFamily="2" charset="0"/>
                <a:hlinkClick r:id="rId2"/>
              </a:rPr>
              <a:t>(First pillar of Islam)</a:t>
            </a:r>
            <a:r>
              <a:rPr lang="en-US" sz="2400" b="0" i="0" dirty="0">
                <a:solidFill>
                  <a:srgbClr val="333333"/>
                </a:solidFill>
                <a:effectLst/>
                <a:latin typeface="Roboto" panose="02000000000000000000" pitchFamily="2" charset="0"/>
              </a:rPr>
              <a:t>. Because Abu Sufyan was the present chief of Quraish and has become Muslim, Messenger</a:t>
            </a:r>
            <a:r>
              <a:rPr lang="en-US" sz="2400" b="0" i="0" dirty="0">
                <a:solidFill>
                  <a:schemeClr val="tx1"/>
                </a:solidFill>
                <a:effectLst/>
                <a:latin typeface="Roboto" panose="02000000000000000000" pitchFamily="2" charset="0"/>
              </a:rPr>
              <a:t> of Allah (S.A.W.) declared Abu Sufyan's house a sanctuary and </a:t>
            </a:r>
            <a:r>
              <a:rPr lang="en-US" sz="2400" b="0" i="0" dirty="0" err="1">
                <a:solidFill>
                  <a:schemeClr val="tx1"/>
                </a:solidFill>
                <a:effectLst/>
                <a:latin typeface="Roboto" panose="02000000000000000000" pitchFamily="2" charset="0"/>
              </a:rPr>
              <a:t>said:"Even</a:t>
            </a:r>
            <a:r>
              <a:rPr lang="en-US" sz="2400" b="0" i="0" dirty="0">
                <a:solidFill>
                  <a:schemeClr val="tx1"/>
                </a:solidFill>
                <a:effectLst/>
                <a:latin typeface="Roboto" panose="02000000000000000000" pitchFamily="2" charset="0"/>
              </a:rPr>
              <a:t> he Who enters the house of Abu Sufyan will be safe, He who lays down arms will be safe, He who locks his door will be safe". </a:t>
            </a:r>
            <a:endParaRPr lang="en-US" sz="2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1735</Words>
  <Application>Microsoft Office PowerPoint</Application>
  <PresentationFormat>Custom</PresentationFormat>
  <Paragraphs>75</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Seerah of Prophet Muhammad pbuh</vt:lpstr>
      <vt:lpstr>Seerah of Prophet Muhammad pbuh</vt:lpstr>
      <vt:lpstr>The Compensatory ‘Umrah</vt:lpstr>
      <vt:lpstr> The Compensatory ‘Umrah</vt:lpstr>
      <vt:lpstr>The Compensatory ‘Umrah</vt:lpstr>
      <vt:lpstr>The Battle of Mu’tah</vt:lpstr>
      <vt:lpstr> The Battle of Mu’tah</vt:lpstr>
      <vt:lpstr> Formation of Muslim Army:</vt:lpstr>
      <vt:lpstr> Muslim Army vs Byzantine Army:</vt:lpstr>
      <vt:lpstr> Khalid bin Al-Walid as Commander of Muslim Army</vt:lpstr>
      <vt:lpstr>Muslim Army vs Byzantine Army:</vt:lpstr>
      <vt:lpstr> Martyrs and Deaths of the Battle:</vt:lpstr>
      <vt:lpstr>Conquest of Makkah </vt:lpstr>
      <vt:lpstr> Journey to Makkah</vt:lpstr>
      <vt:lpstr> Abu Sufyan Embraces Islam:</vt:lpstr>
      <vt:lpstr> Prophet’s (S.A.W.) Instruction to his Army:</vt:lpstr>
      <vt:lpstr>PowerPoint Presentation</vt:lpstr>
      <vt:lpstr> Abu Sufiyan was forgiven: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Seerah of Prophet Muhammad pbuh</dc:title>
  <dc:creator>Zainab Sadiq</dc:creator>
  <cp:lastModifiedBy>Windows User</cp:lastModifiedBy>
  <cp:revision>10</cp:revision>
  <dcterms:created xsi:type="dcterms:W3CDTF">2023-12-11T09:28:00Z</dcterms:created>
  <dcterms:modified xsi:type="dcterms:W3CDTF">2023-12-13T05:40:00Z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0BCE8593AC5E46DBA2FBA879899AC700_12</vt:lpwstr>
  </property>
  <property fmtid="{D5CDD505-2E9C-101B-9397-08002B2CF9AE}" pid="3" name="KSOProductBuildVer">
    <vt:lpwstr>1033-12.2.0.13359</vt:lpwstr>
  </property>
</Properties>
</file>