
<file path=[Content_Types].xml><?xml version="1.0" encoding="utf-8"?>
<Types xmlns="http://schemas.openxmlformats.org/package/2006/content-types">
  <Default Extension="jpeg" ContentType="image/jpeg"/>
  <Default Extension="JPG" ContentType="image/.jpg"/>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heme/theme1.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4" Type="http://schemas.openxmlformats.org/package/2006/relationships/metadata/thumbnail" Target="docProps/thumbnail.jpeg"/><Relationship Id="rId3" Type="http://schemas.openxmlformats.org/package/2006/relationships/metadata/core-properties" Target="docProps/core.xml"/><Relationship Id="rId2" Type="http://schemas.openxmlformats.org/officeDocument/2006/relationships/extended-properties" Target="docProps/app.xml"/><Relationship Id="rId5"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5000" autoAdjust="0"/>
    <p:restoredTop sz="94660"/>
  </p:normalViewPr>
  <p:slideViewPr>
    <p:cSldViewPr snapToGrid="0">
      <p:cViewPr varScale="1">
        <p:scale>
          <a:sx n="72" d="100"/>
          <a:sy n="72" d="100"/>
        </p:scale>
        <p:origin x="660" y="78"/>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9" Type="http://schemas.openxmlformats.org/officeDocument/2006/relationships/slide" Target="slides/slide7.xml"/><Relationship Id="rId8" Type="http://schemas.openxmlformats.org/officeDocument/2006/relationships/slide" Target="slides/slide6.xml"/><Relationship Id="rId7" Type="http://schemas.openxmlformats.org/officeDocument/2006/relationships/slide" Target="slides/slide5.xml"/><Relationship Id="rId6" Type="http://schemas.openxmlformats.org/officeDocument/2006/relationships/slide" Target="slides/slide4.xml"/><Relationship Id="rId5" Type="http://schemas.openxmlformats.org/officeDocument/2006/relationships/slide" Target="slides/slide3.xml"/><Relationship Id="rId4" Type="http://schemas.openxmlformats.org/officeDocument/2006/relationships/slide" Target="slides/slide2.xml"/><Relationship Id="rId3" Type="http://schemas.openxmlformats.org/officeDocument/2006/relationships/slide" Target="slides/slide1.xml"/><Relationship Id="rId2" Type="http://schemas.openxmlformats.org/officeDocument/2006/relationships/theme" Target="theme/theme1.xml"/><Relationship Id="rId17" Type="http://schemas.openxmlformats.org/officeDocument/2006/relationships/tableStyles" Target="tableStyles.xml"/><Relationship Id="rId16" Type="http://schemas.openxmlformats.org/officeDocument/2006/relationships/viewProps" Target="viewProps.xml"/><Relationship Id="rId15" Type="http://schemas.openxmlformats.org/officeDocument/2006/relationships/presProps" Target="presProps.xml"/><Relationship Id="rId14" Type="http://schemas.openxmlformats.org/officeDocument/2006/relationships/slide" Target="slides/slide12.xml"/><Relationship Id="rId13" Type="http://schemas.openxmlformats.org/officeDocument/2006/relationships/slide" Target="slides/slide11.xml"/><Relationship Id="rId12" Type="http://schemas.openxmlformats.org/officeDocument/2006/relationships/slide" Target="slides/slide10.xml"/><Relationship Id="rId11" Type="http://schemas.openxmlformats.org/officeDocument/2006/relationships/slide" Target="slides/slide9.xml"/><Relationship Id="rId10" Type="http://schemas.openxmlformats.org/officeDocument/2006/relationships/slide" Target="slides/slide8.xml"/><Relationship Id="rId1" Type="http://schemas.openxmlformats.org/officeDocument/2006/relationships/slideMaster" Target="slideMasters/slideMaster1.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endParaRPr lang="en-US"/>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US"/>
          </a:p>
        </p:txBody>
      </p:sp>
      <p:sp>
        <p:nvSpPr>
          <p:cNvPr id="4" name="Date Placeholder 3"/>
          <p:cNvSpPr>
            <a:spLocks noGrp="1"/>
          </p:cNvSpPr>
          <p:nvPr>
            <p:ph type="dt" sz="half" idx="10"/>
          </p:nvPr>
        </p:nvSpPr>
        <p:spPr/>
        <p:txBody>
          <a:bodyPr/>
          <a:lstStyle/>
          <a:p>
            <a:fld id="{921B2D38-AE1F-4215-A8CD-FC010314CAE2}" type="datetimeFigureOut">
              <a:rPr lang="en-US" smtClean="0"/>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5A542BF7-AB3C-48AB-9D7A-F06C78D5CAF7}" type="slidenum">
              <a:rPr lang="en-US" smtClean="0"/>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a:p>
        </p:txBody>
      </p:sp>
      <p:sp>
        <p:nvSpPr>
          <p:cNvPr id="3" name="Content Placeholder 2"/>
          <p:cNvSpPr>
            <a:spLocks noGrp="1"/>
          </p:cNvSpPr>
          <p:nvPr>
            <p:ph idx="1"/>
          </p:nvPr>
        </p:nvSpPr>
        <p:spPr/>
        <p:txBody>
          <a:bodyPr/>
          <a:lstStyle/>
          <a:p>
            <a:pPr lvl="0"/>
            <a:r>
              <a:rPr lang="en-US"/>
              <a:t>Click to edit Master text styles</a:t>
            </a:r>
            <a:endParaRPr lang="en-US"/>
          </a:p>
          <a:p>
            <a:pPr lvl="1"/>
            <a:r>
              <a:rPr lang="en-US"/>
              <a:t>Second level</a:t>
            </a:r>
            <a:endParaRPr lang="en-US"/>
          </a:p>
          <a:p>
            <a:pPr lvl="2"/>
            <a:r>
              <a:rPr lang="en-US"/>
              <a:t>Third level</a:t>
            </a:r>
            <a:endParaRPr lang="en-US"/>
          </a:p>
          <a:p>
            <a:pPr lvl="3"/>
            <a:r>
              <a:rPr lang="en-US"/>
              <a:t>Fourth level</a:t>
            </a:r>
            <a:endParaRPr lang="en-US"/>
          </a:p>
          <a:p>
            <a:pPr lvl="4"/>
            <a:r>
              <a:rPr lang="en-US"/>
              <a:t>Fifth level</a:t>
            </a:r>
            <a:endParaRPr lang="en-US"/>
          </a:p>
        </p:txBody>
      </p:sp>
      <p:sp>
        <p:nvSpPr>
          <p:cNvPr id="4" name="Date Placeholder 3"/>
          <p:cNvSpPr>
            <a:spLocks noGrp="1"/>
          </p:cNvSpPr>
          <p:nvPr>
            <p:ph type="dt" sz="half" idx="10"/>
          </p:nvPr>
        </p:nvSpPr>
        <p:spPr/>
        <p:txBody>
          <a:bodyPr/>
          <a:lstStyle/>
          <a:p>
            <a:fld id="{921B2D38-AE1F-4215-A8CD-FC010314CAE2}" type="datetimeFigureOut">
              <a:rPr lang="en-US" smtClean="0"/>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5A542BF7-AB3C-48AB-9D7A-F06C78D5CAF7}" type="slidenum">
              <a:rPr lang="en-US" smtClean="0"/>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0" y="1709738"/>
            <a:ext cx="10515600" cy="2852737"/>
          </a:xfrm>
        </p:spPr>
        <p:txBody>
          <a:bodyPr anchor="b"/>
          <a:lstStyle>
            <a:lvl1pPr>
              <a:defRPr sz="6000"/>
            </a:lvl1pPr>
          </a:lstStyle>
          <a:p>
            <a:r>
              <a:rPr lang="en-US"/>
              <a:t>Click to edit Master title style</a:t>
            </a:r>
            <a:endParaRPr lang="en-US"/>
          </a:p>
        </p:txBody>
      </p:sp>
      <p:sp>
        <p:nvSpPr>
          <p:cNvPr id="3" name="Text Placeholder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endParaRPr lang="en-US"/>
          </a:p>
        </p:txBody>
      </p:sp>
      <p:sp>
        <p:nvSpPr>
          <p:cNvPr id="4" name="Date Placeholder 3"/>
          <p:cNvSpPr>
            <a:spLocks noGrp="1"/>
          </p:cNvSpPr>
          <p:nvPr>
            <p:ph type="dt" sz="half" idx="10"/>
          </p:nvPr>
        </p:nvSpPr>
        <p:spPr/>
        <p:txBody>
          <a:bodyPr/>
          <a:lstStyle/>
          <a:p>
            <a:fld id="{921B2D38-AE1F-4215-A8CD-FC010314CAE2}" type="datetimeFigureOut">
              <a:rPr lang="en-US" smtClean="0"/>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5A542BF7-AB3C-48AB-9D7A-F06C78D5CAF7}" type="slidenum">
              <a:rPr lang="en-US" smtClean="0"/>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a:p>
        </p:txBody>
      </p:sp>
      <p:sp>
        <p:nvSpPr>
          <p:cNvPr id="3" name="Content Placeholder 2"/>
          <p:cNvSpPr>
            <a:spLocks noGrp="1"/>
          </p:cNvSpPr>
          <p:nvPr>
            <p:ph sz="half" idx="1"/>
          </p:nvPr>
        </p:nvSpPr>
        <p:spPr>
          <a:xfrm>
            <a:off x="838200" y="1825625"/>
            <a:ext cx="5181600" cy="4351338"/>
          </a:xfrm>
        </p:spPr>
        <p:txBody>
          <a:bodyPr/>
          <a:lstStyle/>
          <a:p>
            <a:pPr lvl="0"/>
            <a:r>
              <a:rPr lang="en-US"/>
              <a:t>Click to edit Master text styles</a:t>
            </a:r>
            <a:endParaRPr lang="en-US"/>
          </a:p>
          <a:p>
            <a:pPr lvl="1"/>
            <a:r>
              <a:rPr lang="en-US"/>
              <a:t>Second level</a:t>
            </a:r>
            <a:endParaRPr lang="en-US"/>
          </a:p>
          <a:p>
            <a:pPr lvl="2"/>
            <a:r>
              <a:rPr lang="en-US"/>
              <a:t>Third level</a:t>
            </a:r>
            <a:endParaRPr lang="en-US"/>
          </a:p>
          <a:p>
            <a:pPr lvl="3"/>
            <a:r>
              <a:rPr lang="en-US"/>
              <a:t>Fourth level</a:t>
            </a:r>
            <a:endParaRPr lang="en-US"/>
          </a:p>
          <a:p>
            <a:pPr lvl="4"/>
            <a:r>
              <a:rPr lang="en-US"/>
              <a:t>Fifth level</a:t>
            </a:r>
            <a:endParaRPr lang="en-US"/>
          </a:p>
        </p:txBody>
      </p:sp>
      <p:sp>
        <p:nvSpPr>
          <p:cNvPr id="4" name="Content Placeholder 3"/>
          <p:cNvSpPr>
            <a:spLocks noGrp="1"/>
          </p:cNvSpPr>
          <p:nvPr>
            <p:ph sz="half" idx="2"/>
          </p:nvPr>
        </p:nvSpPr>
        <p:spPr>
          <a:xfrm>
            <a:off x="6172200" y="1825625"/>
            <a:ext cx="5181600" cy="4351338"/>
          </a:xfrm>
        </p:spPr>
        <p:txBody>
          <a:bodyPr/>
          <a:lstStyle/>
          <a:p>
            <a:pPr lvl="0"/>
            <a:r>
              <a:rPr lang="en-US"/>
              <a:t>Click to edit Master text styles</a:t>
            </a:r>
            <a:endParaRPr lang="en-US"/>
          </a:p>
          <a:p>
            <a:pPr lvl="1"/>
            <a:r>
              <a:rPr lang="en-US"/>
              <a:t>Second level</a:t>
            </a:r>
            <a:endParaRPr lang="en-US"/>
          </a:p>
          <a:p>
            <a:pPr lvl="2"/>
            <a:r>
              <a:rPr lang="en-US"/>
              <a:t>Third level</a:t>
            </a:r>
            <a:endParaRPr lang="en-US"/>
          </a:p>
          <a:p>
            <a:pPr lvl="3"/>
            <a:r>
              <a:rPr lang="en-US"/>
              <a:t>Fourth level</a:t>
            </a:r>
            <a:endParaRPr lang="en-US"/>
          </a:p>
          <a:p>
            <a:pPr lvl="4"/>
            <a:r>
              <a:rPr lang="en-US"/>
              <a:t>Fifth level</a:t>
            </a:r>
            <a:endParaRPr lang="en-US"/>
          </a:p>
        </p:txBody>
      </p:sp>
      <p:sp>
        <p:nvSpPr>
          <p:cNvPr id="5" name="Date Placeholder 4"/>
          <p:cNvSpPr>
            <a:spLocks noGrp="1"/>
          </p:cNvSpPr>
          <p:nvPr>
            <p:ph type="dt" sz="half" idx="10"/>
          </p:nvPr>
        </p:nvSpPr>
        <p:spPr/>
        <p:txBody>
          <a:bodyPr/>
          <a:lstStyle/>
          <a:p>
            <a:fld id="{921B2D38-AE1F-4215-A8CD-FC010314CAE2}" type="datetimeFigureOut">
              <a:rPr lang="en-US" smtClean="0"/>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5A542BF7-AB3C-48AB-9D7A-F06C78D5CAF7}" type="slidenum">
              <a:rPr lang="en-US" smtClean="0"/>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515600" cy="1325563"/>
          </a:xfrm>
        </p:spPr>
        <p:txBody>
          <a:bodyPr/>
          <a:lstStyle/>
          <a:p>
            <a:r>
              <a:rPr lang="en-US"/>
              <a:t>Click to edit Master title style</a:t>
            </a:r>
            <a:endParaRPr lang="en-US"/>
          </a:p>
        </p:txBody>
      </p:sp>
      <p:sp>
        <p:nvSpPr>
          <p:cNvPr id="3" name="Text Placeholder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endParaRPr lang="en-US"/>
          </a:p>
        </p:txBody>
      </p:sp>
      <p:sp>
        <p:nvSpPr>
          <p:cNvPr id="4" name="Content Placeholder 3"/>
          <p:cNvSpPr>
            <a:spLocks noGrp="1"/>
          </p:cNvSpPr>
          <p:nvPr>
            <p:ph sz="half" idx="2"/>
          </p:nvPr>
        </p:nvSpPr>
        <p:spPr>
          <a:xfrm>
            <a:off x="839788" y="2505075"/>
            <a:ext cx="5157787" cy="3684588"/>
          </a:xfrm>
        </p:spPr>
        <p:txBody>
          <a:bodyPr/>
          <a:lstStyle/>
          <a:p>
            <a:pPr lvl="0"/>
            <a:r>
              <a:rPr lang="en-US"/>
              <a:t>Click to edit Master text styles</a:t>
            </a:r>
            <a:endParaRPr lang="en-US"/>
          </a:p>
          <a:p>
            <a:pPr lvl="1"/>
            <a:r>
              <a:rPr lang="en-US"/>
              <a:t>Second level</a:t>
            </a:r>
            <a:endParaRPr lang="en-US"/>
          </a:p>
          <a:p>
            <a:pPr lvl="2"/>
            <a:r>
              <a:rPr lang="en-US"/>
              <a:t>Third level</a:t>
            </a:r>
            <a:endParaRPr lang="en-US"/>
          </a:p>
          <a:p>
            <a:pPr lvl="3"/>
            <a:r>
              <a:rPr lang="en-US"/>
              <a:t>Fourth level</a:t>
            </a:r>
            <a:endParaRPr lang="en-US"/>
          </a:p>
          <a:p>
            <a:pPr lvl="4"/>
            <a:r>
              <a:rPr lang="en-US"/>
              <a:t>Fifth level</a:t>
            </a:r>
            <a:endParaRPr lang="en-US"/>
          </a:p>
        </p:txBody>
      </p:sp>
      <p:sp>
        <p:nvSpPr>
          <p:cNvPr id="5" name="Text Placeholder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endParaRPr lang="en-US"/>
          </a:p>
        </p:txBody>
      </p:sp>
      <p:sp>
        <p:nvSpPr>
          <p:cNvPr id="6" name="Content Placeholder 5"/>
          <p:cNvSpPr>
            <a:spLocks noGrp="1"/>
          </p:cNvSpPr>
          <p:nvPr>
            <p:ph sz="quarter" idx="4"/>
          </p:nvPr>
        </p:nvSpPr>
        <p:spPr>
          <a:xfrm>
            <a:off x="6172200" y="2505075"/>
            <a:ext cx="5183188" cy="3684588"/>
          </a:xfrm>
        </p:spPr>
        <p:txBody>
          <a:bodyPr/>
          <a:lstStyle/>
          <a:p>
            <a:pPr lvl="0"/>
            <a:r>
              <a:rPr lang="en-US"/>
              <a:t>Click to edit Master text styles</a:t>
            </a:r>
            <a:endParaRPr lang="en-US"/>
          </a:p>
          <a:p>
            <a:pPr lvl="1"/>
            <a:r>
              <a:rPr lang="en-US"/>
              <a:t>Second level</a:t>
            </a:r>
            <a:endParaRPr lang="en-US"/>
          </a:p>
          <a:p>
            <a:pPr lvl="2"/>
            <a:r>
              <a:rPr lang="en-US"/>
              <a:t>Third level</a:t>
            </a:r>
            <a:endParaRPr lang="en-US"/>
          </a:p>
          <a:p>
            <a:pPr lvl="3"/>
            <a:r>
              <a:rPr lang="en-US"/>
              <a:t>Fourth level</a:t>
            </a:r>
            <a:endParaRPr lang="en-US"/>
          </a:p>
          <a:p>
            <a:pPr lvl="4"/>
            <a:r>
              <a:rPr lang="en-US"/>
              <a:t>Fifth level</a:t>
            </a:r>
            <a:endParaRPr lang="en-US"/>
          </a:p>
        </p:txBody>
      </p:sp>
      <p:sp>
        <p:nvSpPr>
          <p:cNvPr id="7" name="Date Placeholder 6"/>
          <p:cNvSpPr>
            <a:spLocks noGrp="1"/>
          </p:cNvSpPr>
          <p:nvPr>
            <p:ph type="dt" sz="half" idx="10"/>
          </p:nvPr>
        </p:nvSpPr>
        <p:spPr/>
        <p:txBody>
          <a:bodyPr/>
          <a:lstStyle/>
          <a:p>
            <a:fld id="{921B2D38-AE1F-4215-A8CD-FC010314CAE2}" type="datetimeFigureOut">
              <a:rPr lang="en-US" smtClean="0"/>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5A542BF7-AB3C-48AB-9D7A-F06C78D5CAF7}" type="slidenum">
              <a:rPr lang="en-US" smtClean="0"/>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a:p>
        </p:txBody>
      </p:sp>
      <p:sp>
        <p:nvSpPr>
          <p:cNvPr id="3" name="Date Placeholder 2"/>
          <p:cNvSpPr>
            <a:spLocks noGrp="1"/>
          </p:cNvSpPr>
          <p:nvPr>
            <p:ph type="dt" sz="half" idx="10"/>
          </p:nvPr>
        </p:nvSpPr>
        <p:spPr/>
        <p:txBody>
          <a:bodyPr/>
          <a:lstStyle/>
          <a:p>
            <a:fld id="{921B2D38-AE1F-4215-A8CD-FC010314CAE2}" type="datetimeFigureOut">
              <a:rPr lang="en-US" smtClean="0"/>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5A542BF7-AB3C-48AB-9D7A-F06C78D5CAF7}" type="slidenum">
              <a:rPr lang="en-US" smtClean="0"/>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921B2D38-AE1F-4215-A8CD-FC010314CAE2}" type="datetimeFigureOut">
              <a:rPr lang="en-US" smtClean="0"/>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5A542BF7-AB3C-48AB-9D7A-F06C78D5CAF7}" type="slidenum">
              <a:rPr lang="en-US" smtClean="0"/>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US"/>
          </a:p>
        </p:txBody>
      </p:sp>
      <p:sp>
        <p:nvSpPr>
          <p:cNvPr id="3" name="Content Placeholder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endParaRPr lang="en-US"/>
          </a:p>
          <a:p>
            <a:pPr lvl="1"/>
            <a:r>
              <a:rPr lang="en-US"/>
              <a:t>Second level</a:t>
            </a:r>
            <a:endParaRPr lang="en-US"/>
          </a:p>
          <a:p>
            <a:pPr lvl="2"/>
            <a:r>
              <a:rPr lang="en-US"/>
              <a:t>Third level</a:t>
            </a:r>
            <a:endParaRPr lang="en-US"/>
          </a:p>
          <a:p>
            <a:pPr lvl="3"/>
            <a:r>
              <a:rPr lang="en-US"/>
              <a:t>Fourth level</a:t>
            </a:r>
            <a:endParaRPr lang="en-US"/>
          </a:p>
          <a:p>
            <a:pPr lvl="4"/>
            <a:r>
              <a:rPr lang="en-US"/>
              <a:t>Fifth level</a:t>
            </a:r>
            <a:endParaRPr lang="en-US"/>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endParaRPr lang="en-US"/>
          </a:p>
        </p:txBody>
      </p:sp>
      <p:sp>
        <p:nvSpPr>
          <p:cNvPr id="5" name="Date Placeholder 4"/>
          <p:cNvSpPr>
            <a:spLocks noGrp="1"/>
          </p:cNvSpPr>
          <p:nvPr>
            <p:ph type="dt" sz="half" idx="10"/>
          </p:nvPr>
        </p:nvSpPr>
        <p:spPr/>
        <p:txBody>
          <a:bodyPr/>
          <a:lstStyle/>
          <a:p>
            <a:fld id="{921B2D38-AE1F-4215-A8CD-FC010314CAE2}" type="datetimeFigureOut">
              <a:rPr lang="en-US" smtClean="0"/>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5A542BF7-AB3C-48AB-9D7A-F06C78D5CAF7}" type="slidenum">
              <a:rPr lang="en-US" smtClean="0"/>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US"/>
          </a:p>
        </p:txBody>
      </p:sp>
      <p:sp>
        <p:nvSpPr>
          <p:cNvPr id="3" name="Picture Placeholder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endParaRPr lang="en-US"/>
          </a:p>
        </p:txBody>
      </p:sp>
      <p:sp>
        <p:nvSpPr>
          <p:cNvPr id="5" name="Date Placeholder 4"/>
          <p:cNvSpPr>
            <a:spLocks noGrp="1"/>
          </p:cNvSpPr>
          <p:nvPr>
            <p:ph type="dt" sz="half" idx="10"/>
          </p:nvPr>
        </p:nvSpPr>
        <p:spPr/>
        <p:txBody>
          <a:bodyPr/>
          <a:lstStyle/>
          <a:p>
            <a:fld id="{921B2D38-AE1F-4215-A8CD-FC010314CAE2}" type="datetimeFigureOut">
              <a:rPr lang="en-US" smtClean="0"/>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5A542BF7-AB3C-48AB-9D7A-F06C78D5CAF7}" type="slidenum">
              <a:rPr lang="en-US" smtClean="0"/>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a:t>Click to edit Master text styles</a:t>
            </a:r>
            <a:endParaRPr lang="en-US"/>
          </a:p>
          <a:p>
            <a:pPr lvl="1"/>
            <a:r>
              <a:rPr lang="en-US"/>
              <a:t>Second level</a:t>
            </a:r>
            <a:endParaRPr lang="en-US"/>
          </a:p>
          <a:p>
            <a:pPr lvl="2"/>
            <a:r>
              <a:rPr lang="en-US"/>
              <a:t>Third level</a:t>
            </a:r>
            <a:endParaRPr lang="en-US"/>
          </a:p>
          <a:p>
            <a:pPr lvl="3"/>
            <a:r>
              <a:rPr lang="en-US"/>
              <a:t>Fourth level</a:t>
            </a:r>
            <a:endParaRPr lang="en-US"/>
          </a:p>
          <a:p>
            <a:pPr lvl="4"/>
            <a:r>
              <a:rPr lang="en-US"/>
              <a:t>Fifth level</a:t>
            </a:r>
            <a:endParaRPr lang="en-US"/>
          </a:p>
        </p:txBody>
      </p:sp>
      <p:sp>
        <p:nvSpPr>
          <p:cNvPr id="4" name="Date Placeholder 3"/>
          <p:cNvSpPr>
            <a:spLocks noGrp="1"/>
          </p:cNvSpPr>
          <p:nvPr>
            <p:ph type="dt" sz="half" idx="10"/>
          </p:nvPr>
        </p:nvSpPr>
        <p:spPr/>
        <p:txBody>
          <a:bodyPr/>
          <a:lstStyle/>
          <a:p>
            <a:fld id="{921B2D38-AE1F-4215-A8CD-FC010314CAE2}" type="datetimeFigureOut">
              <a:rPr lang="en-US" smtClean="0"/>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5A542BF7-AB3C-48AB-9D7A-F06C78D5CAF7}" type="slidenum">
              <a:rPr lang="en-US" smtClean="0"/>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365125"/>
            <a:ext cx="2628900" cy="5811838"/>
          </a:xfrm>
        </p:spPr>
        <p:txBody>
          <a:bodyPr vert="eaVert"/>
          <a:lstStyle/>
          <a:p>
            <a:r>
              <a:rPr lang="en-US"/>
              <a:t>Click to edit Master title style</a:t>
            </a:r>
            <a:endParaRPr lang="en-US"/>
          </a:p>
        </p:txBody>
      </p:sp>
      <p:sp>
        <p:nvSpPr>
          <p:cNvPr id="3" name="Vertical Text Placeholder 2"/>
          <p:cNvSpPr>
            <a:spLocks noGrp="1"/>
          </p:cNvSpPr>
          <p:nvPr>
            <p:ph type="body" orient="vert" idx="1"/>
          </p:nvPr>
        </p:nvSpPr>
        <p:spPr>
          <a:xfrm>
            <a:off x="838200" y="365125"/>
            <a:ext cx="7734300" cy="5811838"/>
          </a:xfrm>
        </p:spPr>
        <p:txBody>
          <a:bodyPr vert="eaVert"/>
          <a:lstStyle/>
          <a:p>
            <a:pPr lvl="0"/>
            <a:r>
              <a:rPr lang="en-US"/>
              <a:t>Click to edit Master text styles</a:t>
            </a:r>
            <a:endParaRPr lang="en-US"/>
          </a:p>
          <a:p>
            <a:pPr lvl="1"/>
            <a:r>
              <a:rPr lang="en-US"/>
              <a:t>Second level</a:t>
            </a:r>
            <a:endParaRPr lang="en-US"/>
          </a:p>
          <a:p>
            <a:pPr lvl="2"/>
            <a:r>
              <a:rPr lang="en-US"/>
              <a:t>Third level</a:t>
            </a:r>
            <a:endParaRPr lang="en-US"/>
          </a:p>
          <a:p>
            <a:pPr lvl="3"/>
            <a:r>
              <a:rPr lang="en-US"/>
              <a:t>Fourth level</a:t>
            </a:r>
            <a:endParaRPr lang="en-US"/>
          </a:p>
          <a:p>
            <a:pPr lvl="4"/>
            <a:r>
              <a:rPr lang="en-US"/>
              <a:t>Fifth level</a:t>
            </a:r>
            <a:endParaRPr lang="en-US"/>
          </a:p>
        </p:txBody>
      </p:sp>
      <p:sp>
        <p:nvSpPr>
          <p:cNvPr id="4" name="Date Placeholder 3"/>
          <p:cNvSpPr>
            <a:spLocks noGrp="1"/>
          </p:cNvSpPr>
          <p:nvPr>
            <p:ph type="dt" sz="half" idx="10"/>
          </p:nvPr>
        </p:nvSpPr>
        <p:spPr/>
        <p:txBody>
          <a:bodyPr/>
          <a:lstStyle/>
          <a:p>
            <a:fld id="{921B2D38-AE1F-4215-A8CD-FC010314CAE2}" type="datetimeFigureOut">
              <a:rPr lang="en-US" smtClean="0"/>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5A542BF7-AB3C-48AB-9D7A-F06C78D5CAF7}" type="slidenum">
              <a:rPr lang="en-US" smtClean="0"/>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9" Type="http://schemas.openxmlformats.org/officeDocument/2006/relationships/slideLayout" Target="../slideLayouts/slideLayout9.xml"/><Relationship Id="rId8" Type="http://schemas.openxmlformats.org/officeDocument/2006/relationships/slideLayout" Target="../slideLayouts/slideLayout8.xml"/><Relationship Id="rId7" Type="http://schemas.openxmlformats.org/officeDocument/2006/relationships/slideLayout" Target="../slideLayouts/slideLayout7.xml"/><Relationship Id="rId6" Type="http://schemas.openxmlformats.org/officeDocument/2006/relationships/slideLayout" Target="../slideLayouts/slideLayout6.xml"/><Relationship Id="rId5" Type="http://schemas.openxmlformats.org/officeDocument/2006/relationships/slideLayout" Target="../slideLayouts/slideLayout5.xml"/><Relationship Id="rId4" Type="http://schemas.openxmlformats.org/officeDocument/2006/relationships/slideLayout" Target="../slideLayouts/slideLayout4.xml"/><Relationship Id="rId3" Type="http://schemas.openxmlformats.org/officeDocument/2006/relationships/slideLayout" Target="../slideLayouts/slideLayout3.xml"/><Relationship Id="rId2" Type="http://schemas.openxmlformats.org/officeDocument/2006/relationships/slideLayout" Target="../slideLayouts/slideLayout2.xml"/><Relationship Id="rId12" Type="http://schemas.openxmlformats.org/officeDocument/2006/relationships/theme" Target="../theme/theme1.xml"/><Relationship Id="rId11" Type="http://schemas.openxmlformats.org/officeDocument/2006/relationships/slideLayout" Target="../slideLayouts/slideLayout11.xml"/><Relationship Id="rId10" Type="http://schemas.openxmlformats.org/officeDocument/2006/relationships/slideLayout" Target="../slideLayouts/slideLayout10.xml"/><Relationship Id="rId1" Type="http://schemas.openxmlformats.org/officeDocument/2006/relationships/slideLayout" Target="../slideLayouts/slideLayout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endParaRPr lang="en-US"/>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endParaRPr lang="en-US"/>
          </a:p>
          <a:p>
            <a:pPr lvl="1"/>
            <a:r>
              <a:rPr lang="en-US"/>
              <a:t>Second level</a:t>
            </a:r>
            <a:endParaRPr lang="en-US"/>
          </a:p>
          <a:p>
            <a:pPr lvl="2"/>
            <a:r>
              <a:rPr lang="en-US"/>
              <a:t>Third level</a:t>
            </a:r>
            <a:endParaRPr lang="en-US"/>
          </a:p>
          <a:p>
            <a:pPr lvl="3"/>
            <a:r>
              <a:rPr lang="en-US"/>
              <a:t>Fourth level</a:t>
            </a:r>
            <a:endParaRPr lang="en-US"/>
          </a:p>
          <a:p>
            <a:pPr lvl="4"/>
            <a:r>
              <a:rPr lang="en-US"/>
              <a:t>Fifth level</a:t>
            </a:r>
            <a:endParaRPr lang="en-US"/>
          </a:p>
        </p:txBody>
      </p:sp>
      <p:sp>
        <p:nvSpPr>
          <p:cNvPr id="4" name="Date Placehold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921B2D38-AE1F-4215-A8CD-FC010314CAE2}" type="datetimeFigureOut">
              <a:rPr lang="en-US" smtClean="0"/>
            </a:fld>
            <a:endParaRPr lang="en-US"/>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5A542BF7-AB3C-48AB-9D7A-F06C78D5CAF7}" type="slidenum">
              <a:rPr lang="en-US" smtClean="0"/>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hyperlink" Target="https://zamzam.com/blog/battle-of-badr/" TargetMode="Externa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677545" y="1122680"/>
            <a:ext cx="10165080" cy="1439545"/>
          </a:xfrm>
        </p:spPr>
        <p:txBody>
          <a:bodyPr/>
          <a:lstStyle/>
          <a:p>
            <a:r>
              <a:rPr lang="en-US" sz="4000" dirty="0">
                <a:latin typeface="Algerian" panose="04020705040A02060702" charset="0"/>
                <a:cs typeface="Algerian" panose="04020705040A02060702" charset="0"/>
              </a:rPr>
              <a:t>Seerah of Prophet Muhammad pbuh</a:t>
            </a:r>
            <a:endParaRPr lang="en-US" sz="4000" dirty="0">
              <a:latin typeface="Algerian" panose="04020705040A02060702" charset="0"/>
              <a:cs typeface="Algerian" panose="04020705040A02060702" charset="0"/>
            </a:endParaRPr>
          </a:p>
        </p:txBody>
      </p:sp>
      <p:sp>
        <p:nvSpPr>
          <p:cNvPr id="3" name="Subtitle 2"/>
          <p:cNvSpPr>
            <a:spLocks noGrp="1"/>
          </p:cNvSpPr>
          <p:nvPr>
            <p:ph type="subTitle" idx="1"/>
          </p:nvPr>
        </p:nvSpPr>
        <p:spPr>
          <a:xfrm>
            <a:off x="853440" y="2562225"/>
            <a:ext cx="9988550" cy="1047115"/>
          </a:xfrm>
        </p:spPr>
        <p:txBody>
          <a:bodyPr/>
          <a:lstStyle/>
          <a:p>
            <a:r>
              <a:rPr lang="ar-SA" altLang="ar-SA" sz="4000"/>
              <a:t>سيرة رسول الله صلى الله عليه و سلم</a:t>
            </a:r>
            <a:endParaRPr lang="ar-SA" altLang="ar-SA" sz="4000"/>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750570" y="365125"/>
            <a:ext cx="10603230" cy="522605"/>
          </a:xfrm>
        </p:spPr>
        <p:txBody>
          <a:bodyPr>
            <a:normAutofit fontScale="90000"/>
          </a:bodyPr>
          <a:lstStyle/>
          <a:p>
            <a:r>
              <a:rPr lang="en-US" dirty="0">
                <a:solidFill>
                  <a:srgbClr val="212529"/>
                </a:solidFill>
                <a:effectLst/>
                <a:latin typeface="Times New Roman" panose="02020603050405020304" charset="0"/>
                <a:cs typeface="Times New Roman" panose="02020603050405020304" charset="0"/>
                <a:sym typeface="+mn-ea"/>
              </a:rPr>
              <a:t> </a:t>
            </a:r>
            <a:r>
              <a:rPr lang="en-US" sz="3555" dirty="0">
                <a:solidFill>
                  <a:srgbClr val="212529"/>
                </a:solidFill>
                <a:effectLst/>
                <a:latin typeface="Algerian" panose="04020705040A02060702" charset="0"/>
                <a:cs typeface="Algerian" panose="04020705040A02060702" charset="0"/>
                <a:sym typeface="+mn-ea"/>
              </a:rPr>
              <a:t>Treaty of </a:t>
            </a:r>
            <a:r>
              <a:rPr lang="en-US" sz="3555" dirty="0" err="1">
                <a:solidFill>
                  <a:srgbClr val="212529"/>
                </a:solidFill>
                <a:effectLst/>
                <a:latin typeface="Algerian" panose="04020705040A02060702" charset="0"/>
                <a:cs typeface="Algerian" panose="04020705040A02060702" charset="0"/>
                <a:sym typeface="+mn-ea"/>
              </a:rPr>
              <a:t>Hudaibiyah</a:t>
            </a:r>
            <a:endParaRPr lang="en-US" sz="3555" dirty="0">
              <a:latin typeface="Algerian" panose="04020705040A02060702" charset="0"/>
              <a:cs typeface="Algerian" panose="04020705040A02060702" charset="0"/>
            </a:endParaRPr>
          </a:p>
        </p:txBody>
      </p:sp>
      <p:sp>
        <p:nvSpPr>
          <p:cNvPr id="3" name="Content Placeholder 2"/>
          <p:cNvSpPr>
            <a:spLocks noGrp="1"/>
          </p:cNvSpPr>
          <p:nvPr>
            <p:ph idx="1"/>
          </p:nvPr>
        </p:nvSpPr>
        <p:spPr>
          <a:xfrm>
            <a:off x="619125" y="989330"/>
            <a:ext cx="10734675" cy="5361940"/>
          </a:xfrm>
        </p:spPr>
        <p:txBody>
          <a:bodyPr>
            <a:normAutofit/>
          </a:bodyPr>
          <a:lstStyle/>
          <a:p>
            <a:pPr algn="just">
              <a:lnSpc>
                <a:spcPct val="100000"/>
              </a:lnSpc>
            </a:pPr>
            <a:r>
              <a:rPr lang="en-US" sz="2400" b="0" i="0" dirty="0">
                <a:solidFill>
                  <a:srgbClr val="212529"/>
                </a:solidFill>
                <a:effectLst/>
                <a:latin typeface="Times New Roman" panose="02020603050405020304" charset="0"/>
                <a:cs typeface="Times New Roman" panose="02020603050405020304" charset="0"/>
              </a:rPr>
              <a:t>A significant incident in the history of Islam, the treaty of </a:t>
            </a:r>
            <a:r>
              <a:rPr lang="en-US" sz="2400" b="0" i="0" dirty="0" err="1">
                <a:solidFill>
                  <a:srgbClr val="212529"/>
                </a:solidFill>
                <a:effectLst/>
                <a:latin typeface="Times New Roman" panose="02020603050405020304" charset="0"/>
                <a:cs typeface="Times New Roman" panose="02020603050405020304" charset="0"/>
              </a:rPr>
              <a:t>Hudaibiyah</a:t>
            </a:r>
            <a:r>
              <a:rPr lang="en-US" sz="2400" b="0" i="0" dirty="0">
                <a:solidFill>
                  <a:srgbClr val="212529"/>
                </a:solidFill>
                <a:effectLst/>
                <a:latin typeface="Times New Roman" panose="02020603050405020304" charset="0"/>
                <a:cs typeface="Times New Roman" panose="02020603050405020304" charset="0"/>
              </a:rPr>
              <a:t> was signed in the sixth year after Prophet Muhammad (PBUH) and his followers left Makkah. Despite their victory in the </a:t>
            </a:r>
            <a:r>
              <a:rPr lang="en-US" sz="2400" b="0" i="0" u="sng" dirty="0">
                <a:solidFill>
                  <a:srgbClr val="212529"/>
                </a:solidFill>
                <a:effectLst/>
                <a:latin typeface="Times New Roman" panose="02020603050405020304" charset="0"/>
                <a:cs typeface="Times New Roman" panose="02020603050405020304" charset="0"/>
                <a:hlinkClick r:id="rId1"/>
              </a:rPr>
              <a:t>battle of Badr</a:t>
            </a:r>
            <a:r>
              <a:rPr lang="en-US" sz="2400" b="0" i="0" dirty="0">
                <a:solidFill>
                  <a:srgbClr val="212529"/>
                </a:solidFill>
                <a:effectLst/>
                <a:latin typeface="Times New Roman" panose="02020603050405020304" charset="0"/>
                <a:cs typeface="Times New Roman" panose="02020603050405020304" charset="0"/>
              </a:rPr>
              <a:t>, the Muslims during that time were not strong enough to attack the Pagans of Makkah. But, they wished to visit the holy Kaaba and perform Tawaf.</a:t>
            </a:r>
            <a:endParaRPr lang="en-US" sz="2400" b="0" i="0" dirty="0">
              <a:solidFill>
                <a:srgbClr val="212529"/>
              </a:solidFill>
              <a:effectLst/>
              <a:latin typeface="Times New Roman" panose="02020603050405020304" charset="0"/>
              <a:cs typeface="Times New Roman" panose="02020603050405020304" charset="0"/>
            </a:endParaRPr>
          </a:p>
          <a:p>
            <a:pPr algn="just">
              <a:lnSpc>
                <a:spcPct val="100000"/>
              </a:lnSpc>
            </a:pPr>
            <a:r>
              <a:rPr lang="en-US" sz="2400" b="0" i="0" dirty="0">
                <a:solidFill>
                  <a:srgbClr val="212529"/>
                </a:solidFill>
                <a:effectLst/>
                <a:latin typeface="Times New Roman" panose="02020603050405020304" charset="0"/>
                <a:cs typeface="Times New Roman" panose="02020603050405020304" charset="0"/>
              </a:rPr>
              <a:t>It was then, the pivotal treaty between the Prophet and the Quraish tribe was signed. There were several benefits of the treaty of </a:t>
            </a:r>
            <a:r>
              <a:rPr lang="en-US" sz="2400" b="0" i="0" dirty="0" err="1">
                <a:solidFill>
                  <a:srgbClr val="212529"/>
                </a:solidFill>
                <a:effectLst/>
                <a:latin typeface="Times New Roman" panose="02020603050405020304" charset="0"/>
                <a:cs typeface="Times New Roman" panose="02020603050405020304" charset="0"/>
              </a:rPr>
              <a:t>Hudaibiyah</a:t>
            </a:r>
            <a:r>
              <a:rPr lang="en-US" sz="2400" b="0" i="0" dirty="0">
                <a:solidFill>
                  <a:srgbClr val="212529"/>
                </a:solidFill>
                <a:effectLst/>
                <a:latin typeface="Times New Roman" panose="02020603050405020304" charset="0"/>
                <a:cs typeface="Times New Roman" panose="02020603050405020304" charset="0"/>
              </a:rPr>
              <a:t>, including the decline in tension between the two factions, affirming peace. Moreover, it was as the result of the agreement Prophet Muhammad (PBUH) and his followers were allowed to enter Makkah the following year for what came to be known as the first pilgrimage.</a:t>
            </a:r>
            <a:endParaRPr lang="en-US" sz="2400" b="0" i="0" dirty="0">
              <a:solidFill>
                <a:srgbClr val="212529"/>
              </a:solidFill>
              <a:effectLst/>
              <a:latin typeface="Times New Roman" panose="02020603050405020304" charset="0"/>
              <a:cs typeface="Times New Roman" panose="02020603050405020304" charset="0"/>
            </a:endParaRPr>
          </a:p>
          <a:p>
            <a:pPr marL="0" indent="0" algn="just">
              <a:lnSpc>
                <a:spcPct val="100000"/>
              </a:lnSpc>
              <a:buNone/>
            </a:pPr>
            <a:endParaRPr lang="en-US" sz="2400" dirty="0">
              <a:latin typeface="Times New Roman" panose="02020603050405020304" charset="0"/>
              <a:cs typeface="Times New Roman" panose="02020603050405020304" charset="0"/>
            </a:endParaRP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Title 1"/>
          <p:cNvSpPr>
            <a:spLocks noGrp="1"/>
          </p:cNvSpPr>
          <p:nvPr>
            <p:ph type="title"/>
          </p:nvPr>
        </p:nvSpPr>
        <p:spPr>
          <a:xfrm>
            <a:off x="838200" y="365125"/>
            <a:ext cx="10515600" cy="669290"/>
          </a:xfrm>
        </p:spPr>
        <p:txBody>
          <a:bodyPr>
            <a:normAutofit/>
          </a:bodyPr>
          <a:p>
            <a:r>
              <a:rPr lang="en-US" sz="3600">
                <a:latin typeface="Algerian" panose="04020705040A02060702" charset="0"/>
                <a:cs typeface="Algerian" panose="04020705040A02060702" charset="0"/>
                <a:sym typeface="+mn-ea"/>
              </a:rPr>
              <a:t>History of the Treaty of Hudaibiyah</a:t>
            </a:r>
            <a:endParaRPr lang="en-US" sz="3600">
              <a:latin typeface="Algerian" panose="04020705040A02060702" charset="0"/>
              <a:cs typeface="Algerian" panose="04020705040A02060702" charset="0"/>
            </a:endParaRPr>
          </a:p>
        </p:txBody>
      </p:sp>
      <p:sp>
        <p:nvSpPr>
          <p:cNvPr id="3" name="Content Placeholder 2"/>
          <p:cNvSpPr>
            <a:spLocks noGrp="1"/>
          </p:cNvSpPr>
          <p:nvPr>
            <p:ph idx="1"/>
          </p:nvPr>
        </p:nvSpPr>
        <p:spPr>
          <a:xfrm>
            <a:off x="838200" y="1125855"/>
            <a:ext cx="10515600" cy="5051425"/>
          </a:xfrm>
        </p:spPr>
        <p:txBody>
          <a:bodyPr>
            <a:normAutofit lnSpcReduction="20000"/>
          </a:bodyPr>
          <a:p>
            <a:pPr marL="0" indent="0" algn="just">
              <a:lnSpc>
                <a:spcPct val="100000"/>
              </a:lnSpc>
              <a:buNone/>
            </a:pPr>
            <a:r>
              <a:rPr lang="en-US" sz="2665">
                <a:latin typeface="Times New Roman" panose="02020603050405020304" charset="0"/>
                <a:cs typeface="Times New Roman" panose="02020603050405020304" charset="0"/>
              </a:rPr>
              <a:t>After leaving Makkah, Prophet Muhammad (PBUH) saw a dream that he performed Tawaf. Believing it to be a good sign, along with 1400 Muslims, he donned Ihram clothes and decided to visit Makkah. In the sacred state, the Muslims had their physical freedom restricted and were prohibited from fighting. They travelled without arms in hopes Quraish people would see their peaceful intentions to perform pilgrimage and allow them into the city as per customs.</a:t>
            </a:r>
            <a:endParaRPr lang="en-US" sz="2665">
              <a:latin typeface="Times New Roman" panose="02020603050405020304" charset="0"/>
              <a:cs typeface="Times New Roman" panose="02020603050405020304" charset="0"/>
            </a:endParaRPr>
          </a:p>
          <a:p>
            <a:pPr marL="0" indent="0" algn="just">
              <a:lnSpc>
                <a:spcPct val="100000"/>
              </a:lnSpc>
              <a:buNone/>
            </a:pPr>
            <a:r>
              <a:rPr lang="en-US" sz="2665">
                <a:latin typeface="Times New Roman" panose="02020603050405020304" charset="0"/>
                <a:cs typeface="Times New Roman" panose="02020603050405020304" charset="0"/>
              </a:rPr>
              <a:t>However, this did not turn out to be the case as they were stopped outside the city. Later, Prophet Muhammad (PBUH) camped outside Makkah and had talks with the Meccan representatives, who denied him entry. After long and peaceful discussions, the parties decided to resolve the matter through diplomacy and the points of the Treaty Hudaibiyah were drawn in January 628.</a:t>
            </a:r>
            <a:endParaRPr lang="en-US" sz="2665">
              <a:latin typeface="Times New Roman" panose="02020603050405020304" charset="0"/>
              <a:cs typeface="Times New Roman" panose="02020603050405020304" charset="0"/>
            </a:endParaRP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Title 1"/>
          <p:cNvSpPr>
            <a:spLocks noGrp="1"/>
          </p:cNvSpPr>
          <p:nvPr>
            <p:ph type="title"/>
          </p:nvPr>
        </p:nvSpPr>
        <p:spPr>
          <a:xfrm>
            <a:off x="662940" y="365125"/>
            <a:ext cx="10690860" cy="553085"/>
          </a:xfrm>
        </p:spPr>
        <p:txBody>
          <a:bodyPr>
            <a:normAutofit fontScale="90000"/>
          </a:bodyPr>
          <a:p>
            <a:r>
              <a:rPr lang="en-US" sz="4000">
                <a:latin typeface="Algerian" panose="04020705040A02060702" charset="0"/>
                <a:cs typeface="Algerian" panose="04020705040A02060702" charset="0"/>
              </a:rPr>
              <a:t>Hudaibiyah Treaty Conditions</a:t>
            </a:r>
            <a:endParaRPr lang="en-US" sz="4000">
              <a:latin typeface="Algerian" panose="04020705040A02060702" charset="0"/>
              <a:cs typeface="Algerian" panose="04020705040A02060702" charset="0"/>
            </a:endParaRPr>
          </a:p>
        </p:txBody>
      </p:sp>
      <p:sp>
        <p:nvSpPr>
          <p:cNvPr id="3" name="Content Placeholder 2"/>
          <p:cNvSpPr>
            <a:spLocks noGrp="1"/>
          </p:cNvSpPr>
          <p:nvPr>
            <p:ph idx="1"/>
          </p:nvPr>
        </p:nvSpPr>
        <p:spPr>
          <a:xfrm>
            <a:off x="662940" y="918845"/>
            <a:ext cx="10690860" cy="5374640"/>
          </a:xfrm>
        </p:spPr>
        <p:txBody>
          <a:bodyPr>
            <a:noAutofit/>
          </a:bodyPr>
          <a:p>
            <a:pPr marL="0" indent="0" algn="just">
              <a:lnSpc>
                <a:spcPct val="100000"/>
              </a:lnSpc>
              <a:buNone/>
            </a:pPr>
            <a:r>
              <a:rPr lang="en-US" sz="2400">
                <a:latin typeface="Times New Roman" panose="02020603050405020304" charset="0"/>
                <a:cs typeface="Times New Roman" panose="02020603050405020304" charset="0"/>
              </a:rPr>
              <a:t>The Treaty was a significant victory for the Muslims who wanted to peacefully perform the pilgrimage. After the Pagans of Makkah agreed to calmly resolve the situation, the conditions of the treaty were discussed at great length. The following points were decided then:</a:t>
            </a:r>
            <a:endParaRPr lang="en-US" sz="2400">
              <a:latin typeface="Times New Roman" panose="02020603050405020304" charset="0"/>
              <a:cs typeface="Times New Roman" panose="02020603050405020304" charset="0"/>
            </a:endParaRPr>
          </a:p>
          <a:p>
            <a:pPr marL="0" indent="0" algn="just">
              <a:lnSpc>
                <a:spcPct val="100000"/>
              </a:lnSpc>
              <a:buNone/>
            </a:pPr>
            <a:r>
              <a:rPr lang="ar-SA" altLang="en-US" sz="2400">
                <a:latin typeface="Times New Roman" panose="02020603050405020304" charset="0"/>
                <a:cs typeface="Times New Roman" panose="02020603050405020304" charset="0"/>
              </a:rPr>
              <a:t>1</a:t>
            </a:r>
            <a:r>
              <a:rPr lang="en-US" altLang="en-US" sz="2400">
                <a:latin typeface="Times New Roman" panose="02020603050405020304" charset="0"/>
                <a:cs typeface="Times New Roman" panose="02020603050405020304" charset="0"/>
              </a:rPr>
              <a:t>.</a:t>
            </a:r>
            <a:r>
              <a:rPr lang="en-US" sz="2400">
                <a:latin typeface="Times New Roman" panose="02020603050405020304" charset="0"/>
                <a:cs typeface="Times New Roman" panose="02020603050405020304" charset="0"/>
              </a:rPr>
              <a:t>Among the treaty of Hudaibiyah points, perhaps the most significant was that the Muslims will return to Madinah without visiting the Kaaba that year. Instead, next year, they will be allowed entry and a peaceful stay in Makkah for a period of three days.</a:t>
            </a:r>
            <a:endParaRPr lang="en-US" sz="2400">
              <a:latin typeface="Times New Roman" panose="02020603050405020304" charset="0"/>
              <a:cs typeface="Times New Roman" panose="02020603050405020304" charset="0"/>
            </a:endParaRPr>
          </a:p>
          <a:p>
            <a:pPr marL="0" indent="0" algn="just">
              <a:lnSpc>
                <a:spcPct val="100000"/>
              </a:lnSpc>
              <a:buNone/>
            </a:pPr>
            <a:r>
              <a:rPr lang="en-US" sz="2400">
                <a:latin typeface="Times New Roman" panose="02020603050405020304" charset="0"/>
                <a:cs typeface="Times New Roman" panose="02020603050405020304" charset="0"/>
              </a:rPr>
              <a:t>2.It was decided to hold a ceasefire between the parties for a period of 10 years. During this time, people were supposed to live in safety and harmony.</a:t>
            </a:r>
            <a:endParaRPr lang="en-US" sz="2400">
              <a:latin typeface="Times New Roman" panose="02020603050405020304" charset="0"/>
              <a:cs typeface="Times New Roman" panose="02020603050405020304" charset="0"/>
            </a:endParaRPr>
          </a:p>
          <a:p>
            <a:pPr marL="0" indent="0" algn="just">
              <a:lnSpc>
                <a:spcPct val="100000"/>
              </a:lnSpc>
              <a:buNone/>
            </a:pPr>
            <a:r>
              <a:rPr lang="en-US" sz="2400">
                <a:latin typeface="Times New Roman" panose="02020603050405020304" charset="0"/>
                <a:cs typeface="Times New Roman" panose="02020603050405020304" charset="0"/>
              </a:rPr>
              <a:t>3.It was decided that the agreement between any tribe and the Prophet was not prohibited. Similarly, anyone who wanted to join the Quraish people and sign an accord with them could not be stopped.</a:t>
            </a:r>
            <a:endParaRPr lang="en-US" sz="2400">
              <a:latin typeface="Times New Roman" panose="02020603050405020304" charset="0"/>
              <a:cs typeface="Times New Roman" panose="02020603050405020304" charset="0"/>
            </a:endParaRPr>
          </a:p>
          <a:p>
            <a:pPr marL="0" indent="0" algn="just">
              <a:lnSpc>
                <a:spcPct val="100000"/>
              </a:lnSpc>
              <a:buNone/>
            </a:pPr>
            <a:endParaRPr lang="en-US" sz="2400">
              <a:latin typeface="Times New Roman" panose="02020603050405020304" charset="0"/>
              <a:cs typeface="Times New Roman" panose="02020603050405020304" charset="0"/>
            </a:endParaRP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Title 1"/>
          <p:cNvSpPr>
            <a:spLocks noGrp="1"/>
          </p:cNvSpPr>
          <p:nvPr>
            <p:ph type="title"/>
          </p:nvPr>
        </p:nvSpPr>
        <p:spPr>
          <a:xfrm>
            <a:off x="750570" y="365125"/>
            <a:ext cx="10603230" cy="553085"/>
          </a:xfrm>
        </p:spPr>
        <p:txBody>
          <a:bodyPr>
            <a:normAutofit fontScale="90000"/>
          </a:bodyPr>
          <a:p>
            <a:r>
              <a:rPr lang="en-US">
                <a:latin typeface="Algerian" panose="04020705040A02060702" charset="0"/>
                <a:cs typeface="Algerian" panose="04020705040A02060702" charset="0"/>
                <a:sym typeface="+mn-ea"/>
              </a:rPr>
              <a:t>Hudaibiyah Treaty Conditions</a:t>
            </a:r>
            <a:endParaRPr lang="en-US"/>
          </a:p>
        </p:txBody>
      </p:sp>
      <p:sp>
        <p:nvSpPr>
          <p:cNvPr id="3" name="Content Placeholder 2"/>
          <p:cNvSpPr>
            <a:spLocks noGrp="1"/>
          </p:cNvSpPr>
          <p:nvPr>
            <p:ph idx="1"/>
          </p:nvPr>
        </p:nvSpPr>
        <p:spPr>
          <a:xfrm>
            <a:off x="750570" y="1005205"/>
            <a:ext cx="10603230" cy="5172075"/>
          </a:xfrm>
        </p:spPr>
        <p:txBody>
          <a:bodyPr>
            <a:normAutofit/>
          </a:bodyPr>
          <a:p>
            <a:pPr marL="0" indent="0" algn="just">
              <a:lnSpc>
                <a:spcPct val="100000"/>
              </a:lnSpc>
              <a:buNone/>
            </a:pPr>
            <a:r>
              <a:rPr lang="en-US" sz="2400">
                <a:latin typeface="Times New Roman" panose="02020603050405020304" charset="0"/>
                <a:cs typeface="Times New Roman" panose="02020603050405020304" charset="0"/>
                <a:sym typeface="+mn-ea"/>
              </a:rPr>
              <a:t>4.One more vital treaty of Hudaibiyah point was that anyone from Makkah who entered Madinah will be returned to the Quraish people, but the people of Madinah wandering inside Makkah will not be extended the same courtesy.</a:t>
            </a:r>
            <a:endParaRPr lang="en-US" sz="2400">
              <a:latin typeface="Times New Roman" panose="02020603050405020304" charset="0"/>
              <a:cs typeface="Times New Roman" panose="02020603050405020304" charset="0"/>
              <a:sym typeface="+mn-ea"/>
            </a:endParaRPr>
          </a:p>
          <a:p>
            <a:pPr marL="0" indent="0" algn="just">
              <a:lnSpc>
                <a:spcPct val="100000"/>
              </a:lnSpc>
              <a:buNone/>
            </a:pPr>
            <a:r>
              <a:rPr lang="en-US">
                <a:latin typeface="Algerian" panose="04020705040A02060702" charset="0"/>
                <a:cs typeface="Algerian" panose="04020705040A02060702" charset="0"/>
              </a:rPr>
              <a:t>Significance of the Treaty</a:t>
            </a:r>
            <a:endParaRPr lang="en-US">
              <a:latin typeface="Algerian" panose="04020705040A02060702" charset="0"/>
              <a:cs typeface="Algerian" panose="04020705040A02060702" charset="0"/>
            </a:endParaRPr>
          </a:p>
          <a:p>
            <a:pPr marL="0" indent="0" algn="just">
              <a:lnSpc>
                <a:spcPct val="100000"/>
              </a:lnSpc>
              <a:buNone/>
            </a:pPr>
            <a:r>
              <a:rPr lang="en-US" sz="2400">
                <a:latin typeface="Times New Roman" panose="02020603050405020304" charset="0"/>
                <a:cs typeface="Times New Roman" panose="02020603050405020304" charset="0"/>
              </a:rPr>
              <a:t>The importance of the Treaty in the history of Islam cannot be denied. Even if some points of the treaty were not favouring Muslims, overall, the agreement was a good thing for the followers of Prophet Muhammad (PBUH). It is so because the treaty benefited the Muslims in several ways.</a:t>
            </a:r>
            <a:endParaRPr lang="en-US" sz="2400">
              <a:latin typeface="Times New Roman" panose="02020603050405020304" charset="0"/>
              <a:cs typeface="Times New Roman" panose="02020603050405020304" charset="0"/>
            </a:endParaRPr>
          </a:p>
          <a:p>
            <a:pPr algn="just">
              <a:lnSpc>
                <a:spcPct val="100000"/>
              </a:lnSpc>
              <a:buFont typeface="Arial" panose="020B0604020202020204" pitchFamily="34" charset="0"/>
              <a:buChar char="•"/>
            </a:pPr>
            <a:r>
              <a:rPr lang="en-US" sz="2400">
                <a:latin typeface="Times New Roman" panose="02020603050405020304" charset="0"/>
                <a:cs typeface="Times New Roman" panose="02020603050405020304" charset="0"/>
              </a:rPr>
              <a:t>Owing to the agreement, the hostile Quraish tribe recognised Prophet Muhammad (PBUH) as the leader of the state of Madinah.</a:t>
            </a:r>
            <a:endParaRPr lang="en-US" sz="2400">
              <a:latin typeface="Times New Roman" panose="02020603050405020304" charset="0"/>
              <a:cs typeface="Times New Roman" panose="02020603050405020304" charset="0"/>
            </a:endParaRPr>
          </a:p>
          <a:p>
            <a:pPr algn="just">
              <a:lnSpc>
                <a:spcPct val="100000"/>
              </a:lnSpc>
              <a:buFont typeface="Arial" panose="020B0604020202020204" pitchFamily="34" charset="0"/>
              <a:buChar char="•"/>
            </a:pPr>
            <a:r>
              <a:rPr lang="en-US" sz="2400">
                <a:latin typeface="Times New Roman" panose="02020603050405020304" charset="0"/>
                <a:cs typeface="Times New Roman" panose="02020603050405020304" charset="0"/>
              </a:rPr>
              <a:t>Since followers of Islam and the polytheists were no longer in an ongoing struggle, some people started seeing the religion in a new light and became its followers.</a:t>
            </a:r>
            <a:endParaRPr lang="en-US" sz="2400">
              <a:latin typeface="Times New Roman" panose="02020603050405020304" charset="0"/>
              <a:cs typeface="Times New Roman" panose="02020603050405020304" charset="0"/>
            </a:endParaRPr>
          </a:p>
          <a:p>
            <a:pPr marL="0" indent="0" algn="just">
              <a:buNone/>
            </a:pPr>
            <a:endParaRPr lang="en-US" sz="2400">
              <a:latin typeface="Times New Roman" panose="02020603050405020304" charset="0"/>
              <a:cs typeface="Times New Roman" panose="02020603050405020304" charset="0"/>
            </a:endParaRP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Title 1"/>
          <p:cNvSpPr>
            <a:spLocks noGrp="1"/>
          </p:cNvSpPr>
          <p:nvPr>
            <p:ph type="title"/>
          </p:nvPr>
        </p:nvSpPr>
        <p:spPr>
          <a:xfrm>
            <a:off x="838200" y="365125"/>
            <a:ext cx="10515600" cy="640715"/>
          </a:xfrm>
        </p:spPr>
        <p:txBody>
          <a:bodyPr>
            <a:normAutofit/>
          </a:bodyPr>
          <a:p>
            <a:r>
              <a:rPr lang="en-US" sz="3555">
                <a:latin typeface="Algerian" panose="04020705040A02060702" charset="0"/>
                <a:cs typeface="Algerian" panose="04020705040A02060702" charset="0"/>
              </a:rPr>
              <a:t>Significance of the Treaty</a:t>
            </a:r>
            <a:endParaRPr lang="en-US" sz="3555">
              <a:latin typeface="Algerian" panose="04020705040A02060702" charset="0"/>
              <a:cs typeface="Algerian" panose="04020705040A02060702" charset="0"/>
            </a:endParaRPr>
          </a:p>
        </p:txBody>
      </p:sp>
      <p:sp>
        <p:nvSpPr>
          <p:cNvPr id="3" name="Content Placeholder 2"/>
          <p:cNvSpPr>
            <a:spLocks noGrp="1"/>
          </p:cNvSpPr>
          <p:nvPr>
            <p:ph idx="1"/>
          </p:nvPr>
        </p:nvSpPr>
        <p:spPr>
          <a:xfrm>
            <a:off x="838200" y="1110615"/>
            <a:ext cx="10515600" cy="5066665"/>
          </a:xfrm>
        </p:spPr>
        <p:txBody>
          <a:bodyPr>
            <a:normAutofit/>
          </a:bodyPr>
          <a:p>
            <a:pPr algn="just">
              <a:lnSpc>
                <a:spcPct val="100000"/>
              </a:lnSpc>
              <a:buFont typeface="Arial" panose="020B0604020202020204" pitchFamily="34" charset="0"/>
              <a:buChar char="•"/>
            </a:pPr>
            <a:r>
              <a:rPr lang="en-US" sz="2400">
                <a:latin typeface="Times New Roman" panose="02020603050405020304" charset="0"/>
                <a:cs typeface="Times New Roman" panose="02020603050405020304" charset="0"/>
                <a:sym typeface="+mn-ea"/>
              </a:rPr>
              <a:t>After the agreement, Muslims were allowed to make alliances with other tribes.</a:t>
            </a:r>
            <a:endParaRPr lang="en-US" sz="2400">
              <a:latin typeface="Times New Roman" panose="02020603050405020304" charset="0"/>
              <a:cs typeface="Times New Roman" panose="02020603050405020304" charset="0"/>
            </a:endParaRPr>
          </a:p>
          <a:p>
            <a:pPr algn="just">
              <a:lnSpc>
                <a:spcPct val="100000"/>
              </a:lnSpc>
              <a:buFont typeface="Arial" panose="020B0604020202020204" pitchFamily="34" charset="0"/>
              <a:buChar char="•"/>
            </a:pPr>
            <a:r>
              <a:rPr lang="en-US" sz="2400">
                <a:latin typeface="Times New Roman" panose="02020603050405020304" charset="0"/>
                <a:cs typeface="Times New Roman" panose="02020603050405020304" charset="0"/>
                <a:sym typeface="+mn-ea"/>
              </a:rPr>
              <a:t>The 10-year armistice gave Muslims a chance to preach Islam and deal with the enemies on the other side of the peninsula.</a:t>
            </a:r>
            <a:endParaRPr lang="en-US" sz="2400">
              <a:latin typeface="Times New Roman" panose="02020603050405020304" charset="0"/>
              <a:cs typeface="Times New Roman" panose="02020603050405020304" charset="0"/>
              <a:sym typeface="+mn-ea"/>
            </a:endParaRPr>
          </a:p>
          <a:p>
            <a:pPr marL="0" indent="0" algn="just">
              <a:lnSpc>
                <a:spcPct val="100000"/>
              </a:lnSpc>
              <a:buFont typeface="Arial" panose="020B0604020202020204" pitchFamily="34" charset="0"/>
              <a:buNone/>
            </a:pPr>
            <a:endParaRPr lang="en-US" sz="2665">
              <a:latin typeface="Times New Roman" panose="02020603050405020304" charset="0"/>
              <a:cs typeface="Times New Roman" panose="02020603050405020304" charset="0"/>
            </a:endParaRP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Title 1"/>
          <p:cNvSpPr>
            <a:spLocks noGrp="1"/>
          </p:cNvSpPr>
          <p:nvPr>
            <p:ph type="title"/>
          </p:nvPr>
        </p:nvSpPr>
        <p:spPr>
          <a:xfrm>
            <a:off x="838200" y="365125"/>
            <a:ext cx="10515600" cy="712470"/>
          </a:xfrm>
        </p:spPr>
        <p:txBody>
          <a:bodyPr>
            <a:normAutofit/>
          </a:bodyPr>
          <a:p>
            <a:r>
              <a:rPr lang="en-US" sz="3555">
                <a:latin typeface="Algerian" panose="04020705040A02060702" charset="0"/>
                <a:cs typeface="Algerian" panose="04020705040A02060702" charset="0"/>
              </a:rPr>
              <a:t>Who Broke the Treaty?</a:t>
            </a:r>
            <a:endParaRPr lang="en-US" sz="3555">
              <a:latin typeface="Algerian" panose="04020705040A02060702" charset="0"/>
              <a:cs typeface="Algerian" panose="04020705040A02060702" charset="0"/>
            </a:endParaRPr>
          </a:p>
        </p:txBody>
      </p:sp>
      <p:sp>
        <p:nvSpPr>
          <p:cNvPr id="3" name="Content Placeholder 2"/>
          <p:cNvSpPr>
            <a:spLocks noGrp="1"/>
          </p:cNvSpPr>
          <p:nvPr>
            <p:ph idx="1"/>
          </p:nvPr>
        </p:nvSpPr>
        <p:spPr>
          <a:xfrm>
            <a:off x="560705" y="1076960"/>
            <a:ext cx="10793095" cy="5100320"/>
          </a:xfrm>
        </p:spPr>
        <p:txBody>
          <a:bodyPr>
            <a:normAutofit/>
          </a:bodyPr>
          <a:p>
            <a:pPr marL="0" indent="0" algn="just">
              <a:lnSpc>
                <a:spcPct val="100000"/>
              </a:lnSpc>
              <a:buNone/>
            </a:pPr>
            <a:r>
              <a:rPr lang="en-US" sz="2400">
                <a:latin typeface="Times New Roman" panose="02020603050405020304" charset="0"/>
                <a:cs typeface="Times New Roman" panose="02020603050405020304" charset="0"/>
              </a:rPr>
              <a:t>The pilgrimage to the holy Kaaba is essential for Muslims; hence the treaty played an important role in the life of every individual. It allowed the Muslims to peacefully conduct the pilgrimage and become one with Allah. Further, the treaty was significant in stopping the long struggles of Muslims to visit the holy land and city of Makkah. In 630, right after two years when the treaty of Hudaibiyah was drawn, one of the clauses was violated. It so happened that Banu Khuza’s tribe, who was an ally of the Muslims, and Banu Bakr, who was with the Quraish people, clashed in a fight. During the battle between the two in 8/629-630, some members of the former tribe were slain by the latter group. In this way, a vital clause of the treaty was breached. Afterwards, the Quraish people went to Prophet Muhammad (PBUH) to apologise to him with Abu Sufyan, but they were not pardoned by him.</a:t>
            </a:r>
            <a:endParaRPr lang="en-US" sz="2400">
              <a:latin typeface="Times New Roman" panose="02020603050405020304" charset="0"/>
              <a:cs typeface="Times New Roman" panose="02020603050405020304" charset="0"/>
            </a:endParaRP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Title 1"/>
          <p:cNvSpPr>
            <a:spLocks noGrp="1"/>
          </p:cNvSpPr>
          <p:nvPr>
            <p:ph type="title"/>
          </p:nvPr>
        </p:nvSpPr>
        <p:spPr>
          <a:xfrm>
            <a:off x="838200" y="365125"/>
            <a:ext cx="10515600" cy="727075"/>
          </a:xfrm>
        </p:spPr>
        <p:txBody>
          <a:bodyPr>
            <a:normAutofit/>
          </a:bodyPr>
          <a:p>
            <a:r>
              <a:rPr lang="en-US" sz="3200">
                <a:latin typeface="Algerian" panose="04020705040A02060702" charset="0"/>
                <a:cs typeface="Algerian" panose="04020705040A02060702" charset="0"/>
              </a:rPr>
              <a:t>Key Lessons</a:t>
            </a:r>
            <a:endParaRPr lang="en-US" sz="3200">
              <a:latin typeface="Algerian" panose="04020705040A02060702" charset="0"/>
              <a:cs typeface="Algerian" panose="04020705040A02060702" charset="0"/>
            </a:endParaRPr>
          </a:p>
        </p:txBody>
      </p:sp>
      <p:sp>
        <p:nvSpPr>
          <p:cNvPr id="3" name="Content Placeholder 2"/>
          <p:cNvSpPr>
            <a:spLocks noGrp="1"/>
          </p:cNvSpPr>
          <p:nvPr>
            <p:ph idx="1"/>
          </p:nvPr>
        </p:nvSpPr>
        <p:spPr>
          <a:xfrm>
            <a:off x="633730" y="1092200"/>
            <a:ext cx="10720070" cy="5085080"/>
          </a:xfrm>
        </p:spPr>
        <p:txBody>
          <a:bodyPr>
            <a:normAutofit/>
          </a:bodyPr>
          <a:p>
            <a:pPr marL="0" indent="0" algn="just">
              <a:lnSpc>
                <a:spcPct val="100000"/>
              </a:lnSpc>
              <a:buNone/>
            </a:pPr>
            <a:r>
              <a:rPr lang="en-US" sz="2400">
                <a:latin typeface="Times New Roman" panose="02020603050405020304" charset="0"/>
                <a:cs typeface="Times New Roman" panose="02020603050405020304" charset="0"/>
              </a:rPr>
              <a:t>The Treaty not only occupies a crucial place in the history of Islam, but also in the present times, it holds a significant value. The treaty offers several vital lessons to Muslims on patience and gentleness. Following are the lessons one can learn from it:</a:t>
            </a:r>
            <a:endParaRPr lang="en-US" sz="2400">
              <a:latin typeface="Times New Roman" panose="02020603050405020304" charset="0"/>
              <a:cs typeface="Times New Roman" panose="02020603050405020304" charset="0"/>
            </a:endParaRPr>
          </a:p>
          <a:p>
            <a:pPr algn="just">
              <a:lnSpc>
                <a:spcPct val="100000"/>
              </a:lnSpc>
              <a:buFont typeface="Arial" panose="020B0604020202020204" pitchFamily="34" charset="0"/>
              <a:buChar char="•"/>
            </a:pPr>
            <a:r>
              <a:rPr lang="en-US" sz="2400">
                <a:latin typeface="Times New Roman" panose="02020603050405020304" charset="0"/>
                <a:cs typeface="Times New Roman" panose="02020603050405020304" charset="0"/>
              </a:rPr>
              <a:t>Patience can resolve every problem: It is a difficult virtue to attain, but it has the power to resolve every issue. Although at the start, the conditions of the Treaty did not favour Muslims, but because Prophet Muhammad (PBUH) showed patience, peace was ensured.</a:t>
            </a:r>
            <a:endParaRPr lang="en-US" sz="2400">
              <a:latin typeface="Times New Roman" panose="02020603050405020304" charset="0"/>
              <a:cs typeface="Times New Roman" panose="02020603050405020304" charset="0"/>
            </a:endParaRPr>
          </a:p>
          <a:p>
            <a:pPr algn="just">
              <a:lnSpc>
                <a:spcPct val="100000"/>
              </a:lnSpc>
              <a:buFont typeface="Arial" panose="020B0604020202020204" pitchFamily="34" charset="0"/>
              <a:buChar char="•"/>
            </a:pPr>
            <a:r>
              <a:rPr lang="en-US" sz="2400">
                <a:latin typeface="Times New Roman" panose="02020603050405020304" charset="0"/>
                <a:cs typeface="Times New Roman" panose="02020603050405020304" charset="0"/>
              </a:rPr>
              <a:t>Raising your sword is not always the answer: Prophet Muhammad (PBUH) had the support of so many brave Muslim brothers. Still, instead of raising his sword despite the challenges, he chose to settle things through peaceful talks. Thus, the Treaty of Hudaibiyah points out that walking on the path of peace is vital.</a:t>
            </a:r>
            <a:endParaRPr lang="en-US" sz="2400">
              <a:latin typeface="Times New Roman" panose="02020603050405020304" charset="0"/>
              <a:cs typeface="Times New Roman" panose="02020603050405020304" charset="0"/>
            </a:endParaRP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Title 1"/>
          <p:cNvSpPr>
            <a:spLocks noGrp="1"/>
          </p:cNvSpPr>
          <p:nvPr>
            <p:ph type="title"/>
          </p:nvPr>
        </p:nvSpPr>
        <p:spPr>
          <a:xfrm>
            <a:off x="838200" y="365125"/>
            <a:ext cx="10515600" cy="567055"/>
          </a:xfrm>
        </p:spPr>
        <p:txBody>
          <a:bodyPr>
            <a:normAutofit fontScale="90000"/>
          </a:bodyPr>
          <a:p>
            <a:r>
              <a:rPr lang="en-US"/>
              <a:t> </a:t>
            </a:r>
            <a:r>
              <a:rPr lang="en-US">
                <a:latin typeface="Algerian" panose="04020705040A02060702" charset="0"/>
                <a:cs typeface="Algerian" panose="04020705040A02060702" charset="0"/>
                <a:sym typeface="+mn-ea"/>
              </a:rPr>
              <a:t>Key Lessons</a:t>
            </a:r>
            <a:endParaRPr lang="en-US"/>
          </a:p>
        </p:txBody>
      </p:sp>
      <p:sp>
        <p:nvSpPr>
          <p:cNvPr id="3" name="Content Placeholder 2"/>
          <p:cNvSpPr>
            <a:spLocks noGrp="1"/>
          </p:cNvSpPr>
          <p:nvPr>
            <p:ph idx="1"/>
          </p:nvPr>
        </p:nvSpPr>
        <p:spPr>
          <a:xfrm>
            <a:off x="838200" y="1038225"/>
            <a:ext cx="10515600" cy="5139055"/>
          </a:xfrm>
        </p:spPr>
        <p:txBody>
          <a:bodyPr/>
          <a:p>
            <a:pPr algn="just">
              <a:lnSpc>
                <a:spcPct val="100000"/>
              </a:lnSpc>
              <a:buFont typeface="Arial" panose="020B0604020202020204" pitchFamily="34" charset="0"/>
              <a:buChar char="•"/>
            </a:pPr>
            <a:r>
              <a:rPr lang="en-US" sz="2400">
                <a:latin typeface="Times New Roman" panose="02020603050405020304" charset="0"/>
                <a:cs typeface="Times New Roman" panose="02020603050405020304" charset="0"/>
              </a:rPr>
              <a:t>Muslims should honour agreements: From the treaty that was made in 628, the Muslims should learn the value of commitments. Because the Quraish people did not follow the agreement and violated a vital clause, the Prophet invaded and defeated them by the grace of Allah.</a:t>
            </a:r>
            <a:endParaRPr lang="en-US" sz="2400">
              <a:latin typeface="Times New Roman" panose="02020603050405020304" charset="0"/>
              <a:cs typeface="Times New Roman" panose="02020603050405020304" charset="0"/>
            </a:endParaRPr>
          </a:p>
          <a:p>
            <a:pPr marL="0" indent="0" algn="just">
              <a:lnSpc>
                <a:spcPct val="100000"/>
              </a:lnSpc>
              <a:buFont typeface="Arial" panose="020B0604020202020204" pitchFamily="34" charset="0"/>
              <a:buNone/>
            </a:pPr>
            <a:r>
              <a:rPr lang="en-US" sz="2400">
                <a:latin typeface="Times New Roman" panose="02020603050405020304" charset="0"/>
                <a:cs typeface="Times New Roman" panose="02020603050405020304" charset="0"/>
              </a:rPr>
              <a:t>The Treaty of Hudaibiyah aided in maintaining peace between the states of Makkah and Madinah. It ensured Muslims a chance to go on a peaceful pilgrimage to the holy Kaaba and allowed the formation of allies. For the true followers of Islam, it noted down and offered vital lessons on peace, patience, and victory.</a:t>
            </a:r>
            <a:endParaRPr lang="en-US" sz="2400">
              <a:latin typeface="Times New Roman" panose="02020603050405020304" charset="0"/>
              <a:cs typeface="Times New Roman" panose="02020603050405020304" charset="0"/>
            </a:endParaRP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Title 1"/>
          <p:cNvSpPr>
            <a:spLocks noGrp="1"/>
          </p:cNvSpPr>
          <p:nvPr>
            <p:ph type="title"/>
          </p:nvPr>
        </p:nvSpPr>
        <p:spPr>
          <a:xfrm>
            <a:off x="838200" y="365125"/>
            <a:ext cx="10515600" cy="567055"/>
          </a:xfrm>
        </p:spPr>
        <p:txBody>
          <a:bodyPr>
            <a:normAutofit fontScale="90000"/>
          </a:bodyPr>
          <a:p>
            <a:r>
              <a:rPr lang="en-US"/>
              <a:t> </a:t>
            </a:r>
            <a:r>
              <a:rPr lang="en-US" sz="3555">
                <a:latin typeface="Algerian" panose="04020705040A02060702" charset="0"/>
                <a:cs typeface="Algerian" panose="04020705040A02060702" charset="0"/>
                <a:sym typeface="+mn-ea"/>
              </a:rPr>
              <a:t>Al-Hudaibiyah Treaty: Socio-political Impact</a:t>
            </a:r>
            <a:endParaRPr lang="en-US" sz="3555">
              <a:latin typeface="Algerian" panose="04020705040A02060702" charset="0"/>
              <a:cs typeface="Algerian" panose="04020705040A02060702" charset="0"/>
              <a:sym typeface="+mn-ea"/>
            </a:endParaRPr>
          </a:p>
        </p:txBody>
      </p:sp>
      <p:sp>
        <p:nvSpPr>
          <p:cNvPr id="3" name="Content Placeholder 2"/>
          <p:cNvSpPr>
            <a:spLocks noGrp="1"/>
          </p:cNvSpPr>
          <p:nvPr>
            <p:ph idx="1"/>
          </p:nvPr>
        </p:nvSpPr>
        <p:spPr>
          <a:xfrm>
            <a:off x="575310" y="932815"/>
            <a:ext cx="10778490" cy="5244465"/>
          </a:xfrm>
        </p:spPr>
        <p:txBody>
          <a:bodyPr>
            <a:noAutofit/>
          </a:bodyPr>
          <a:p>
            <a:pPr marL="0" indent="0" algn="just">
              <a:lnSpc>
                <a:spcPct val="100000"/>
              </a:lnSpc>
              <a:buFont typeface="Arial" panose="020B0604020202020204" pitchFamily="34" charset="0"/>
              <a:buNone/>
            </a:pPr>
            <a:r>
              <a:rPr lang="en-US" sz="2300">
                <a:latin typeface="Times New Roman" panose="02020603050405020304" charset="0"/>
                <a:cs typeface="Times New Roman" panose="02020603050405020304" charset="0"/>
                <a:sym typeface="+mn-ea"/>
              </a:rPr>
              <a:t>A series of events confirmed the profound wisdom and splendid results of the peace treaty which Allâh called "a manifest victory". How could it be otherwise when Quraish had recognized the legitimate Muslims’ existence on the scene of political life in Arabia, and began to deal with the believers on equal terms. Quraish in the light of the articles of the treaty, had indirectly handed over its claim to religious leadership, and admitted that they were no longer interested in people other than Quraish, and washed their hands of any sort of intervention in the religious future of the Arabian Peninsula.</a:t>
            </a:r>
            <a:endParaRPr lang="en-US" sz="2300">
              <a:latin typeface="Times New Roman" panose="02020603050405020304" charset="0"/>
              <a:cs typeface="Times New Roman" panose="02020603050405020304" charset="0"/>
              <a:sym typeface="+mn-ea"/>
            </a:endParaRPr>
          </a:p>
          <a:p>
            <a:pPr marL="0" indent="0" algn="just">
              <a:lnSpc>
                <a:spcPct val="100000"/>
              </a:lnSpc>
              <a:buFont typeface="Arial" panose="020B0604020202020204" pitchFamily="34" charset="0"/>
              <a:buNone/>
            </a:pPr>
            <a:r>
              <a:rPr lang="en-US" sz="2300">
                <a:latin typeface="Times New Roman" panose="02020603050405020304" charset="0"/>
                <a:cs typeface="Times New Roman" panose="02020603050405020304" charset="0"/>
              </a:rPr>
              <a:t>The Muslims, on the other hand, had the opportunity to spread Islam over areas not </a:t>
            </a:r>
            <a:endParaRPr lang="en-US" sz="2300">
              <a:latin typeface="Times New Roman" panose="02020603050405020304" charset="0"/>
              <a:cs typeface="Times New Roman" panose="02020603050405020304" charset="0"/>
            </a:endParaRPr>
          </a:p>
          <a:p>
            <a:pPr marL="0" indent="0" algn="just">
              <a:lnSpc>
                <a:spcPct val="100000"/>
              </a:lnSpc>
              <a:buFont typeface="Arial" panose="020B0604020202020204" pitchFamily="34" charset="0"/>
              <a:buNone/>
            </a:pPr>
            <a:r>
              <a:rPr lang="en-US" sz="2300">
                <a:latin typeface="Times New Roman" panose="02020603050405020304" charset="0"/>
                <a:cs typeface="Times New Roman" panose="02020603050405020304" charset="0"/>
              </a:rPr>
              <a:t>then explored. within the two years following the conclusion of the treaty double as many entered Islam as ever before. This is supported by the fact that the Prophet [pbuh] went out to Al- Hudaibiyah with only 1,400 men, but when he set out to liberate Makkah, two years later, he had 10,000 men with him.</a:t>
            </a:r>
            <a:endParaRPr lang="en-US" sz="2300">
              <a:latin typeface="Times New Roman" panose="02020603050405020304" charset="0"/>
              <a:cs typeface="Times New Roman" panose="02020603050405020304" charset="0"/>
            </a:endParaRPr>
          </a:p>
          <a:p>
            <a:pPr marL="0" indent="0" algn="just">
              <a:lnSpc>
                <a:spcPct val="100000"/>
              </a:lnSpc>
              <a:buNone/>
            </a:pPr>
            <a:endParaRPr lang="en-US" sz="2300">
              <a:latin typeface="Times New Roman" panose="02020603050405020304" charset="0"/>
              <a:cs typeface="Times New Roman" panose="02020603050405020304" charset="0"/>
            </a:endParaRP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Title 1"/>
          <p:cNvSpPr>
            <a:spLocks noGrp="1"/>
          </p:cNvSpPr>
          <p:nvPr>
            <p:ph type="title"/>
          </p:nvPr>
        </p:nvSpPr>
        <p:spPr>
          <a:xfrm>
            <a:off x="838200" y="365125"/>
            <a:ext cx="10515600" cy="683895"/>
          </a:xfrm>
        </p:spPr>
        <p:txBody>
          <a:bodyPr>
            <a:normAutofit fontScale="90000"/>
          </a:bodyPr>
          <a:p>
            <a:r>
              <a:rPr lang="en-US" sz="3555">
                <a:latin typeface="Algerian" panose="04020705040A02060702" charset="0"/>
                <a:cs typeface="Algerian" panose="04020705040A02060702" charset="0"/>
                <a:sym typeface="+mn-ea"/>
              </a:rPr>
              <a:t>Al-Hudaibiyah Treaty: Socio-political Impact</a:t>
            </a:r>
            <a:endParaRPr lang="en-US" sz="3555">
              <a:latin typeface="Algerian" panose="04020705040A02060702" charset="0"/>
              <a:cs typeface="Algerian" panose="04020705040A02060702" charset="0"/>
              <a:sym typeface="+mn-ea"/>
            </a:endParaRPr>
          </a:p>
        </p:txBody>
      </p:sp>
      <p:sp>
        <p:nvSpPr>
          <p:cNvPr id="3" name="Content Placeholder 2"/>
          <p:cNvSpPr>
            <a:spLocks noGrp="1"/>
          </p:cNvSpPr>
          <p:nvPr>
            <p:ph idx="1"/>
          </p:nvPr>
        </p:nvSpPr>
        <p:spPr>
          <a:xfrm>
            <a:off x="838200" y="1049020"/>
            <a:ext cx="10515600" cy="5128260"/>
          </a:xfrm>
        </p:spPr>
        <p:txBody>
          <a:bodyPr/>
          <a:p>
            <a:pPr marL="0" indent="0" algn="just">
              <a:lnSpc>
                <a:spcPct val="100000"/>
              </a:lnSpc>
              <a:buNone/>
            </a:pPr>
            <a:r>
              <a:rPr lang="en-US">
                <a:latin typeface="Times New Roman" panose="02020603050405020304" charset="0"/>
                <a:cs typeface="Times New Roman" panose="02020603050405020304" charset="0"/>
                <a:sym typeface="+mn-ea"/>
              </a:rPr>
              <a:t>The early part of the year 7 A.H. witnessed the Islamization of three prominent men of Makkah, ‘Amr bin Al-‘As, Khalid bin Al-Waleed and ‘Uthman bin Talhah. On their arrival and entrance into the fold of Islam, the Prophet [pbuh] said, "Quraish has given us its own blood."</a:t>
            </a:r>
            <a:endParaRPr lang="en-US">
              <a:latin typeface="Times New Roman" panose="02020603050405020304" charset="0"/>
              <a:cs typeface="Times New Roman" panose="02020603050405020304" charset="0"/>
              <a:sym typeface="+mn-ea"/>
            </a:endParaRPr>
          </a:p>
          <a:p>
            <a:pPr marL="0" indent="0" algn="just">
              <a:lnSpc>
                <a:spcPct val="100000"/>
              </a:lnSpc>
              <a:buNone/>
            </a:pPr>
            <a:r>
              <a:rPr lang="en-US">
                <a:latin typeface="Times New Roman" panose="02020603050405020304" charset="0"/>
                <a:cs typeface="Times New Roman" panose="02020603050405020304" charset="0"/>
              </a:rPr>
              <a:t>The treaty of Hudaibiyah allowed the Muslims to intensify their Islamic career and double up their ceaseless efforts in propagating their Da‘wah, and consequently give this sort of action preponderance over the military activities.</a:t>
            </a:r>
            <a:endParaRPr lang="en-US">
              <a:latin typeface="Times New Roman" panose="02020603050405020304" charset="0"/>
              <a:cs typeface="Times New Roman" panose="02020603050405020304" charset="0"/>
            </a:endParaRPr>
          </a:p>
          <a:p>
            <a:pPr marL="0" indent="0">
              <a:buNone/>
            </a:pPr>
            <a:endParaRPr lang="en-US"/>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Title 1"/>
          <p:cNvSpPr>
            <a:spLocks noGrp="1"/>
          </p:cNvSpPr>
          <p:nvPr>
            <p:ph type="title"/>
          </p:nvPr>
        </p:nvSpPr>
        <p:spPr>
          <a:xfrm>
            <a:off x="838200" y="365125"/>
            <a:ext cx="10515600" cy="640715"/>
          </a:xfrm>
        </p:spPr>
        <p:txBody>
          <a:bodyPr>
            <a:normAutofit fontScale="90000"/>
          </a:bodyPr>
          <a:p>
            <a:r>
              <a:rPr lang="en-US" sz="3110">
                <a:latin typeface="Algerian" panose="04020705040A02060702" charset="0"/>
                <a:cs typeface="Algerian" panose="04020705040A02060702" charset="0"/>
              </a:rPr>
              <a:t>The Prophet’s Plans to spread Islam beyond Arabia</a:t>
            </a:r>
            <a:endParaRPr lang="en-US" sz="3110">
              <a:latin typeface="Algerian" panose="04020705040A02060702" charset="0"/>
              <a:cs typeface="Algerian" panose="04020705040A02060702" charset="0"/>
            </a:endParaRPr>
          </a:p>
        </p:txBody>
      </p:sp>
      <p:sp>
        <p:nvSpPr>
          <p:cNvPr id="3" name="Content Placeholder 2"/>
          <p:cNvSpPr>
            <a:spLocks noGrp="1"/>
          </p:cNvSpPr>
          <p:nvPr>
            <p:ph idx="1"/>
          </p:nvPr>
        </p:nvSpPr>
        <p:spPr>
          <a:xfrm>
            <a:off x="706755" y="1005840"/>
            <a:ext cx="10647045" cy="5171440"/>
          </a:xfrm>
        </p:spPr>
        <p:txBody>
          <a:bodyPr/>
          <a:p>
            <a:pPr marL="0" indent="0" algn="just">
              <a:lnSpc>
                <a:spcPct val="100000"/>
              </a:lnSpc>
              <a:buNone/>
            </a:pPr>
            <a:r>
              <a:rPr lang="en-US" sz="2400">
                <a:latin typeface="Times New Roman" panose="02020603050405020304" charset="0"/>
                <a:cs typeface="Times New Roman" panose="02020603050405020304" charset="0"/>
              </a:rPr>
              <a:t>Late in the six year A.H., on his return from Hudaibiyah, the Prophet [pbuh] decided to send messages to the kings beyond Arabia calling them to Islam. In order to authenticate the credentials of his envoys, a silver seal was made in which were graven the words: "Muhammad the Messenger of Allâh"</a:t>
            </a:r>
            <a:endParaRPr lang="en-US" sz="2400">
              <a:latin typeface="Times New Roman" panose="02020603050405020304" charset="0"/>
              <a:cs typeface="Times New Roman" panose="02020603050405020304" charset="0"/>
            </a:endParaRPr>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7959</Words>
  <Application>WPS Presentation</Application>
  <PresentationFormat>Widescreen</PresentationFormat>
  <Paragraphs>70</Paragraphs>
  <Slides>12</Slides>
  <Notes>0</Notes>
  <HiddenSlides>0</HiddenSlides>
  <MMClips>0</MMClips>
  <ScaleCrop>false</ScaleCrop>
  <HeadingPairs>
    <vt:vector size="6" baseType="variant">
      <vt:variant>
        <vt:lpstr>已用的字体</vt:lpstr>
      </vt:variant>
      <vt:variant>
        <vt:i4>11</vt:i4>
      </vt:variant>
      <vt:variant>
        <vt:lpstr>主题</vt:lpstr>
      </vt:variant>
      <vt:variant>
        <vt:i4>1</vt:i4>
      </vt:variant>
      <vt:variant>
        <vt:lpstr>幻灯片标题</vt:lpstr>
      </vt:variant>
      <vt:variant>
        <vt:i4>12</vt:i4>
      </vt:variant>
    </vt:vector>
  </HeadingPairs>
  <TitlesOfParts>
    <vt:vector size="24" baseType="lpstr">
      <vt:lpstr>Arial</vt:lpstr>
      <vt:lpstr>SimSun</vt:lpstr>
      <vt:lpstr>Wingdings</vt:lpstr>
      <vt:lpstr>Algerian</vt:lpstr>
      <vt:lpstr>Times New Roman</vt:lpstr>
      <vt:lpstr>Microsoft YaHei</vt:lpstr>
      <vt:lpstr>Arial Unicode MS</vt:lpstr>
      <vt:lpstr>Calibri Light</vt:lpstr>
      <vt:lpstr>Calibri</vt:lpstr>
      <vt:lpstr>Aldhabi</vt:lpstr>
      <vt:lpstr>Traditional Arabic</vt:lpstr>
      <vt:lpstr>Office Theme</vt:lpstr>
      <vt:lpstr>Seerah of Prophet Muhammad pbuh</vt:lpstr>
      <vt:lpstr>PowerPoint 演示文稿</vt:lpstr>
      <vt:lpstr>History of the Treaty of Hudaibiyah</vt:lpstr>
      <vt:lpstr>Hudaibiyah Treaty Conditions</vt:lpstr>
      <vt:lpstr>Hudaibiyah Treaty Conditions</vt:lpstr>
      <vt:lpstr>Significance of the Treaty</vt:lpstr>
      <vt:lpstr>Who Broke the Treaty?</vt:lpstr>
      <vt:lpstr>Key Lessons</vt:lpstr>
      <vt:lpstr> Key Lessons</vt:lpstr>
      <vt:lpstr> Al-Hudaibiyah Treaty: Socio-political Impact</vt:lpstr>
      <vt:lpstr>Al-Hudaibiyah Treaty: Socio-political Impact</vt:lpstr>
      <vt:lpstr>The Prophet’s Plans to spread Islam beyond Arabia</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Zainab Sadiq</dc:creator>
  <cp:lastModifiedBy>ADMIN</cp:lastModifiedBy>
  <cp:revision>5</cp:revision>
  <dcterms:created xsi:type="dcterms:W3CDTF">2023-12-04T08:14:00Z</dcterms:created>
  <dcterms:modified xsi:type="dcterms:W3CDTF">2023-12-05T05:22:27Z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ICV">
    <vt:lpwstr>1CA93DFA08F447ACBC116FD7AC8438B5_12</vt:lpwstr>
  </property>
  <property fmtid="{D5CDD505-2E9C-101B-9397-08002B2CF9AE}" pid="3" name="KSOProductBuildVer">
    <vt:lpwstr>1033-12.2.0.13306</vt:lpwstr>
  </property>
</Properties>
</file>