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71" r:id="rId15"/>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1" d="100"/>
          <a:sy n="91" d="100"/>
        </p:scale>
        <p:origin x="-534"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20072A-AA2D-79B2-CB95-B923E10825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xmlns="" id="{D2E9D9BD-1229-E070-42C2-8BC60D65C1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xmlns="" id="{B27F59FA-979C-D4AF-34C7-BC81018ECF3D}"/>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5" name="Footer Placeholder 4">
            <a:extLst>
              <a:ext uri="{FF2B5EF4-FFF2-40B4-BE49-F238E27FC236}">
                <a16:creationId xmlns:a16="http://schemas.microsoft.com/office/drawing/2014/main" xmlns="" id="{5B9DF8BB-7AD3-B34F-9A67-3C5D66784E6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E1F5B924-771C-AD69-4CAA-C3CEC318C9E9}"/>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370283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3E7190-571B-BCB7-AE83-7F8F212EC810}"/>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6E1DF648-FC12-64F9-2748-B5E95158DD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2C87A84E-FAE4-7683-8396-BD5F8E59056A}"/>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5" name="Footer Placeholder 4">
            <a:extLst>
              <a:ext uri="{FF2B5EF4-FFF2-40B4-BE49-F238E27FC236}">
                <a16:creationId xmlns:a16="http://schemas.microsoft.com/office/drawing/2014/main" xmlns="" id="{77FCE45A-A78F-A322-3841-EFD753059C8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2ED8EA13-2E80-6BBA-A501-2F5B2B644073}"/>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1290940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086674-0776-6D20-2657-014F092CB9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4369B655-0A5E-D91C-1C0C-E4A50DE273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D47BE6E-EF75-192F-806D-775E64B01A67}"/>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5" name="Footer Placeholder 4">
            <a:extLst>
              <a:ext uri="{FF2B5EF4-FFF2-40B4-BE49-F238E27FC236}">
                <a16:creationId xmlns:a16="http://schemas.microsoft.com/office/drawing/2014/main" xmlns="" id="{6D396A3C-55D4-A152-7317-88B0C4D40525}"/>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D558B9D5-FCC3-FB01-6390-26A8DE5C73DB}"/>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227940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E250C2-9309-DC9A-8098-6B9606299E1E}"/>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171D0290-CA55-4DE5-EE55-B88473C3DE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9DF35ADE-69BB-3013-D52E-1AB61602DD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xmlns="" id="{2075087D-9148-3FDA-1C83-5BC783F3E7F1}"/>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6" name="Footer Placeholder 5">
            <a:extLst>
              <a:ext uri="{FF2B5EF4-FFF2-40B4-BE49-F238E27FC236}">
                <a16:creationId xmlns:a16="http://schemas.microsoft.com/office/drawing/2014/main" xmlns="" id="{6E081636-A87E-9A07-8217-41548B14FC0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43121137-F66B-2534-3242-D55C67F91A9A}"/>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522129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E2D27E-B919-286F-9F71-3E451C5735A6}"/>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E3255B7B-1D2A-AF2C-B45D-FC73C78FCD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E22FD493-CA7A-97C1-402E-2100D4B0F9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E6322181-285C-65E0-9815-742FBA1278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C967587-C211-D8C1-C23C-1C235551B2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xmlns="" id="{5255DEC6-64C3-0065-CA08-27B5F347C32C}"/>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8" name="Footer Placeholder 7">
            <a:extLst>
              <a:ext uri="{FF2B5EF4-FFF2-40B4-BE49-F238E27FC236}">
                <a16:creationId xmlns:a16="http://schemas.microsoft.com/office/drawing/2014/main" xmlns="" id="{10870912-D553-8295-D39F-1EEA5F17A544}"/>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xmlns="" id="{B6233ED0-3FB1-1E8A-3B22-5909AA123E2B}"/>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2738248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048F99-7BD2-5036-2760-9DDCB7958FE0}"/>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xmlns="" id="{4A450E31-FAB8-C043-F6D6-8E6E19935F96}"/>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4" name="Footer Placeholder 3">
            <a:extLst>
              <a:ext uri="{FF2B5EF4-FFF2-40B4-BE49-F238E27FC236}">
                <a16:creationId xmlns:a16="http://schemas.microsoft.com/office/drawing/2014/main" xmlns="" id="{48B41F10-77EE-C280-6A2F-5E2A98FA18B5}"/>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xmlns="" id="{F5D82157-ADAC-32EF-4B15-1988B0D0C15B}"/>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235343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6FDAE77-6B39-C76C-4CEF-E1BBBF9FED62}"/>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3" name="Footer Placeholder 2">
            <a:extLst>
              <a:ext uri="{FF2B5EF4-FFF2-40B4-BE49-F238E27FC236}">
                <a16:creationId xmlns:a16="http://schemas.microsoft.com/office/drawing/2014/main" xmlns="" id="{9E715D38-818C-0C0D-BB3A-836A9438D70A}"/>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xmlns="" id="{988A8D8C-20F2-2EAD-E9CD-24B20B5404D7}"/>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3916050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1690CD-BB94-D832-54E3-7935799ED5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BF6D8D20-D1A9-20BC-7428-2495E778CD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6E5FF938-950B-47AF-63C2-1CE3213427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CACAEC9-BEC0-1EEF-30A4-C6A5BD5CDE33}"/>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6" name="Footer Placeholder 5">
            <a:extLst>
              <a:ext uri="{FF2B5EF4-FFF2-40B4-BE49-F238E27FC236}">
                <a16:creationId xmlns:a16="http://schemas.microsoft.com/office/drawing/2014/main" xmlns="" id="{9A0FB12C-6FBB-9052-A59B-5F84B2FA1AB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ACE49CAB-FCE7-1806-2BD5-F9E8E4D5678E}"/>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3119123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1A6F9E-6ED6-373F-FB4C-C57F0CD752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8EC304D2-4E60-91A9-5AD5-0A9A7D06A1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CAFFBD10-5686-4F9B-5E08-79399F3C9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4C8B6FB-9910-BE2D-D6BD-0E1BA31D87C1}"/>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6" name="Footer Placeholder 5">
            <a:extLst>
              <a:ext uri="{FF2B5EF4-FFF2-40B4-BE49-F238E27FC236}">
                <a16:creationId xmlns:a16="http://schemas.microsoft.com/office/drawing/2014/main" xmlns="" id="{C85FB792-3E20-443A-90E8-871903C1B3F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176E380F-3E47-0026-F1B0-A23A6841D0E2}"/>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12937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BDEE0F-2545-2B2B-D71B-BCEE4D93C35B}"/>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823FE43F-49CC-7891-3C88-96CD88713C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E58845CF-C265-93CF-8785-1748406461B4}"/>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5" name="Footer Placeholder 4">
            <a:extLst>
              <a:ext uri="{FF2B5EF4-FFF2-40B4-BE49-F238E27FC236}">
                <a16:creationId xmlns:a16="http://schemas.microsoft.com/office/drawing/2014/main" xmlns="" id="{493719A6-3457-2D95-F788-334323814411}"/>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E43159E4-46C2-8206-8DEC-C9884B23A6D7}"/>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1526929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D6C10AF-8D8C-18C6-3BAF-3DF531B12D5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26E289F3-603E-A147-2843-EAE17D6687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02E7AF83-2D63-1A14-0055-2A882344D94A}"/>
              </a:ext>
            </a:extLst>
          </p:cNvPr>
          <p:cNvSpPr>
            <a:spLocks noGrp="1"/>
          </p:cNvSpPr>
          <p:nvPr>
            <p:ph type="dt" sz="half" idx="10"/>
          </p:nvPr>
        </p:nvSpPr>
        <p:spPr/>
        <p:txBody>
          <a:bodyPr/>
          <a:lstStyle/>
          <a:p>
            <a:fld id="{6B1BD728-DF80-4082-A97A-5AEED03B13EB}" type="datetimeFigureOut">
              <a:rPr lang="x-none" smtClean="0"/>
              <a:pPr/>
              <a:t>5/6/2024</a:t>
            </a:fld>
            <a:endParaRPr lang="x-none"/>
          </a:p>
        </p:txBody>
      </p:sp>
      <p:sp>
        <p:nvSpPr>
          <p:cNvPr id="5" name="Footer Placeholder 4">
            <a:extLst>
              <a:ext uri="{FF2B5EF4-FFF2-40B4-BE49-F238E27FC236}">
                <a16:creationId xmlns:a16="http://schemas.microsoft.com/office/drawing/2014/main" xmlns="" id="{EC11F663-8E58-2697-5EBA-49193BDA71EA}"/>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CAC231A9-16F8-7561-3342-218BF87FDB4C}"/>
              </a:ext>
            </a:extLst>
          </p:cNvPr>
          <p:cNvSpPr>
            <a:spLocks noGrp="1"/>
          </p:cNvSpPr>
          <p:nvPr>
            <p:ph type="sldNum" sz="quarter" idx="12"/>
          </p:nvPr>
        </p:nvSpPr>
        <p:spPr/>
        <p:txBody>
          <a:body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3320442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84514C5-A2F6-E0CA-FD84-9397BAF769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7DFE2D6C-E445-2C7B-120C-37C77D23CA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2F8453C6-8A9E-59CF-3046-F8393F9687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1BD728-DF80-4082-A97A-5AEED03B13EB}" type="datetimeFigureOut">
              <a:rPr lang="x-none" smtClean="0"/>
              <a:pPr/>
              <a:t>5/6/2024</a:t>
            </a:fld>
            <a:endParaRPr lang="x-none"/>
          </a:p>
        </p:txBody>
      </p:sp>
      <p:sp>
        <p:nvSpPr>
          <p:cNvPr id="5" name="Footer Placeholder 4">
            <a:extLst>
              <a:ext uri="{FF2B5EF4-FFF2-40B4-BE49-F238E27FC236}">
                <a16:creationId xmlns:a16="http://schemas.microsoft.com/office/drawing/2014/main" xmlns="" id="{7E5F7BFD-9921-57AF-D33E-7219C90ACE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xmlns="" id="{B19BB75A-9F79-A431-0786-A68731DECC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5DCD20-4CBD-4337-A616-BC14474C8083}" type="slidenum">
              <a:rPr lang="x-none" smtClean="0"/>
              <a:pPr/>
              <a:t>‹#›</a:t>
            </a:fld>
            <a:endParaRPr lang="x-none"/>
          </a:p>
        </p:txBody>
      </p:sp>
    </p:spTree>
    <p:extLst>
      <p:ext uri="{BB962C8B-B14F-4D97-AF65-F5344CB8AC3E}">
        <p14:creationId xmlns:p14="http://schemas.microsoft.com/office/powerpoint/2010/main" xmlns="" val="317807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medinaminds.com/medina-the-first-islamic-stat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medinaminds.com/the-full-constitution-of-medin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8DE7ED-1A02-E5C5-47C8-A20032D0D77F}"/>
              </a:ext>
            </a:extLst>
          </p:cNvPr>
          <p:cNvSpPr>
            <a:spLocks noGrp="1"/>
          </p:cNvSpPr>
          <p:nvPr>
            <p:ph type="ctrTitle"/>
          </p:nvPr>
        </p:nvSpPr>
        <p:spPr>
          <a:xfrm>
            <a:off x="1524000" y="1122363"/>
            <a:ext cx="9144000" cy="1779863"/>
          </a:xfrm>
        </p:spPr>
        <p:txBody>
          <a:bodyPr>
            <a:normAutofit/>
          </a:bodyPr>
          <a:lstStyle/>
          <a:p>
            <a:r>
              <a:rPr lang="en-US" sz="3600" dirty="0" err="1">
                <a:latin typeface="Algerian" panose="04020705040A02060702" pitchFamily="82" charset="0"/>
              </a:rPr>
              <a:t>Seerah</a:t>
            </a:r>
            <a:r>
              <a:rPr lang="en-US" sz="3600" dirty="0">
                <a:latin typeface="Algerian" panose="04020705040A02060702" pitchFamily="82" charset="0"/>
              </a:rPr>
              <a:t> of Prophet Muhammad </a:t>
            </a:r>
            <a:r>
              <a:rPr lang="en-US" sz="3600" dirty="0" err="1">
                <a:latin typeface="Algerian" panose="04020705040A02060702" pitchFamily="82" charset="0"/>
              </a:rPr>
              <a:t>pbuh</a:t>
            </a:r>
            <a:endParaRPr lang="x-none" sz="3600" dirty="0">
              <a:latin typeface="Algerian" panose="04020705040A02060702" pitchFamily="82" charset="0"/>
            </a:endParaRPr>
          </a:p>
        </p:txBody>
      </p:sp>
      <p:sp>
        <p:nvSpPr>
          <p:cNvPr id="3" name="Subtitle 2">
            <a:extLst>
              <a:ext uri="{FF2B5EF4-FFF2-40B4-BE49-F238E27FC236}">
                <a16:creationId xmlns:a16="http://schemas.microsoft.com/office/drawing/2014/main" xmlns="" id="{79F94C17-D9B4-3D6C-3D6D-64430104ABC4}"/>
              </a:ext>
            </a:extLst>
          </p:cNvPr>
          <p:cNvSpPr>
            <a:spLocks noGrp="1"/>
          </p:cNvSpPr>
          <p:nvPr>
            <p:ph type="subTitle" idx="1"/>
          </p:nvPr>
        </p:nvSpPr>
        <p:spPr>
          <a:xfrm>
            <a:off x="1524000" y="2902226"/>
            <a:ext cx="9144000" cy="2355574"/>
          </a:xfrm>
        </p:spPr>
        <p:txBody>
          <a:bodyPr>
            <a:normAutofit/>
          </a:bodyPr>
          <a:lstStyle/>
          <a:p>
            <a:r>
              <a:rPr lang="ar-SA" sz="4400" dirty="0"/>
              <a:t>سيرة رسول الله صلى الله عليه وسلم </a:t>
            </a:r>
            <a:endParaRPr lang="x-none" sz="4400" dirty="0"/>
          </a:p>
        </p:txBody>
      </p:sp>
    </p:spTree>
    <p:extLst>
      <p:ext uri="{BB962C8B-B14F-4D97-AF65-F5344CB8AC3E}">
        <p14:creationId xmlns:p14="http://schemas.microsoft.com/office/powerpoint/2010/main" xmlns="" val="1316119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9A1720-C1A7-9D70-549D-87A0C7753ECF}"/>
              </a:ext>
            </a:extLst>
          </p:cNvPr>
          <p:cNvSpPr>
            <a:spLocks noGrp="1"/>
          </p:cNvSpPr>
          <p:nvPr>
            <p:ph type="title"/>
          </p:nvPr>
        </p:nvSpPr>
        <p:spPr>
          <a:xfrm>
            <a:off x="838200" y="365126"/>
            <a:ext cx="10515600" cy="814318"/>
          </a:xfrm>
        </p:spPr>
        <p:txBody>
          <a:bodyPr/>
          <a:lstStyle/>
          <a:p>
            <a:r>
              <a:rPr lang="ar-SA" dirty="0"/>
              <a:t> </a:t>
            </a:r>
            <a:r>
              <a:rPr lang="en-US" sz="3600" dirty="0">
                <a:latin typeface="Algerian" panose="04020705040A02060702" pitchFamily="82" charset="0"/>
                <a:cs typeface="Times New Roman" panose="02020603050405020304" pitchFamily="18" charset="0"/>
              </a:rPr>
              <a:t>Invasion of Banu </a:t>
            </a:r>
            <a:r>
              <a:rPr lang="en-US" sz="3600" dirty="0" err="1">
                <a:latin typeface="Algerian" panose="04020705040A02060702" pitchFamily="82" charset="0"/>
                <a:cs typeface="Times New Roman" panose="02020603050405020304" pitchFamily="18" charset="0"/>
              </a:rPr>
              <a:t>Quraiza</a:t>
            </a:r>
            <a:endParaRPr lang="x-none" sz="3600" dirty="0">
              <a:latin typeface="Algerian" panose="04020705040A02060702" pitchFamily="82"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51FF2AE-D867-9DAC-1E74-AFDEE4DB61DD}"/>
              </a:ext>
            </a:extLst>
          </p:cNvPr>
          <p:cNvSpPr>
            <a:spLocks noGrp="1"/>
          </p:cNvSpPr>
          <p:nvPr>
            <p:ph idx="1"/>
          </p:nvPr>
        </p:nvSpPr>
        <p:spPr>
          <a:xfrm>
            <a:off x="838200" y="1298713"/>
            <a:ext cx="10515600" cy="4878250"/>
          </a:xfrm>
        </p:spPr>
        <p:txBody>
          <a:bodyPr>
            <a:normAutofit/>
          </a:bodyPr>
          <a:lstStyle/>
          <a:p>
            <a:pPr algn="l" fontAlgn="base"/>
            <a:r>
              <a:rPr lang="en-US" b="0" i="0" dirty="0">
                <a:solidFill>
                  <a:srgbClr val="333333"/>
                </a:solidFill>
                <a:effectLst/>
                <a:latin typeface="Algerian" panose="04020705040A02060702" pitchFamily="82" charset="0"/>
              </a:rPr>
              <a:t>Historical Background</a:t>
            </a:r>
          </a:p>
          <a:p>
            <a:pPr marL="0" indent="0" algn="just" fontAlgn="base">
              <a:buNone/>
            </a:pPr>
            <a:r>
              <a:rPr lang="en-US" sz="2600" b="0" i="0" dirty="0">
                <a:effectLst/>
                <a:latin typeface="Times New Roman" panose="02020603050405020304" pitchFamily="18" charset="0"/>
                <a:cs typeface="Times New Roman" panose="02020603050405020304" pitchFamily="18" charset="0"/>
              </a:rPr>
              <a:t>Before the Prophet of Islam arrived in </a:t>
            </a:r>
            <a:r>
              <a:rPr lang="en-US" sz="2600" b="0" i="0" u="none"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Medina</a:t>
            </a:r>
            <a:r>
              <a:rPr lang="en-US" sz="2600" b="0" i="0" dirty="0">
                <a:effectLst/>
                <a:latin typeface="Times New Roman" panose="02020603050405020304" pitchFamily="18" charset="0"/>
                <a:cs typeface="Times New Roman" panose="02020603050405020304" pitchFamily="18" charset="0"/>
              </a:rPr>
              <a:t> there were primarily two groups in Medina, the Jews and Pagans. The Jews which descended from the 12 tribes, three of which were the Banu </a:t>
            </a:r>
            <a:r>
              <a:rPr lang="en-US" sz="2600" b="0" i="0" dirty="0" err="1">
                <a:effectLst/>
                <a:latin typeface="Times New Roman" panose="02020603050405020304" pitchFamily="18" charset="0"/>
                <a:cs typeface="Times New Roman" panose="02020603050405020304" pitchFamily="18" charset="0"/>
              </a:rPr>
              <a:t>Qainuqa</a:t>
            </a:r>
            <a:r>
              <a:rPr lang="en-US" sz="2600" b="0" i="0" dirty="0">
                <a:effectLst/>
                <a:latin typeface="Times New Roman" panose="02020603050405020304" pitchFamily="18" charset="0"/>
                <a:cs typeface="Times New Roman" panose="02020603050405020304" pitchFamily="18" charset="0"/>
              </a:rPr>
              <a:t>, Banu Nazir and Banu Qurayza which are likely to be descendants of the </a:t>
            </a:r>
            <a:r>
              <a:rPr lang="en-US" sz="2600" b="0" i="0" dirty="0" err="1">
                <a:effectLst/>
                <a:latin typeface="Times New Roman" panose="02020603050405020304" pitchFamily="18" charset="0"/>
                <a:cs typeface="Times New Roman" panose="02020603050405020304" pitchFamily="18" charset="0"/>
              </a:rPr>
              <a:t>Judham</a:t>
            </a:r>
            <a:r>
              <a:rPr lang="en-US" sz="2600" b="0" i="0" dirty="0">
                <a:effectLst/>
                <a:latin typeface="Times New Roman" panose="02020603050405020304" pitchFamily="18" charset="0"/>
                <a:cs typeface="Times New Roman" panose="02020603050405020304" pitchFamily="18" charset="0"/>
              </a:rPr>
              <a:t> tribe. </a:t>
            </a:r>
          </a:p>
          <a:p>
            <a:pPr algn="just" fontAlgn="base"/>
            <a:r>
              <a:rPr lang="en-US" sz="2600" b="0" i="0" dirty="0">
                <a:effectLst/>
                <a:latin typeface="Times New Roman" panose="02020603050405020304" pitchFamily="18" charset="0"/>
                <a:cs typeface="Times New Roman" panose="02020603050405020304" pitchFamily="18" charset="0"/>
              </a:rPr>
              <a:t>The other inhabitants of the town were the Aws and </a:t>
            </a:r>
            <a:r>
              <a:rPr lang="en-US" sz="2600" b="0" i="0" dirty="0" err="1">
                <a:effectLst/>
                <a:latin typeface="Times New Roman" panose="02020603050405020304" pitchFamily="18" charset="0"/>
                <a:cs typeface="Times New Roman" panose="02020603050405020304" pitchFamily="18" charset="0"/>
              </a:rPr>
              <a:t>Khazraj</a:t>
            </a:r>
            <a:r>
              <a:rPr lang="en-US" sz="2600" b="0" i="0" dirty="0">
                <a:effectLst/>
                <a:latin typeface="Times New Roman" panose="02020603050405020304" pitchFamily="18" charset="0"/>
                <a:cs typeface="Times New Roman" panose="02020603050405020304" pitchFamily="18" charset="0"/>
              </a:rPr>
              <a:t>. Of the two chief clans of the Jews, the Banu Qurayza were the allies of the Aws, while Banu Nazir joined the </a:t>
            </a:r>
            <a:r>
              <a:rPr lang="en-US" sz="2600" b="0" i="0" dirty="0" err="1">
                <a:effectLst/>
                <a:latin typeface="Times New Roman" panose="02020603050405020304" pitchFamily="18" charset="0"/>
                <a:cs typeface="Times New Roman" panose="02020603050405020304" pitchFamily="18" charset="0"/>
              </a:rPr>
              <a:t>Khazraj</a:t>
            </a:r>
            <a:r>
              <a:rPr lang="en-US" sz="2600" b="0" i="0" dirty="0">
                <a:effectLst/>
                <a:latin typeface="Times New Roman" panose="02020603050405020304" pitchFamily="18" charset="0"/>
                <a:cs typeface="Times New Roman" panose="02020603050405020304" pitchFamily="18" charset="0"/>
              </a:rPr>
              <a:t>. Fighting frequently broke out between the Aws and the </a:t>
            </a:r>
            <a:r>
              <a:rPr lang="en-US" sz="2600" b="0" i="0" dirty="0" err="1">
                <a:effectLst/>
                <a:latin typeface="Times New Roman" panose="02020603050405020304" pitchFamily="18" charset="0"/>
                <a:cs typeface="Times New Roman" panose="02020603050405020304" pitchFamily="18" charset="0"/>
              </a:rPr>
              <a:t>Khazraj</a:t>
            </a:r>
            <a:r>
              <a:rPr lang="en-US" sz="2600" b="0" i="0" dirty="0">
                <a:effectLst/>
                <a:latin typeface="Times New Roman" panose="02020603050405020304" pitchFamily="18" charset="0"/>
                <a:cs typeface="Times New Roman" panose="02020603050405020304" pitchFamily="18" charset="0"/>
              </a:rPr>
              <a:t> , and their Jewish allies however once the Muhammad (SAW) arrived in Medina the Aws and </a:t>
            </a:r>
            <a:r>
              <a:rPr lang="en-US" sz="2600" b="0" i="0" dirty="0" err="1">
                <a:effectLst/>
                <a:latin typeface="Times New Roman" panose="02020603050405020304" pitchFamily="18" charset="0"/>
                <a:cs typeface="Times New Roman" panose="02020603050405020304" pitchFamily="18" charset="0"/>
              </a:rPr>
              <a:t>Kharzaj</a:t>
            </a:r>
            <a:r>
              <a:rPr lang="en-US" sz="2600" b="0" i="0" dirty="0">
                <a:effectLst/>
                <a:latin typeface="Times New Roman" panose="02020603050405020304" pitchFamily="18" charset="0"/>
                <a:cs typeface="Times New Roman" panose="02020603050405020304" pitchFamily="18" charset="0"/>
              </a:rPr>
              <a:t> both converted to Islam.</a:t>
            </a:r>
          </a:p>
          <a:p>
            <a:pPr marL="0" indent="0">
              <a:buNone/>
            </a:pPr>
            <a:endParaRPr lang="x-none" dirty="0"/>
          </a:p>
        </p:txBody>
      </p:sp>
    </p:spTree>
    <p:extLst>
      <p:ext uri="{BB962C8B-B14F-4D97-AF65-F5344CB8AC3E}">
        <p14:creationId xmlns:p14="http://schemas.microsoft.com/office/powerpoint/2010/main" xmlns="" val="434041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4108EE-AD0C-034C-4655-18BF3122B24E}"/>
              </a:ext>
            </a:extLst>
          </p:cNvPr>
          <p:cNvSpPr>
            <a:spLocks noGrp="1"/>
          </p:cNvSpPr>
          <p:nvPr>
            <p:ph type="title"/>
          </p:nvPr>
        </p:nvSpPr>
        <p:spPr>
          <a:xfrm>
            <a:off x="838200" y="365126"/>
            <a:ext cx="10515600" cy="602284"/>
          </a:xfrm>
        </p:spPr>
        <p:txBody>
          <a:bodyPr>
            <a:normAutofit fontScale="90000"/>
          </a:bodyPr>
          <a:lstStyle/>
          <a:p>
            <a:r>
              <a:rPr lang="en-US" b="0" i="0" dirty="0">
                <a:solidFill>
                  <a:srgbClr val="333333"/>
                </a:solidFill>
                <a:effectLst/>
                <a:latin typeface="Algerian" panose="04020705040A02060702" pitchFamily="82" charset="0"/>
              </a:rPr>
              <a:t/>
            </a:r>
            <a:br>
              <a:rPr lang="en-US" b="0" i="0" dirty="0">
                <a:solidFill>
                  <a:srgbClr val="333333"/>
                </a:solidFill>
                <a:effectLst/>
                <a:latin typeface="Algerian" panose="04020705040A02060702" pitchFamily="82" charset="0"/>
              </a:rPr>
            </a:br>
            <a:r>
              <a:rPr lang="en-US" b="0" i="0" dirty="0">
                <a:solidFill>
                  <a:srgbClr val="333333"/>
                </a:solidFill>
                <a:effectLst/>
                <a:latin typeface="Algerian" panose="04020705040A02060702" pitchFamily="82" charset="0"/>
              </a:rPr>
              <a:t> </a:t>
            </a:r>
            <a:r>
              <a:rPr lang="en-US" sz="4000" b="0" i="0" dirty="0">
                <a:solidFill>
                  <a:srgbClr val="333333"/>
                </a:solidFill>
                <a:effectLst/>
                <a:latin typeface="Algerian" panose="04020705040A02060702" pitchFamily="82" charset="0"/>
              </a:rPr>
              <a:t>Historical Background</a:t>
            </a:r>
            <a:r>
              <a:rPr lang="en-US" b="0" i="0" dirty="0">
                <a:solidFill>
                  <a:srgbClr val="333333"/>
                </a:solidFill>
                <a:effectLst/>
                <a:latin typeface="Algerian" panose="04020705040A02060702" pitchFamily="82" charset="0"/>
              </a:rPr>
              <a:t/>
            </a:r>
            <a:br>
              <a:rPr lang="en-US" b="0" i="0" dirty="0">
                <a:solidFill>
                  <a:srgbClr val="333333"/>
                </a:solidFill>
                <a:effectLst/>
                <a:latin typeface="Algerian" panose="04020705040A02060702" pitchFamily="82" charset="0"/>
              </a:rPr>
            </a:br>
            <a:r>
              <a:rPr lang="en-US" b="0" i="0" dirty="0">
                <a:solidFill>
                  <a:srgbClr val="333333"/>
                </a:solidFill>
                <a:effectLst/>
                <a:latin typeface="Algerian" panose="04020705040A02060702" pitchFamily="82" charset="0"/>
              </a:rPr>
              <a:t>  </a:t>
            </a:r>
            <a:endParaRPr lang="x-none" dirty="0"/>
          </a:p>
        </p:txBody>
      </p:sp>
      <p:sp>
        <p:nvSpPr>
          <p:cNvPr id="3" name="Content Placeholder 2">
            <a:extLst>
              <a:ext uri="{FF2B5EF4-FFF2-40B4-BE49-F238E27FC236}">
                <a16:creationId xmlns:a16="http://schemas.microsoft.com/office/drawing/2014/main" xmlns="" id="{3D974251-9BE6-E728-5EBF-CF90835D95AD}"/>
              </a:ext>
            </a:extLst>
          </p:cNvPr>
          <p:cNvSpPr>
            <a:spLocks noGrp="1"/>
          </p:cNvSpPr>
          <p:nvPr>
            <p:ph idx="1"/>
          </p:nvPr>
        </p:nvSpPr>
        <p:spPr>
          <a:xfrm>
            <a:off x="838200" y="967410"/>
            <a:ext cx="10515600" cy="5209553"/>
          </a:xfrm>
        </p:spPr>
        <p:txBody>
          <a:bodyPr/>
          <a:lstStyle/>
          <a:p>
            <a:pPr marL="0" indent="0" algn="just">
              <a:lnSpc>
                <a:spcPct val="100000"/>
              </a:lnSpc>
              <a:buNone/>
            </a:pPr>
            <a:r>
              <a:rPr lang="en-US" sz="2400" b="0" i="0" dirty="0">
                <a:effectLst/>
                <a:latin typeface="Times New Roman" panose="02020603050405020304" pitchFamily="18" charset="0"/>
                <a:cs typeface="Times New Roman" panose="02020603050405020304" pitchFamily="18" charset="0"/>
              </a:rPr>
              <a:t>In an effort to unite the city in peace, the Prophet Muhammad drafted the </a:t>
            </a:r>
            <a:r>
              <a:rPr lang="en-US" sz="2400" b="0" i="0" u="none"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Covenant of Medina</a:t>
            </a:r>
            <a:r>
              <a:rPr lang="en-US" sz="2400" b="0" i="0" dirty="0">
                <a:effectLst/>
                <a:latin typeface="Times New Roman" panose="02020603050405020304" pitchFamily="18" charset="0"/>
                <a:cs typeface="Times New Roman" panose="02020603050405020304" pitchFamily="18" charset="0"/>
              </a:rPr>
              <a:t> (</a:t>
            </a:r>
            <a:r>
              <a:rPr lang="en-US" sz="2400" b="0" i="0" dirty="0" err="1">
                <a:effectLst/>
                <a:latin typeface="Times New Roman" panose="02020603050405020304" pitchFamily="18" charset="0"/>
                <a:cs typeface="Times New Roman" panose="02020603050405020304" pitchFamily="18" charset="0"/>
              </a:rPr>
              <a:t>mithaq</a:t>
            </a:r>
            <a:r>
              <a:rPr lang="en-US" sz="2400" b="0" i="0" dirty="0">
                <a:effectLst/>
                <a:latin typeface="Times New Roman" panose="02020603050405020304" pitchFamily="18" charset="0"/>
                <a:cs typeface="Times New Roman" panose="02020603050405020304" pitchFamily="18" charset="0"/>
              </a:rPr>
              <a:t>-</a:t>
            </a:r>
            <a:r>
              <a:rPr lang="en-US" sz="2400" b="0" i="0" dirty="0" err="1">
                <a:effectLst/>
                <a:latin typeface="Times New Roman" panose="02020603050405020304" pitchFamily="18" charset="0"/>
                <a:cs typeface="Times New Roman" panose="02020603050405020304" pitchFamily="18" charset="0"/>
              </a:rPr>
              <a:t>i</a:t>
            </a:r>
            <a:r>
              <a:rPr lang="en-US" sz="2400" b="0" i="0" dirty="0">
                <a:effectLst/>
                <a:latin typeface="Times New Roman" panose="02020603050405020304" pitchFamily="18" charset="0"/>
                <a:cs typeface="Times New Roman" panose="02020603050405020304" pitchFamily="18" charset="0"/>
              </a:rPr>
              <a:t>-Medina) in 622 CE, whose general terms were – Muslims and Jews shall live as one people, each one of the parties shall keep to its own faith, and neither shall interfere with that of the other. In the event of a war with a third party, each was bound to come to the assistance of the other, provided the latter were the aggrieved and not the aggressors. In the event of an attack on Medina, both shall join hands to defend it and peace, when desirable, shall be made after consultation with each other.</a:t>
            </a:r>
          </a:p>
          <a:p>
            <a:pPr marL="0" indent="0">
              <a:buNone/>
            </a:pPr>
            <a:endParaRPr lang="x-none" dirty="0"/>
          </a:p>
        </p:txBody>
      </p:sp>
    </p:spTree>
    <p:extLst>
      <p:ext uri="{BB962C8B-B14F-4D97-AF65-F5344CB8AC3E}">
        <p14:creationId xmlns:p14="http://schemas.microsoft.com/office/powerpoint/2010/main" xmlns="" val="4226402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3EF262-5A61-F3A7-717F-F7B5A24EA1DF}"/>
              </a:ext>
            </a:extLst>
          </p:cNvPr>
          <p:cNvSpPr>
            <a:spLocks noGrp="1"/>
          </p:cNvSpPr>
          <p:nvPr>
            <p:ph type="title"/>
          </p:nvPr>
        </p:nvSpPr>
        <p:spPr>
          <a:xfrm>
            <a:off x="838200" y="365125"/>
            <a:ext cx="10515600" cy="522771"/>
          </a:xfrm>
        </p:spPr>
        <p:txBody>
          <a:bodyPr>
            <a:normAutofit fontScale="90000"/>
          </a:bodyPr>
          <a:lstStyle/>
          <a:p>
            <a:r>
              <a:rPr lang="en-US" dirty="0"/>
              <a:t> </a:t>
            </a:r>
            <a:r>
              <a:rPr lang="en-US" sz="4400" b="0" i="0" dirty="0">
                <a:solidFill>
                  <a:srgbClr val="333333"/>
                </a:solidFill>
                <a:effectLst/>
                <a:latin typeface="Algerian" panose="04020705040A02060702" pitchFamily="82" charset="0"/>
              </a:rPr>
              <a:t>Historical Background</a:t>
            </a:r>
            <a:endParaRPr lang="x-none" dirty="0"/>
          </a:p>
        </p:txBody>
      </p:sp>
      <p:sp>
        <p:nvSpPr>
          <p:cNvPr id="3" name="Content Placeholder 2">
            <a:extLst>
              <a:ext uri="{FF2B5EF4-FFF2-40B4-BE49-F238E27FC236}">
                <a16:creationId xmlns:a16="http://schemas.microsoft.com/office/drawing/2014/main" xmlns="" id="{9CE1EF38-F54F-CF0B-7D28-943D2D340CFE}"/>
              </a:ext>
            </a:extLst>
          </p:cNvPr>
          <p:cNvSpPr>
            <a:spLocks noGrp="1"/>
          </p:cNvSpPr>
          <p:nvPr>
            <p:ph idx="1"/>
          </p:nvPr>
        </p:nvSpPr>
        <p:spPr>
          <a:xfrm>
            <a:off x="838200" y="993913"/>
            <a:ext cx="10515600" cy="518305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I</a:t>
            </a:r>
            <a:r>
              <a:rPr lang="en-US" sz="2400" b="0" i="0" dirty="0">
                <a:effectLst/>
                <a:latin typeface="Times New Roman" panose="02020603050405020304" pitchFamily="18" charset="0"/>
                <a:cs typeface="Times New Roman" panose="02020603050405020304" pitchFamily="18" charset="0"/>
              </a:rPr>
              <a:t>ts important to state that the Banu Qurayza did not just simply break a treaty. They conspired and attacked the Muslims, attacking the residential areas of Medina which housed the woman and children, in absolute contrast to the treaty conditions, that they would help defend Medina if it was attacked.</a:t>
            </a:r>
          </a:p>
          <a:p>
            <a:pPr marL="0" indent="0" algn="just">
              <a:buNone/>
            </a:pPr>
            <a:r>
              <a:rPr lang="en-US" sz="2400" dirty="0">
                <a:latin typeface="Times New Roman" panose="02020603050405020304" pitchFamily="18" charset="0"/>
                <a:cs typeface="Times New Roman" panose="02020603050405020304" pitchFamily="18" charset="0"/>
              </a:rPr>
              <a:t>Allah SWT ordered Prophet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 to fight against Banu Qurayza.</a:t>
            </a:r>
          </a:p>
          <a:p>
            <a:pPr algn="just" fontAlgn="base"/>
            <a:r>
              <a:rPr lang="en-US" sz="2400" b="0" i="0" dirty="0">
                <a:effectLst/>
                <a:latin typeface="Times New Roman" panose="02020603050405020304" pitchFamily="18" charset="0"/>
                <a:cs typeface="Times New Roman" panose="02020603050405020304" pitchFamily="18" charset="0"/>
              </a:rPr>
              <a:t>There is just one verse discussing the issue of Banu Qurayza:</a:t>
            </a:r>
          </a:p>
          <a:p>
            <a:pPr marL="0" indent="0" algn="just" fontAlgn="base">
              <a:buNone/>
            </a:pPr>
            <a:r>
              <a:rPr lang="ar-SA" sz="2400" b="0" i="1" dirty="0">
                <a:effectLst/>
                <a:latin typeface="Times New Roman" panose="02020603050405020304" pitchFamily="18" charset="0"/>
                <a:cs typeface="Times New Roman" panose="02020603050405020304" pitchFamily="18" charset="0"/>
              </a:rPr>
              <a:t>وَأَنزَلَ الَّذِينَ ظَاهَرُوهُم مِّنْ أَهْلِ الْكِتَابِ مِن صَيَاصِيهِمْ وَقَذَفَ فِي قُلُوبِهِمُ الرُّعْبَ فَرِيقًا تَقْتُلُونَ وَتَأْسِرُونَ فَرِيقًا</a:t>
            </a:r>
            <a:endParaRPr lang="ar-SA" sz="2400" b="0" i="0" dirty="0">
              <a:effectLst/>
              <a:latin typeface="Times New Roman" panose="02020603050405020304" pitchFamily="18" charset="0"/>
              <a:cs typeface="Times New Roman" panose="02020603050405020304" pitchFamily="18" charset="0"/>
            </a:endParaRPr>
          </a:p>
          <a:p>
            <a:pPr marL="0" indent="0" algn="just" fontAlgn="base">
              <a:buNone/>
            </a:pPr>
            <a:r>
              <a:rPr lang="ar-SA" sz="2400" b="0" i="1" dirty="0">
                <a:effectLst/>
                <a:latin typeface="Times New Roman" panose="02020603050405020304" pitchFamily="18" charset="0"/>
                <a:cs typeface="Times New Roman" panose="02020603050405020304" pitchFamily="18" charset="0"/>
              </a:rPr>
              <a:t>33|26|</a:t>
            </a:r>
            <a:r>
              <a:rPr lang="en-US" sz="2400" b="0" i="1" dirty="0">
                <a:effectLst/>
                <a:latin typeface="Times New Roman" panose="02020603050405020304" pitchFamily="18" charset="0"/>
                <a:cs typeface="Times New Roman" panose="02020603050405020304" pitchFamily="18" charset="0"/>
              </a:rPr>
              <a:t>And He brought down from their strongholds those of the People of the Book who backed them, and He threw terror into their hearts. Some of them you killed, and some you took captive.</a:t>
            </a:r>
            <a:endParaRPr lang="en-US" sz="2400" b="0" i="0" dirty="0">
              <a:effectLst/>
              <a:latin typeface="Times New Roman" panose="02020603050405020304" pitchFamily="18" charset="0"/>
              <a:cs typeface="Times New Roman" panose="02020603050405020304" pitchFamily="18" charset="0"/>
            </a:endParaRPr>
          </a:p>
          <a:p>
            <a:pPr marL="0" indent="0">
              <a:buNone/>
            </a:pPr>
            <a:endParaRPr lang="x-none" dirty="0"/>
          </a:p>
        </p:txBody>
      </p:sp>
    </p:spTree>
    <p:extLst>
      <p:ext uri="{BB962C8B-B14F-4D97-AF65-F5344CB8AC3E}">
        <p14:creationId xmlns:p14="http://schemas.microsoft.com/office/powerpoint/2010/main" xmlns="" val="1228287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61B24-919E-8A9E-EFE4-6E50B972CDDA}"/>
              </a:ext>
            </a:extLst>
          </p:cNvPr>
          <p:cNvSpPr>
            <a:spLocks noGrp="1"/>
          </p:cNvSpPr>
          <p:nvPr>
            <p:ph type="title"/>
          </p:nvPr>
        </p:nvSpPr>
        <p:spPr>
          <a:xfrm>
            <a:off x="838200" y="365125"/>
            <a:ext cx="10515600" cy="575779"/>
          </a:xfrm>
        </p:spPr>
        <p:txBody>
          <a:bodyPr>
            <a:normAutofit fontScale="90000"/>
          </a:bodyPr>
          <a:lstStyle/>
          <a:p>
            <a:r>
              <a:rPr lang="en-US" sz="4400" b="0" i="0" dirty="0">
                <a:solidFill>
                  <a:srgbClr val="333333"/>
                </a:solidFill>
                <a:effectLst/>
                <a:latin typeface="Algerian" panose="04020705040A02060702" pitchFamily="82" charset="0"/>
              </a:rPr>
              <a:t>Historical Background</a:t>
            </a:r>
            <a:endParaRPr lang="x-none" dirty="0"/>
          </a:p>
        </p:txBody>
      </p:sp>
      <p:sp>
        <p:nvSpPr>
          <p:cNvPr id="3" name="Content Placeholder 2">
            <a:extLst>
              <a:ext uri="{FF2B5EF4-FFF2-40B4-BE49-F238E27FC236}">
                <a16:creationId xmlns:a16="http://schemas.microsoft.com/office/drawing/2014/main" xmlns="" id="{749CEFFA-9793-BFF9-1A44-2A925009EA1E}"/>
              </a:ext>
            </a:extLst>
          </p:cNvPr>
          <p:cNvSpPr>
            <a:spLocks noGrp="1"/>
          </p:cNvSpPr>
          <p:nvPr>
            <p:ph idx="1"/>
          </p:nvPr>
        </p:nvSpPr>
        <p:spPr>
          <a:xfrm>
            <a:off x="838200" y="940904"/>
            <a:ext cx="10515600" cy="5236059"/>
          </a:xfrm>
        </p:spPr>
        <p:txBody>
          <a:bodyPr>
            <a:noAutofit/>
          </a:bodyPr>
          <a:lstStyle/>
          <a:p>
            <a:pPr algn="just"/>
            <a:r>
              <a:rPr lang="en-US" sz="2400" dirty="0">
                <a:solidFill>
                  <a:srgbClr val="000000"/>
                </a:solidFill>
                <a:effectLst/>
                <a:latin typeface="Times New Roman" panose="02020603050405020304" pitchFamily="18" charset="0"/>
                <a:cs typeface="Times New Roman" panose="02020603050405020304" pitchFamily="18" charset="0"/>
              </a:rPr>
              <a:t>In the light of this reluctance, they had nothing except to comply with the Messenger’s judgement. The Messenger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ordered that the men should handcuffed, and this was done under the supervision of Muhammad bin </a:t>
            </a:r>
            <a:r>
              <a:rPr lang="en-US" sz="2400" dirty="0" err="1">
                <a:solidFill>
                  <a:srgbClr val="000000"/>
                </a:solidFill>
                <a:effectLst/>
                <a:latin typeface="Times New Roman" panose="02020603050405020304" pitchFamily="18" charset="0"/>
                <a:cs typeface="Times New Roman" panose="02020603050405020304" pitchFamily="18" charset="0"/>
              </a:rPr>
              <a:t>Salamah</a:t>
            </a:r>
            <a:r>
              <a:rPr lang="en-US" sz="2400" dirty="0">
                <a:solidFill>
                  <a:srgbClr val="000000"/>
                </a:solidFill>
                <a:effectLst/>
                <a:latin typeface="Times New Roman" panose="02020603050405020304" pitchFamily="18" charset="0"/>
                <a:cs typeface="Times New Roman" panose="02020603050405020304" pitchFamily="18" charset="0"/>
              </a:rPr>
              <a:t> Al- Ansari while the women and children were isolated in confinement. Thereupon Al- Aws tribe interceded begging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to be lenient towards them. He suggested that Sa‘d bin </a:t>
            </a:r>
            <a:r>
              <a:rPr lang="en-US" sz="2400" dirty="0" err="1">
                <a:solidFill>
                  <a:srgbClr val="000000"/>
                </a:solidFill>
                <a:effectLst/>
                <a:latin typeface="Times New Roman" panose="02020603050405020304" pitchFamily="18" charset="0"/>
                <a:cs typeface="Times New Roman" panose="02020603050405020304" pitchFamily="18" charset="0"/>
              </a:rPr>
              <a:t>Mu‘adh</a:t>
            </a:r>
            <a:r>
              <a:rPr lang="en-US" sz="2400" dirty="0">
                <a:solidFill>
                  <a:srgbClr val="000000"/>
                </a:solidFill>
                <a:effectLst/>
                <a:latin typeface="Times New Roman" panose="02020603050405020304" pitchFamily="18" charset="0"/>
                <a:cs typeface="Times New Roman" panose="02020603050405020304" pitchFamily="18" charset="0"/>
              </a:rPr>
              <a:t>, a former ally, be deputed to give verdict about them, and they agreed. </a:t>
            </a:r>
            <a:r>
              <a:rPr lang="en-US" sz="2400" dirty="0">
                <a:solidFill>
                  <a:srgbClr val="000000"/>
                </a:solidFill>
                <a:latin typeface="Times New Roman" panose="02020603050405020304" pitchFamily="18" charset="0"/>
                <a:cs typeface="Times New Roman" panose="02020603050405020304" pitchFamily="18" charset="0"/>
              </a:rPr>
              <a:t>T</a:t>
            </a:r>
            <a:r>
              <a:rPr lang="en-US" sz="2400" dirty="0">
                <a:solidFill>
                  <a:srgbClr val="000000"/>
                </a:solidFill>
                <a:effectLst/>
                <a:latin typeface="Times New Roman" panose="02020603050405020304" pitchFamily="18" charset="0"/>
                <a:cs typeface="Times New Roman" panose="02020603050405020304" pitchFamily="18" charset="0"/>
              </a:rPr>
              <a:t>he Jews used to exhort him to be lenient in his judgement on account of former friendship. Sa‘d remained silent.</a:t>
            </a: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On arrival, he alighted with the help of some men. He was informed that the Jews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had agreed to accept his verdict about them. He immediately wondered if his judgement would pass on all the people present,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included, turning his face away in </a:t>
            </a:r>
            <a:r>
              <a:rPr lang="en-US" sz="2400" dirty="0" err="1">
                <a:solidFill>
                  <a:srgbClr val="000000"/>
                </a:solidFill>
                <a:effectLst/>
                <a:latin typeface="Times New Roman" panose="02020603050405020304" pitchFamily="18" charset="0"/>
                <a:cs typeface="Times New Roman" panose="02020603050405020304" pitchFamily="18" charset="0"/>
              </a:rPr>
              <a:t>honour</a:t>
            </a:r>
            <a:r>
              <a:rPr lang="en-US" sz="2400" dirty="0">
                <a:solidFill>
                  <a:srgbClr val="000000"/>
                </a:solidFill>
                <a:effectLst/>
                <a:latin typeface="Times New Roman" panose="02020603050405020304" pitchFamily="18" charset="0"/>
                <a:cs typeface="Times New Roman" panose="02020603050405020304" pitchFamily="18" charset="0"/>
              </a:rPr>
              <a:t> of him. </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32782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1B685A-B20E-FA6A-28FB-67DA0E4E0D9C}"/>
              </a:ext>
            </a:extLst>
          </p:cNvPr>
          <p:cNvSpPr>
            <a:spLocks noGrp="1"/>
          </p:cNvSpPr>
          <p:nvPr>
            <p:ph type="title"/>
          </p:nvPr>
        </p:nvSpPr>
        <p:spPr>
          <a:xfrm>
            <a:off x="838200" y="365126"/>
            <a:ext cx="10515600" cy="615536"/>
          </a:xfrm>
        </p:spPr>
        <p:txBody>
          <a:bodyPr>
            <a:normAutofit fontScale="90000"/>
          </a:bodyPr>
          <a:lstStyle/>
          <a:p>
            <a:r>
              <a:rPr lang="en-US" sz="4400" dirty="0">
                <a:latin typeface="Algerian" panose="04020705040A02060702" pitchFamily="82" charset="0"/>
                <a:cs typeface="Times New Roman" panose="02020603050405020304" pitchFamily="18" charset="0"/>
              </a:rPr>
              <a:t>Invasion of Banu </a:t>
            </a:r>
            <a:r>
              <a:rPr lang="en-US" sz="4400" dirty="0" err="1">
                <a:latin typeface="Algerian" panose="04020705040A02060702" pitchFamily="82" charset="0"/>
                <a:cs typeface="Times New Roman" panose="02020603050405020304" pitchFamily="18" charset="0"/>
              </a:rPr>
              <a:t>Quraiza</a:t>
            </a:r>
            <a:endParaRPr lang="x-none" dirty="0"/>
          </a:p>
        </p:txBody>
      </p:sp>
      <p:sp>
        <p:nvSpPr>
          <p:cNvPr id="3" name="Content Placeholder 2">
            <a:extLst>
              <a:ext uri="{FF2B5EF4-FFF2-40B4-BE49-F238E27FC236}">
                <a16:creationId xmlns:a16="http://schemas.microsoft.com/office/drawing/2014/main" xmlns="" id="{DB57FFC1-BF00-CC62-3653-F6E42683B29E}"/>
              </a:ext>
            </a:extLst>
          </p:cNvPr>
          <p:cNvSpPr>
            <a:spLocks noGrp="1"/>
          </p:cNvSpPr>
          <p:nvPr>
            <p:ph idx="1"/>
          </p:nvPr>
        </p:nvSpPr>
        <p:spPr>
          <a:xfrm>
            <a:off x="838200" y="1086678"/>
            <a:ext cx="10515600" cy="5090285"/>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 reply was positive. He decided that all the able-bodied male persons belonging to the tribe should be killed, women and children taken prisoners and their wealth divided among the Muslim fighters.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accepted his judgement saying that Sa‘d had adjudged by the Command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In fact, the Jews deserved that severe punitive action for the ugly treachery they had </a:t>
            </a:r>
            <a:r>
              <a:rPr lang="en-US" sz="2400" dirty="0" err="1">
                <a:solidFill>
                  <a:srgbClr val="000000"/>
                </a:solidFill>
                <a:effectLst/>
                <a:latin typeface="Times New Roman" panose="02020603050405020304" pitchFamily="18" charset="0"/>
                <a:cs typeface="Times New Roman" panose="02020603050405020304" pitchFamily="18" charset="0"/>
              </a:rPr>
              <a:t>harboured</a:t>
            </a:r>
            <a:r>
              <a:rPr lang="en-US" sz="2400" dirty="0">
                <a:solidFill>
                  <a:srgbClr val="000000"/>
                </a:solidFill>
                <a:effectLst/>
                <a:latin typeface="Times New Roman" panose="02020603050405020304" pitchFamily="18" charset="0"/>
                <a:cs typeface="Times New Roman" panose="02020603050405020304" pitchFamily="18" charset="0"/>
              </a:rPr>
              <a:t> against Islam, and the large arsenal they have amassed and which consisted of one thousand and five hundred swords, two thousand spears, three hundred armors and five hundred shields, all of which went into the hands of the Muslims. Trenches were dug in the bazaar of Madinah and a number of Jews between six and seven hundred were beheaded therein. Hot beds of intrigue and treachery were thus exterminated once and for all.</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24010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C865DD-2C2A-ACD4-ECE7-26EE05CAC5D1}"/>
              </a:ext>
            </a:extLst>
          </p:cNvPr>
          <p:cNvSpPr>
            <a:spLocks noGrp="1"/>
          </p:cNvSpPr>
          <p:nvPr>
            <p:ph type="title"/>
          </p:nvPr>
        </p:nvSpPr>
        <p:spPr>
          <a:xfrm>
            <a:off x="612913" y="365126"/>
            <a:ext cx="10740887" cy="615536"/>
          </a:xfrm>
        </p:spPr>
        <p:txBody>
          <a:bodyPr>
            <a:normAutofit fontScale="90000"/>
          </a:bodyPr>
          <a:lstStyle/>
          <a:p>
            <a:r>
              <a:rPr lang="en-US" dirty="0"/>
              <a:t> </a:t>
            </a:r>
            <a:r>
              <a:rPr lang="en-US" sz="3600" dirty="0">
                <a:latin typeface="Algerian" panose="04020705040A02060702" pitchFamily="82" charset="0"/>
                <a:cs typeface="Times New Roman" panose="02020603050405020304" pitchFamily="18" charset="0"/>
              </a:rPr>
              <a:t>Invasion of Banu </a:t>
            </a:r>
            <a:r>
              <a:rPr lang="en-US" sz="3600" dirty="0" err="1">
                <a:latin typeface="Algerian" panose="04020705040A02060702" pitchFamily="82" charset="0"/>
                <a:cs typeface="Times New Roman" panose="02020603050405020304" pitchFamily="18" charset="0"/>
              </a:rPr>
              <a:t>Quraiza</a:t>
            </a:r>
            <a:endParaRPr lang="x-none" sz="3600" dirty="0"/>
          </a:p>
        </p:txBody>
      </p:sp>
      <p:sp>
        <p:nvSpPr>
          <p:cNvPr id="3" name="Content Placeholder 2">
            <a:extLst>
              <a:ext uri="{FF2B5EF4-FFF2-40B4-BE49-F238E27FC236}">
                <a16:creationId xmlns:a16="http://schemas.microsoft.com/office/drawing/2014/main" xmlns="" id="{6F9E0FA9-DD50-9A1F-D115-54E45E646DDA}"/>
              </a:ext>
            </a:extLst>
          </p:cNvPr>
          <p:cNvSpPr>
            <a:spLocks noGrp="1"/>
          </p:cNvSpPr>
          <p:nvPr>
            <p:ph idx="1"/>
          </p:nvPr>
        </p:nvSpPr>
        <p:spPr>
          <a:xfrm>
            <a:off x="612913" y="1139687"/>
            <a:ext cx="10515600" cy="5037276"/>
          </a:xfrm>
        </p:spPr>
        <p:txBody>
          <a:bodyPr>
            <a:normAutofit/>
          </a:bodyPr>
          <a:lstStyle/>
          <a:p>
            <a:pPr marL="0" indent="0" algn="just">
              <a:buNone/>
            </a:pPr>
            <a:r>
              <a:rPr lang="en-US" sz="2400" b="0" i="0" dirty="0">
                <a:effectLst/>
                <a:latin typeface="Times New Roman" panose="02020603050405020304" pitchFamily="18" charset="0"/>
                <a:cs typeface="Times New Roman" panose="02020603050405020304" pitchFamily="18" charset="0"/>
              </a:rPr>
              <a:t>Sa‘d bin </a:t>
            </a:r>
            <a:r>
              <a:rPr lang="en-US" sz="2400" b="0" i="0" dirty="0" err="1">
                <a:effectLst/>
                <a:latin typeface="Times New Roman" panose="02020603050405020304" pitchFamily="18" charset="0"/>
                <a:cs typeface="Times New Roman" panose="02020603050405020304" pitchFamily="18" charset="0"/>
              </a:rPr>
              <a:t>Mu‘aath</a:t>
            </a:r>
            <a:r>
              <a:rPr lang="en-US" sz="2400" b="0" i="0" dirty="0">
                <a:effectLst/>
                <a:latin typeface="Times New Roman" panose="02020603050405020304" pitchFamily="18" charset="0"/>
                <a:cs typeface="Times New Roman" panose="02020603050405020304" pitchFamily="18" charset="0"/>
              </a:rPr>
              <a:t>, may Allah be pleased with him, died following the Battle of Banu </a:t>
            </a:r>
            <a:r>
              <a:rPr lang="en-US" sz="2400" b="0" i="0" dirty="0" err="1">
                <a:effectLst/>
                <a:latin typeface="Times New Roman" panose="02020603050405020304" pitchFamily="18" charset="0"/>
                <a:cs typeface="Times New Roman" panose="02020603050405020304" pitchFamily="18" charset="0"/>
              </a:rPr>
              <a:t>Quraythah</a:t>
            </a:r>
            <a:r>
              <a:rPr lang="en-US" sz="2400" b="0" i="0" dirty="0">
                <a:effectLst/>
                <a:latin typeface="Times New Roman" panose="02020603050405020304" pitchFamily="18" charset="0"/>
                <a:cs typeface="Times New Roman" panose="02020603050405020304" pitchFamily="18" charset="0"/>
              </a:rPr>
              <a:t>, which took place during the month of </a:t>
            </a:r>
            <a:r>
              <a:rPr lang="en-US" sz="2400" b="0" i="0" dirty="0" err="1">
                <a:effectLst/>
                <a:latin typeface="Times New Roman" panose="02020603050405020304" pitchFamily="18" charset="0"/>
                <a:cs typeface="Times New Roman" panose="02020603050405020304" pitchFamily="18" charset="0"/>
              </a:rPr>
              <a:t>Thul-Qa‘dah</a:t>
            </a:r>
            <a:r>
              <a:rPr lang="en-US" sz="2400" b="0" i="0" dirty="0">
                <a:effectLst/>
                <a:latin typeface="Times New Roman" panose="02020603050405020304" pitchFamily="18" charset="0"/>
                <a:cs typeface="Times New Roman" panose="02020603050405020304" pitchFamily="18" charset="0"/>
              </a:rPr>
              <a:t> in the 5th year A.H., according to the most preponderant view. This means that the Battle of Banu Al-</a:t>
            </a:r>
            <a:r>
              <a:rPr lang="en-US" sz="2400" b="0" i="0" dirty="0" err="1">
                <a:effectLst/>
                <a:latin typeface="Times New Roman" panose="02020603050405020304" pitchFamily="18" charset="0"/>
                <a:cs typeface="Times New Roman" panose="02020603050405020304" pitchFamily="18" charset="0"/>
              </a:rPr>
              <a:t>Mustaliq</a:t>
            </a:r>
            <a:r>
              <a:rPr lang="en-US" sz="2400" b="0" i="0" dirty="0">
                <a:effectLst/>
                <a:latin typeface="Times New Roman" panose="02020603050405020304" pitchFamily="18" charset="0"/>
                <a:cs typeface="Times New Roman" panose="02020603050405020304" pitchFamily="18" charset="0"/>
              </a:rPr>
              <a:t> took place before it.</a:t>
            </a:r>
          </a:p>
          <a:p>
            <a:pPr marL="0" indent="0" algn="just">
              <a:buNone/>
            </a:pPr>
            <a:r>
              <a:rPr lang="en-US" dirty="0">
                <a:latin typeface="Algerian" panose="04020705040A02060702" pitchFamily="82" charset="0"/>
                <a:cs typeface="Times New Roman" panose="02020603050405020304" pitchFamily="18" charset="0"/>
              </a:rPr>
              <a:t>Reasons for the battle</a:t>
            </a:r>
            <a:r>
              <a:rPr lang="en-US" sz="2400" dirty="0">
                <a:latin typeface="Times New Roman" panose="02020603050405020304" pitchFamily="18" charset="0"/>
                <a:cs typeface="Times New Roman" panose="02020603050405020304" pitchFamily="18" charset="0"/>
              </a:rPr>
              <a:t>:</a:t>
            </a:r>
          </a:p>
          <a:p>
            <a:pPr marL="457200" marR="0" indent="-228600" algn="just" rtl="0">
              <a:spcBef>
                <a:spcPts val="0"/>
              </a:spcBef>
              <a:spcAft>
                <a:spcPts val="0"/>
              </a:spcAft>
            </a:pPr>
            <a:r>
              <a:rPr lang="en-US" sz="2400" b="0" i="0" dirty="0">
                <a:effectLst/>
                <a:latin typeface="Times New Roman" panose="02020603050405020304" pitchFamily="18" charset="0"/>
                <a:cs typeface="Times New Roman" panose="02020603050405020304" pitchFamily="18" charset="0"/>
              </a:rPr>
              <a:t>The tribe of Banu Al-</a:t>
            </a:r>
            <a:r>
              <a:rPr lang="en-US" sz="2400" b="0" i="0" dirty="0" err="1">
                <a:effectLst/>
                <a:latin typeface="Times New Roman" panose="02020603050405020304" pitchFamily="18" charset="0"/>
                <a:cs typeface="Times New Roman" panose="02020603050405020304" pitchFamily="18" charset="0"/>
              </a:rPr>
              <a:t>Mustaliq</a:t>
            </a:r>
            <a:r>
              <a:rPr lang="en-US" sz="2400" b="0" i="0" dirty="0">
                <a:effectLst/>
                <a:latin typeface="Times New Roman" panose="02020603050405020304" pitchFamily="18" charset="0"/>
                <a:cs typeface="Times New Roman" panose="02020603050405020304" pitchFamily="18" charset="0"/>
              </a:rPr>
              <a:t> supported Quraysh and joined it during the Battle of Uhud against the Muslims. It was among the block of </a:t>
            </a:r>
            <a:r>
              <a:rPr lang="en-US" sz="2400" b="0" i="0" dirty="0" err="1">
                <a:effectLst/>
                <a:latin typeface="Times New Roman" panose="02020603050405020304" pitchFamily="18" charset="0"/>
                <a:cs typeface="Times New Roman" panose="02020603050405020304" pitchFamily="18" charset="0"/>
              </a:rPr>
              <a:t>Ahaabeesh</a:t>
            </a:r>
            <a:r>
              <a:rPr lang="en-US" sz="2400" b="0" i="0" dirty="0">
                <a:effectLst/>
                <a:latin typeface="Times New Roman" panose="02020603050405020304" pitchFamily="18" charset="0"/>
                <a:cs typeface="Times New Roman" panose="02020603050405020304" pitchFamily="18" charset="0"/>
              </a:rPr>
              <a:t> tribes who participated in the battle supporting Quraysh.</a:t>
            </a:r>
          </a:p>
          <a:p>
            <a:pPr marL="457200" marR="0" indent="-228600" algn="just" rtl="0">
              <a:spcBef>
                <a:spcPts val="0"/>
              </a:spcBef>
              <a:spcAft>
                <a:spcPts val="0"/>
              </a:spcAft>
            </a:pPr>
            <a:r>
              <a:rPr lang="en-US" sz="2400" b="0" i="0" dirty="0">
                <a:effectLst/>
                <a:latin typeface="Times New Roman" panose="02020603050405020304" pitchFamily="18" charset="0"/>
                <a:cs typeface="Times New Roman" panose="02020603050405020304" pitchFamily="18" charset="0"/>
              </a:rPr>
              <a:t>The tribe of Banu Al-</a:t>
            </a:r>
            <a:r>
              <a:rPr lang="en-US" sz="2400" b="0" i="0" dirty="0" err="1">
                <a:effectLst/>
                <a:latin typeface="Times New Roman" panose="02020603050405020304" pitchFamily="18" charset="0"/>
                <a:cs typeface="Times New Roman" panose="02020603050405020304" pitchFamily="18" charset="0"/>
              </a:rPr>
              <a:t>Mustaliq</a:t>
            </a:r>
            <a:r>
              <a:rPr lang="en-US" sz="2400" b="0" i="0" dirty="0">
                <a:effectLst/>
                <a:latin typeface="Times New Roman" panose="02020603050405020304" pitchFamily="18" charset="0"/>
                <a:cs typeface="Times New Roman" panose="02020603050405020304" pitchFamily="18" charset="0"/>
              </a:rPr>
              <a:t> governed the main road leading to Makkah. It was a strong barrier that prevented the Muslims from reaching Makkah.</a:t>
            </a:r>
          </a:p>
          <a:p>
            <a:pPr marL="457200" algn="just">
              <a:spcBef>
                <a:spcPts val="0"/>
              </a:spcBef>
            </a:pPr>
            <a:r>
              <a:rPr lang="en-US" sz="2400" dirty="0">
                <a:solidFill>
                  <a:srgbClr val="000000"/>
                </a:solidFill>
                <a:effectLst/>
                <a:latin typeface="Times New Roman" panose="02020603050405020304" pitchFamily="18" charset="0"/>
                <a:cs typeface="Times New Roman" panose="02020603050405020304" pitchFamily="18" charset="0"/>
              </a:rPr>
              <a:t>News reached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a:solidFill>
                  <a:srgbClr val="000000"/>
                </a:solidFill>
                <a:effectLst/>
                <a:latin typeface="Times New Roman" panose="02020603050405020304" pitchFamily="18" charset="0"/>
                <a:cs typeface="Times New Roman" panose="02020603050405020304" pitchFamily="18" charset="0"/>
              </a:rPr>
              <a:t>that the chief of Bani Al-</a:t>
            </a:r>
            <a:r>
              <a:rPr lang="en-US" sz="2400" dirty="0" err="1">
                <a:solidFill>
                  <a:srgbClr val="000000"/>
                </a:solidFill>
                <a:effectLst/>
                <a:latin typeface="Times New Roman" panose="02020603050405020304" pitchFamily="18" charset="0"/>
                <a:cs typeface="Times New Roman" panose="02020603050405020304" pitchFamily="18" charset="0"/>
              </a:rPr>
              <a:t>Mustaliq</a:t>
            </a:r>
            <a:r>
              <a:rPr lang="en-US" sz="2400" dirty="0">
                <a:solidFill>
                  <a:srgbClr val="000000"/>
                </a:solidFill>
                <a:effectLst/>
                <a:latin typeface="Times New Roman" panose="02020603050405020304" pitchFamily="18" charset="0"/>
                <a:cs typeface="Times New Roman" panose="02020603050405020304" pitchFamily="18" charset="0"/>
              </a:rPr>
              <a:t>, Al-Harith bin </a:t>
            </a:r>
            <a:r>
              <a:rPr lang="en-US" sz="2400" dirty="0" err="1">
                <a:solidFill>
                  <a:srgbClr val="000000"/>
                </a:solidFill>
                <a:effectLst/>
                <a:latin typeface="Times New Roman" panose="02020603050405020304" pitchFamily="18" charset="0"/>
                <a:cs typeface="Times New Roman" panose="02020603050405020304" pitchFamily="18" charset="0"/>
              </a:rPr>
              <a:t>Dirar</a:t>
            </a:r>
            <a:r>
              <a:rPr lang="en-US" sz="2400" dirty="0">
                <a:solidFill>
                  <a:srgbClr val="000000"/>
                </a:solidFill>
                <a:effectLst/>
                <a:latin typeface="Times New Roman" panose="02020603050405020304" pitchFamily="18" charset="0"/>
                <a:cs typeface="Times New Roman" panose="02020603050405020304" pitchFamily="18" charset="0"/>
              </a:rPr>
              <a:t> had mobilized his men to attack Muslims. So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send his </a:t>
            </a:r>
            <a:r>
              <a:rPr lang="en-US" sz="2400" dirty="0" err="1">
                <a:solidFill>
                  <a:srgbClr val="000000"/>
                </a:solidFill>
                <a:effectLst/>
                <a:latin typeface="Times New Roman" panose="02020603050405020304" pitchFamily="18" charset="0"/>
                <a:cs typeface="Times New Roman" panose="02020603050405020304" pitchFamily="18" charset="0"/>
              </a:rPr>
              <a:t>Buraida</a:t>
            </a:r>
            <a:r>
              <a:rPr lang="en-US" sz="2400" dirty="0">
                <a:solidFill>
                  <a:srgbClr val="000000"/>
                </a:solidFill>
                <a:effectLst/>
                <a:latin typeface="Times New Roman" panose="02020603050405020304" pitchFamily="18" charset="0"/>
                <a:cs typeface="Times New Roman" panose="02020603050405020304" pitchFamily="18" charset="0"/>
              </a:rPr>
              <a:t> al-</a:t>
            </a:r>
            <a:r>
              <a:rPr lang="en-US" sz="2400" dirty="0" err="1">
                <a:solidFill>
                  <a:srgbClr val="000000"/>
                </a:solidFill>
                <a:effectLst/>
                <a:latin typeface="Times New Roman" panose="02020603050405020304" pitchFamily="18" charset="0"/>
                <a:cs typeface="Times New Roman" panose="02020603050405020304" pitchFamily="18" charset="0"/>
              </a:rPr>
              <a:t>Aslami</a:t>
            </a:r>
            <a:r>
              <a:rPr lang="en-US" sz="2400" dirty="0">
                <a:solidFill>
                  <a:srgbClr val="000000"/>
                </a:solidFill>
                <a:effectLst/>
                <a:latin typeface="Times New Roman" panose="02020603050405020304" pitchFamily="18" charset="0"/>
                <a:cs typeface="Times New Roman" panose="02020603050405020304" pitchFamily="18" charset="0"/>
              </a:rPr>
              <a:t> to verify the reports. </a:t>
            </a:r>
          </a:p>
          <a:p>
            <a:pPr marL="457200" marR="0" indent="-228600" algn="just" rtl="0">
              <a:spcBef>
                <a:spcPts val="0"/>
              </a:spcBef>
              <a:spcAft>
                <a:spcPts val="0"/>
              </a:spcAft>
            </a:pPr>
            <a:endParaRPr lang="en-US" sz="2400" b="0" i="0" dirty="0">
              <a:effectLst/>
              <a:latin typeface="Times New Roman" panose="02020603050405020304" pitchFamily="18" charset="0"/>
              <a:cs typeface="Times New Roman" panose="02020603050405020304" pitchFamily="18" charset="0"/>
            </a:endParaRPr>
          </a:p>
          <a:p>
            <a:pPr marL="0" indent="0">
              <a:buNone/>
            </a:pPr>
            <a:endParaRPr lang="x-none" dirty="0"/>
          </a:p>
        </p:txBody>
      </p:sp>
    </p:spTree>
    <p:extLst>
      <p:ext uri="{BB962C8B-B14F-4D97-AF65-F5344CB8AC3E}">
        <p14:creationId xmlns:p14="http://schemas.microsoft.com/office/powerpoint/2010/main" xmlns="" val="3892071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F8499E-03CA-83E6-86A5-F7152E5DFDE9}"/>
              </a:ext>
            </a:extLst>
          </p:cNvPr>
          <p:cNvSpPr>
            <a:spLocks noGrp="1"/>
          </p:cNvSpPr>
          <p:nvPr>
            <p:ph type="title"/>
          </p:nvPr>
        </p:nvSpPr>
        <p:spPr>
          <a:xfrm>
            <a:off x="838200" y="365126"/>
            <a:ext cx="10515600" cy="655292"/>
          </a:xfrm>
        </p:spPr>
        <p:txBody>
          <a:bodyPr>
            <a:normAutofit fontScale="90000"/>
          </a:bodyPr>
          <a:lstStyle/>
          <a:p>
            <a:r>
              <a:rPr lang="en-US" dirty="0"/>
              <a:t> </a:t>
            </a:r>
            <a:r>
              <a:rPr lang="en-US" sz="3600" dirty="0">
                <a:latin typeface="Algerian" panose="04020705040A02060702" pitchFamily="82" charset="0"/>
                <a:cs typeface="Times New Roman" panose="02020603050405020304" pitchFamily="18" charset="0"/>
              </a:rPr>
              <a:t>Invasion of Banu </a:t>
            </a:r>
            <a:r>
              <a:rPr lang="en-US" sz="3600" dirty="0" err="1">
                <a:latin typeface="Algerian" panose="04020705040A02060702" pitchFamily="82" charset="0"/>
                <a:cs typeface="Times New Roman" panose="02020603050405020304" pitchFamily="18" charset="0"/>
              </a:rPr>
              <a:t>Quraiza</a:t>
            </a:r>
            <a:endParaRPr lang="x-none" sz="3600" dirty="0"/>
          </a:p>
        </p:txBody>
      </p:sp>
      <p:sp>
        <p:nvSpPr>
          <p:cNvPr id="3" name="Content Placeholder 2">
            <a:extLst>
              <a:ext uri="{FF2B5EF4-FFF2-40B4-BE49-F238E27FC236}">
                <a16:creationId xmlns:a16="http://schemas.microsoft.com/office/drawing/2014/main" xmlns="" id="{47DAD9C9-BE6D-A7E2-CD79-4E8FF37CEC90}"/>
              </a:ext>
            </a:extLst>
          </p:cNvPr>
          <p:cNvSpPr>
            <a:spLocks noGrp="1"/>
          </p:cNvSpPr>
          <p:nvPr>
            <p:ph idx="1"/>
          </p:nvPr>
        </p:nvSpPr>
        <p:spPr>
          <a:xfrm>
            <a:off x="838200" y="1113183"/>
            <a:ext cx="10515600" cy="5063780"/>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He had some words with Abi </a:t>
            </a:r>
            <a:r>
              <a:rPr lang="en-US" sz="2400" dirty="0" err="1">
                <a:solidFill>
                  <a:srgbClr val="000000"/>
                </a:solidFill>
                <a:effectLst/>
                <a:latin typeface="Times New Roman" panose="02020603050405020304" pitchFamily="18" charset="0"/>
                <a:cs typeface="Times New Roman" panose="02020603050405020304" pitchFamily="18" charset="0"/>
              </a:rPr>
              <a:t>Dirar</a:t>
            </a:r>
            <a:r>
              <a:rPr lang="en-US" sz="2400" dirty="0">
                <a:solidFill>
                  <a:srgbClr val="000000"/>
                </a:solidFill>
                <a:effectLst/>
                <a:latin typeface="Times New Roman" panose="02020603050405020304" pitchFamily="18" charset="0"/>
                <a:cs typeface="Times New Roman" panose="02020603050405020304" pitchFamily="18" charset="0"/>
              </a:rPr>
              <a:t>, who confirmed his intention of war. So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set out and  met them in one of their water areas called </a:t>
            </a:r>
            <a:r>
              <a:rPr lang="en-US" sz="2400" dirty="0">
                <a:solidFill>
                  <a:srgbClr val="000000"/>
                </a:solidFill>
                <a:latin typeface="Times New Roman" panose="02020603050405020304" pitchFamily="18" charset="0"/>
                <a:cs typeface="Times New Roman" panose="02020603050405020304" pitchFamily="18" charset="0"/>
              </a:rPr>
              <a:t>Al-</a:t>
            </a:r>
            <a:r>
              <a:rPr lang="en-US" sz="2400" dirty="0" err="1">
                <a:solidFill>
                  <a:srgbClr val="000000"/>
                </a:solidFill>
                <a:effectLst/>
                <a:latin typeface="Times New Roman" panose="02020603050405020304" pitchFamily="18" charset="0"/>
                <a:cs typeface="Times New Roman" panose="02020603050405020304" pitchFamily="18" charset="0"/>
              </a:rPr>
              <a:t>Muraysee</a:t>
            </a:r>
            <a:r>
              <a:rPr lang="en-US" sz="2400" dirty="0">
                <a:solidFill>
                  <a:srgbClr val="000000"/>
                </a:solidFill>
                <a:effectLst/>
                <a:latin typeface="Times New Roman" panose="02020603050405020304" pitchFamily="18" charset="0"/>
                <a:cs typeface="Times New Roman" panose="02020603050405020304" pitchFamily="18" charset="0"/>
              </a:rPr>
              <a:t> in the direction from </a:t>
            </a:r>
            <a:r>
              <a:rPr lang="en-US" sz="2400" dirty="0" err="1">
                <a:solidFill>
                  <a:srgbClr val="000000"/>
                </a:solidFill>
                <a:effectLst/>
                <a:latin typeface="Times New Roman" panose="02020603050405020304" pitchFamily="18" charset="0"/>
                <a:cs typeface="Times New Roman" panose="02020603050405020304" pitchFamily="18" charset="0"/>
              </a:rPr>
              <a:t>Qadeed</a:t>
            </a:r>
            <a:r>
              <a:rPr lang="en-US" sz="2400" dirty="0">
                <a:solidFill>
                  <a:srgbClr val="000000"/>
                </a:solidFill>
                <a:effectLst/>
                <a:latin typeface="Times New Roman" panose="02020603050405020304" pitchFamily="18" charset="0"/>
                <a:cs typeface="Times New Roman" panose="02020603050405020304" pitchFamily="18" charset="0"/>
              </a:rPr>
              <a:t> to the sea </a:t>
            </a:r>
            <a:r>
              <a:rPr lang="en-US" sz="2400" dirty="0" err="1">
                <a:solidFill>
                  <a:srgbClr val="000000"/>
                </a:solidFill>
                <a:effectLst/>
                <a:latin typeface="Times New Roman" panose="02020603050405020304" pitchFamily="18" charset="0"/>
                <a:cs typeface="Times New Roman" panose="02020603050405020304" pitchFamily="18" charset="0"/>
              </a:rPr>
              <a:t>coast.Prophet</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made them taste a bitter defeat there.</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 two armies were stationed at a well called </a:t>
            </a:r>
            <a:r>
              <a:rPr lang="en-US" sz="2400" dirty="0" err="1">
                <a:solidFill>
                  <a:srgbClr val="000000"/>
                </a:solidFill>
                <a:effectLst/>
                <a:latin typeface="Times New Roman" panose="02020603050405020304" pitchFamily="18" charset="0"/>
                <a:cs typeface="Times New Roman" panose="02020603050405020304" pitchFamily="18" charset="0"/>
              </a:rPr>
              <a:t>Muraisi</a:t>
            </a:r>
            <a:r>
              <a:rPr lang="en-US" sz="2400" dirty="0">
                <a:solidFill>
                  <a:srgbClr val="000000"/>
                </a:solidFill>
                <a:effectLst/>
                <a:latin typeface="Times New Roman" panose="02020603050405020304" pitchFamily="18" charset="0"/>
                <a:cs typeface="Times New Roman" panose="02020603050405020304" pitchFamily="18" charset="0"/>
              </a:rPr>
              <a:t>. Arrow shooting went on for an hour, and then the Muslims rushed and engaged with the enemy in a battle that ended in full victory for the Muslims. Some men were killed, women and children of the disbelievers taken as captives, and a lot of booty fell to the lot of the Muslims. Only one Muslim was killed by mistake by a Helper. Amongst the captives was </a:t>
            </a:r>
            <a:r>
              <a:rPr lang="en-US" sz="2400" dirty="0" err="1">
                <a:solidFill>
                  <a:srgbClr val="000000"/>
                </a:solidFill>
                <a:effectLst/>
                <a:latin typeface="Times New Roman" panose="02020603050405020304" pitchFamily="18" charset="0"/>
                <a:cs typeface="Times New Roman" panose="02020603050405020304" pitchFamily="18" charset="0"/>
              </a:rPr>
              <a:t>Juwairiyah</a:t>
            </a:r>
            <a:r>
              <a:rPr lang="en-US" sz="2400" dirty="0">
                <a:solidFill>
                  <a:srgbClr val="000000"/>
                </a:solidFill>
                <a:effectLst/>
                <a:latin typeface="Times New Roman" panose="02020603050405020304" pitchFamily="18" charset="0"/>
                <a:cs typeface="Times New Roman" panose="02020603050405020304" pitchFamily="18" charset="0"/>
              </a:rPr>
              <a:t>, daughter of Al-Harith, chief of the disbelievers.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married her and, in compensation, the Muslims had to manumit a hundred others of the enemy prisoners who embraced Islam, and were then called the Prophet’s in-laws. </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39100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F0E7EC-FA74-B25C-1FE6-3093D3986B60}"/>
              </a:ext>
            </a:extLst>
          </p:cNvPr>
          <p:cNvSpPr>
            <a:spLocks noGrp="1"/>
          </p:cNvSpPr>
          <p:nvPr>
            <p:ph type="title"/>
          </p:nvPr>
        </p:nvSpPr>
        <p:spPr>
          <a:xfrm>
            <a:off x="838200" y="365125"/>
            <a:ext cx="10515600" cy="655292"/>
          </a:xfrm>
        </p:spPr>
        <p:txBody>
          <a:bodyPr>
            <a:normAutofit fontScale="90000"/>
          </a:bodyPr>
          <a:lstStyle/>
          <a:p>
            <a:r>
              <a:rPr lang="en-US" dirty="0"/>
              <a:t> </a:t>
            </a:r>
            <a:r>
              <a:rPr lang="en-US" sz="3600" dirty="0">
                <a:latin typeface="Algerian" panose="04020705040A02060702" pitchFamily="82" charset="0"/>
                <a:cs typeface="Times New Roman" panose="02020603050405020304" pitchFamily="18" charset="0"/>
              </a:rPr>
              <a:t>Invasion of Banu </a:t>
            </a:r>
            <a:r>
              <a:rPr lang="en-US" sz="3600" dirty="0" err="1">
                <a:latin typeface="Algerian" panose="04020705040A02060702" pitchFamily="82" charset="0"/>
                <a:cs typeface="Times New Roman" panose="02020603050405020304" pitchFamily="18" charset="0"/>
              </a:rPr>
              <a:t>Quraiza</a:t>
            </a:r>
            <a:endParaRPr lang="x-none" sz="3600" dirty="0"/>
          </a:p>
        </p:txBody>
      </p:sp>
      <p:sp>
        <p:nvSpPr>
          <p:cNvPr id="3" name="Content Placeholder 2">
            <a:extLst>
              <a:ext uri="{FF2B5EF4-FFF2-40B4-BE49-F238E27FC236}">
                <a16:creationId xmlns:a16="http://schemas.microsoft.com/office/drawing/2014/main" xmlns="" id="{9D14F3DA-376B-F968-9421-4545594C9114}"/>
              </a:ext>
            </a:extLst>
          </p:cNvPr>
          <p:cNvSpPr>
            <a:spLocks noGrp="1"/>
          </p:cNvSpPr>
          <p:nvPr>
            <p:ph idx="1"/>
          </p:nvPr>
        </p:nvSpPr>
        <p:spPr>
          <a:xfrm>
            <a:off x="838200" y="1020417"/>
            <a:ext cx="10515600" cy="5156546"/>
          </a:xfrm>
        </p:spPr>
        <p:txBody>
          <a:bodyPr>
            <a:noAutofit/>
          </a:bodyPr>
          <a:lstStyle/>
          <a:p>
            <a:pPr marL="0" indent="0" algn="just">
              <a:lnSpc>
                <a:spcPct val="100000"/>
              </a:lnSpc>
              <a:buNone/>
            </a:pPr>
            <a:r>
              <a:rPr lang="en-US" sz="2400" dirty="0">
                <a:latin typeface="Times New Roman" panose="02020603050405020304" pitchFamily="18" charset="0"/>
                <a:cs typeface="Times New Roman" panose="02020603050405020304" pitchFamily="18" charset="0"/>
              </a:rPr>
              <a:t>The battle of </a:t>
            </a:r>
            <a:r>
              <a:rPr lang="en-US" sz="2400" dirty="0" err="1">
                <a:latin typeface="Times New Roman" panose="02020603050405020304" pitchFamily="18" charset="0"/>
                <a:cs typeface="Times New Roman" panose="02020603050405020304" pitchFamily="18" charset="0"/>
              </a:rPr>
              <a:t>Muraysee</a:t>
            </a:r>
            <a:r>
              <a:rPr lang="en-US" sz="2400" dirty="0">
                <a:latin typeface="Times New Roman" panose="02020603050405020304" pitchFamily="18" charset="0"/>
                <a:cs typeface="Times New Roman" panose="02020603050405020304" pitchFamily="18" charset="0"/>
              </a:rPr>
              <a:t> is considered one of the unique and blessed battle in Islam, following the battle whole tribe embraced Islam. The reason behind their conversion was that the Companions freed  returned the captives that were their shares of the booties .</a:t>
            </a:r>
            <a:r>
              <a:rPr lang="en-US" sz="2400" dirty="0">
                <a:solidFill>
                  <a:srgbClr val="000000"/>
                </a:solidFill>
                <a:effectLst/>
                <a:latin typeface="Times New Roman" panose="02020603050405020304" pitchFamily="18" charset="0"/>
                <a:cs typeface="Times New Roman" panose="02020603050405020304" pitchFamily="18" charset="0"/>
              </a:rPr>
              <a:t>All enemies of Islam from the Jews, hypocrites and polytheists did acknowledge that Islam had the upper hand not because of material superiority, multitudes of troops or much equipment; but it was rather due to the noble values, refined ethics and high attributes that imbued the Muslim community and whoever was attached to it. The enemies of Islam were already aware of that flood of light derived wholly from the person of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 who always stood as an excellent exemplar for men to copy and follow.</a:t>
            </a:r>
            <a:r>
              <a:rPr lang="en-US" sz="2400" dirty="0">
                <a:latin typeface="Times New Roman" panose="02020603050405020304" pitchFamily="18" charset="0"/>
                <a:cs typeface="Times New Roman" panose="02020603050405020304" pitchFamily="18" charset="0"/>
              </a:rPr>
              <a:t> </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95675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7963B1-4430-197D-47BA-19DC70286ABE}"/>
              </a:ext>
            </a:extLst>
          </p:cNvPr>
          <p:cNvSpPr>
            <a:spLocks noGrp="1"/>
          </p:cNvSpPr>
          <p:nvPr>
            <p:ph type="title"/>
          </p:nvPr>
        </p:nvSpPr>
        <p:spPr>
          <a:xfrm>
            <a:off x="838200" y="365125"/>
            <a:ext cx="10515600" cy="615536"/>
          </a:xfrm>
        </p:spPr>
        <p:txBody>
          <a:bodyPr>
            <a:normAutofit fontScale="90000"/>
          </a:bodyPr>
          <a:lstStyle/>
          <a:p>
            <a:r>
              <a:rPr lang="en-US" dirty="0"/>
              <a:t> </a:t>
            </a:r>
            <a:r>
              <a:rPr lang="en-US" sz="3600" dirty="0">
                <a:latin typeface="Algerian" panose="04020705040A02060702" pitchFamily="82" charset="0"/>
              </a:rPr>
              <a:t>Islam as a powerful State Religion </a:t>
            </a:r>
            <a:endParaRPr lang="x-none" sz="3600" dirty="0">
              <a:latin typeface="Algerian" panose="04020705040A02060702" pitchFamily="82" charset="0"/>
            </a:endParaRPr>
          </a:p>
        </p:txBody>
      </p:sp>
      <p:sp>
        <p:nvSpPr>
          <p:cNvPr id="3" name="Content Placeholder 2">
            <a:extLst>
              <a:ext uri="{FF2B5EF4-FFF2-40B4-BE49-F238E27FC236}">
                <a16:creationId xmlns:a16="http://schemas.microsoft.com/office/drawing/2014/main" xmlns="" id="{E7931060-B7C5-7158-7A3E-418543F7E839}"/>
              </a:ext>
            </a:extLst>
          </p:cNvPr>
          <p:cNvSpPr>
            <a:spLocks noGrp="1"/>
          </p:cNvSpPr>
          <p:nvPr>
            <p:ph idx="1"/>
          </p:nvPr>
        </p:nvSpPr>
        <p:spPr>
          <a:xfrm>
            <a:off x="838200" y="980661"/>
            <a:ext cx="10515600" cy="5353878"/>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 enemies of Islam, after steering the course of futile warfare against the new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religion for five years, came to realize fully that exterminating Islam is not accessible in the battlefields, so they resorted to other tactics. They, being reputed gossip- mongers, decided to launch a widespread propaganda campaign aiming at slandering the person of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in a most sensitive area of the Arabian life, namely ethics and traditions. Following the battle of the Confederates,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married Zainab </a:t>
            </a:r>
            <a:r>
              <a:rPr lang="en-US" sz="2400" dirty="0" err="1">
                <a:solidFill>
                  <a:srgbClr val="000000"/>
                </a:solidFill>
                <a:effectLst/>
                <a:latin typeface="Times New Roman" panose="02020603050405020304" pitchFamily="18" charset="0"/>
                <a:cs typeface="Times New Roman" panose="02020603050405020304" pitchFamily="18" charset="0"/>
              </a:rPr>
              <a:t>bint</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Jahsh</a:t>
            </a:r>
            <a:r>
              <a:rPr lang="en-US" sz="2400" dirty="0">
                <a:solidFill>
                  <a:srgbClr val="000000"/>
                </a:solidFill>
                <a:effectLst/>
                <a:latin typeface="Times New Roman" panose="02020603050405020304" pitchFamily="18" charset="0"/>
                <a:cs typeface="Times New Roman" panose="02020603050405020304" pitchFamily="18" charset="0"/>
              </a:rPr>
              <a:t> after her marriage with Zaid bin Haritha, his adopted son, had broken up. They seized this opportunity and began to circulate idle talk against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in Arabia depending on a tradition among the desert Arabs that prohibits contracting a marriage with an adopted son’s divorcee. They alleged that his marriage would be considered a heinous sin. They also based their malicious propaganda on the fact that Zainab was his fifth wife whereas the number was strictly limited to a maximum of four in the Noble </a:t>
            </a:r>
            <a:r>
              <a:rPr lang="en-US" sz="2400" dirty="0" err="1">
                <a:solidFill>
                  <a:srgbClr val="000000"/>
                </a:solidFill>
                <a:effectLst/>
                <a:latin typeface="Times New Roman" panose="02020603050405020304" pitchFamily="18" charset="0"/>
                <a:cs typeface="Times New Roman" panose="02020603050405020304" pitchFamily="18" charset="0"/>
              </a:rPr>
              <a:t>Qur’ân</a:t>
            </a:r>
            <a:r>
              <a:rPr lang="en-US" sz="2400" dirty="0">
                <a:solidFill>
                  <a:srgbClr val="000000"/>
                </a:solidFill>
                <a:effectLst/>
                <a:latin typeface="Times New Roman" panose="02020603050405020304" pitchFamily="18" charset="0"/>
                <a:cs typeface="Times New Roman" panose="02020603050405020304" pitchFamily="18" charset="0"/>
              </a:rPr>
              <a:t>, hence the validity of this marriage was in doubt, according to them.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93750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9333BD-D6F1-E838-94A0-AEEFC2423AE1}"/>
              </a:ext>
            </a:extLst>
          </p:cNvPr>
          <p:cNvSpPr>
            <a:spLocks noGrp="1"/>
          </p:cNvSpPr>
          <p:nvPr>
            <p:ph type="title"/>
          </p:nvPr>
        </p:nvSpPr>
        <p:spPr>
          <a:xfrm>
            <a:off x="838200" y="365126"/>
            <a:ext cx="10515600" cy="946840"/>
          </a:xfrm>
        </p:spPr>
        <p:txBody>
          <a:bodyPr>
            <a:normAutofit/>
          </a:bodyPr>
          <a:lstStyle/>
          <a:p>
            <a:r>
              <a:rPr lang="en-US" sz="3200" dirty="0">
                <a:latin typeface="Algerian" panose="04020705040A02060702" pitchFamily="82" charset="0"/>
              </a:rPr>
              <a:t>Islam as a powerful State Religion</a:t>
            </a:r>
            <a:endParaRPr lang="x-none" sz="3200" dirty="0"/>
          </a:p>
        </p:txBody>
      </p:sp>
      <p:sp>
        <p:nvSpPr>
          <p:cNvPr id="3" name="Content Placeholder 2">
            <a:extLst>
              <a:ext uri="{FF2B5EF4-FFF2-40B4-BE49-F238E27FC236}">
                <a16:creationId xmlns:a16="http://schemas.microsoft.com/office/drawing/2014/main" xmlns="" id="{436D236D-EFA2-7DD5-649C-3EC7BA381041}"/>
              </a:ext>
            </a:extLst>
          </p:cNvPr>
          <p:cNvSpPr>
            <a:spLocks noGrp="1"/>
          </p:cNvSpPr>
          <p:nvPr>
            <p:ph idx="1"/>
          </p:nvPr>
        </p:nvSpPr>
        <p:spPr>
          <a:xfrm>
            <a:off x="838200" y="1311966"/>
            <a:ext cx="10515600" cy="4864997"/>
          </a:xfrm>
        </p:spPr>
        <p:txBody>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These </a:t>
            </a:r>
            <a:r>
              <a:rPr lang="en-US" sz="2400" dirty="0" err="1">
                <a:solidFill>
                  <a:srgbClr val="000000"/>
                </a:solidFill>
                <a:effectLst/>
                <a:latin typeface="Times New Roman" panose="02020603050405020304" pitchFamily="18" charset="0"/>
                <a:cs typeface="Times New Roman" panose="02020603050405020304" pitchFamily="18" charset="0"/>
              </a:rPr>
              <a:t>rumours</a:t>
            </a:r>
            <a:r>
              <a:rPr lang="en-US" sz="2400" dirty="0">
                <a:solidFill>
                  <a:srgbClr val="000000"/>
                </a:solidFill>
                <a:effectLst/>
                <a:latin typeface="Times New Roman" panose="02020603050405020304" pitchFamily="18" charset="0"/>
                <a:cs typeface="Times New Roman" panose="02020603050405020304" pitchFamily="18" charset="0"/>
              </a:rPr>
              <a:t> and gossips had a negative impact on the morale of some weak-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hearted Muslims until the decisive verses were revealed acquitting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invalidating all those ill designs and obnoxious schemes:</a:t>
            </a:r>
            <a:endParaRPr lang="x-none" sz="2400"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8080"/>
                </a:solidFill>
                <a:effectLst/>
                <a:latin typeface="Times New Roman" panose="02020603050405020304" pitchFamily="18" charset="0"/>
                <a:cs typeface="Times New Roman" panose="02020603050405020304" pitchFamily="18" charset="0"/>
              </a:rPr>
              <a:t>"O Prophet (Muhammad [</a:t>
            </a:r>
            <a:r>
              <a:rPr lang="en-US" sz="2400" b="1" dirty="0" err="1">
                <a:solidFill>
                  <a:srgbClr val="008080"/>
                </a:solidFill>
                <a:effectLst/>
                <a:latin typeface="Times New Roman" panose="02020603050405020304" pitchFamily="18" charset="0"/>
                <a:cs typeface="Times New Roman" panose="02020603050405020304" pitchFamily="18" charset="0"/>
              </a:rPr>
              <a:t>pbuh</a:t>
            </a:r>
            <a:r>
              <a:rPr lang="en-US" sz="2400" b="1" dirty="0">
                <a:solidFill>
                  <a:srgbClr val="008080"/>
                </a:solidFill>
                <a:effectLst/>
                <a:latin typeface="Times New Roman" panose="02020603050405020304" pitchFamily="18" charset="0"/>
                <a:cs typeface="Times New Roman" panose="02020603050405020304" pitchFamily="18" charset="0"/>
              </a:rPr>
              <a:t>])! Keep your duty to </a:t>
            </a:r>
            <a:r>
              <a:rPr lang="en-US" sz="2400" b="1" dirty="0" err="1">
                <a:solidFill>
                  <a:srgbClr val="008080"/>
                </a:solidFill>
                <a:effectLst/>
                <a:latin typeface="Times New Roman" panose="02020603050405020304" pitchFamily="18" charset="0"/>
                <a:cs typeface="Times New Roman" panose="02020603050405020304" pitchFamily="18" charset="0"/>
              </a:rPr>
              <a:t>Allâh</a:t>
            </a:r>
            <a:r>
              <a:rPr lang="en-US" sz="2400" b="1" dirty="0">
                <a:solidFill>
                  <a:srgbClr val="008080"/>
                </a:solidFill>
                <a:effectLst/>
                <a:latin typeface="Times New Roman" panose="02020603050405020304" pitchFamily="18" charset="0"/>
                <a:cs typeface="Times New Roman" panose="02020603050405020304" pitchFamily="18" charset="0"/>
              </a:rPr>
              <a:t>, and obey not the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8080"/>
                </a:solidFill>
                <a:effectLst/>
                <a:latin typeface="Times New Roman" panose="02020603050405020304" pitchFamily="18" charset="0"/>
                <a:cs typeface="Times New Roman" panose="02020603050405020304" pitchFamily="18" charset="0"/>
              </a:rPr>
              <a:t>disbelievers and the hypocrites (i.e. do not follow their advices). Verily!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err="1">
                <a:solidFill>
                  <a:srgbClr val="008080"/>
                </a:solidFill>
                <a:effectLst/>
                <a:latin typeface="Times New Roman" panose="02020603050405020304" pitchFamily="18" charset="0"/>
                <a:cs typeface="Times New Roman" panose="02020603050405020304" pitchFamily="18" charset="0"/>
              </a:rPr>
              <a:t>Allâh</a:t>
            </a:r>
            <a:r>
              <a:rPr lang="en-US" sz="2400" b="1" dirty="0">
                <a:solidFill>
                  <a:srgbClr val="008080"/>
                </a:solidFill>
                <a:effectLst/>
                <a:latin typeface="Times New Roman" panose="02020603050405020304" pitchFamily="18" charset="0"/>
                <a:cs typeface="Times New Roman" panose="02020603050405020304" pitchFamily="18" charset="0"/>
              </a:rPr>
              <a:t> is Ever All-Knower, All-Wise."</a:t>
            </a:r>
            <a:r>
              <a:rPr lang="en-US" sz="2400" dirty="0">
                <a:solidFill>
                  <a:srgbClr val="000000"/>
                </a:solidFill>
                <a:effectLst/>
                <a:latin typeface="Times New Roman" panose="02020603050405020304" pitchFamily="18" charset="0"/>
                <a:cs typeface="Times New Roman" panose="02020603050405020304" pitchFamily="18" charset="0"/>
              </a:rPr>
              <a:t> [Al-Qur'an 33:1]</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10454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688AB7-61F9-310E-BDB6-CAC62F7FD524}"/>
              </a:ext>
            </a:extLst>
          </p:cNvPr>
          <p:cNvSpPr>
            <a:spLocks noGrp="1"/>
          </p:cNvSpPr>
          <p:nvPr>
            <p:ph type="title"/>
          </p:nvPr>
        </p:nvSpPr>
        <p:spPr>
          <a:xfrm>
            <a:off x="692426" y="450574"/>
            <a:ext cx="10515600" cy="636105"/>
          </a:xfrm>
        </p:spPr>
        <p:txBody>
          <a:bodyPr>
            <a:normAutofit fontScale="90000"/>
          </a:bodyPr>
          <a:lstStyle/>
          <a:p>
            <a:r>
              <a:rPr lang="en-US" sz="3100" b="1" dirty="0">
                <a:solidFill>
                  <a:srgbClr val="006699"/>
                </a:solidFill>
                <a:effectLst/>
                <a:latin typeface="Times New Roman" panose="02020603050405020304" pitchFamily="18" charset="0"/>
                <a:cs typeface="Times New Roman" panose="02020603050405020304" pitchFamily="18" charset="0"/>
              </a:rPr>
              <a:t> </a:t>
            </a:r>
            <a:br>
              <a:rPr lang="en-US" sz="3100" b="1" dirty="0">
                <a:solidFill>
                  <a:srgbClr val="006699"/>
                </a:solidFill>
                <a:effectLst/>
                <a:latin typeface="Times New Roman" panose="02020603050405020304" pitchFamily="18" charset="0"/>
                <a:cs typeface="Times New Roman" panose="02020603050405020304" pitchFamily="18" charset="0"/>
              </a:rPr>
            </a:br>
            <a:r>
              <a:rPr lang="en-US" sz="3600" dirty="0">
                <a:latin typeface="Algerian" panose="04020705040A02060702" pitchFamily="82" charset="0"/>
                <a:cs typeface="Times New Roman" panose="02020603050405020304" pitchFamily="18" charset="0"/>
              </a:rPr>
              <a:t>W</a:t>
            </a:r>
            <a:r>
              <a:rPr lang="en-US" sz="3600" dirty="0">
                <a:effectLst/>
                <a:latin typeface="Algerian" panose="04020705040A02060702" pitchFamily="82" charset="0"/>
                <a:cs typeface="Times New Roman" panose="02020603050405020304" pitchFamily="18" charset="0"/>
              </a:rPr>
              <a:t>icked Role of </a:t>
            </a:r>
            <a:r>
              <a:rPr lang="en-US" sz="3600" dirty="0" err="1">
                <a:effectLst/>
                <a:latin typeface="Algerian" panose="04020705040A02060702" pitchFamily="82" charset="0"/>
                <a:cs typeface="Times New Roman" panose="02020603050405020304" pitchFamily="18" charset="0"/>
              </a:rPr>
              <a:t>Hypocites</a:t>
            </a:r>
            <a:r>
              <a:rPr lang="en-US" sz="3600" dirty="0">
                <a:effectLst/>
                <a:latin typeface="Algerian" panose="04020705040A02060702" pitchFamily="82" charset="0"/>
                <a:cs typeface="Times New Roman" panose="02020603050405020304" pitchFamily="18" charset="0"/>
              </a:rPr>
              <a:t> after </a:t>
            </a:r>
            <a:r>
              <a:rPr lang="en-US" sz="3600" dirty="0" err="1">
                <a:effectLst/>
                <a:latin typeface="Algerian" panose="04020705040A02060702" pitchFamily="82" charset="0"/>
                <a:cs typeface="Times New Roman" panose="02020603050405020304" pitchFamily="18" charset="0"/>
              </a:rPr>
              <a:t>Ghazwah</a:t>
            </a:r>
            <a:r>
              <a:rPr lang="en-US" sz="3600" dirty="0">
                <a:effectLst/>
                <a:latin typeface="Algerian" panose="04020705040A02060702" pitchFamily="82" charset="0"/>
                <a:cs typeface="Times New Roman" panose="02020603050405020304" pitchFamily="18" charset="0"/>
              </a:rPr>
              <a:t> of Bani Al-</a:t>
            </a:r>
            <a:r>
              <a:rPr lang="en-US" sz="3600" dirty="0" err="1">
                <a:effectLst/>
                <a:latin typeface="Algerian" panose="04020705040A02060702" pitchFamily="82" charset="0"/>
                <a:cs typeface="Times New Roman" panose="02020603050405020304" pitchFamily="18" charset="0"/>
              </a:rPr>
              <a:t>Mustaliq</a:t>
            </a:r>
            <a:r>
              <a:rPr lang="en-US" sz="3600" dirty="0">
                <a:effectLst/>
                <a:latin typeface="Algerian" panose="04020705040A02060702" pitchFamily="82"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
            </a:r>
            <a:br>
              <a:rPr lang="en-US" sz="4400" dirty="0">
                <a:latin typeface="Times New Roman" panose="02020603050405020304" pitchFamily="18" charset="0"/>
                <a:cs typeface="Times New Roman" panose="02020603050405020304" pitchFamily="18" charset="0"/>
              </a:rPr>
            </a:br>
            <a:endParaRPr lang="x-none" dirty="0"/>
          </a:p>
        </p:txBody>
      </p:sp>
      <p:sp>
        <p:nvSpPr>
          <p:cNvPr id="3" name="Content Placeholder 2">
            <a:extLst>
              <a:ext uri="{FF2B5EF4-FFF2-40B4-BE49-F238E27FC236}">
                <a16:creationId xmlns:a16="http://schemas.microsoft.com/office/drawing/2014/main" xmlns="" id="{CBD2C0A1-919F-8F09-FB7A-F5EC2C0E9A07}"/>
              </a:ext>
            </a:extLst>
          </p:cNvPr>
          <p:cNvSpPr>
            <a:spLocks noGrp="1"/>
          </p:cNvSpPr>
          <p:nvPr>
            <p:ph idx="1"/>
          </p:nvPr>
        </p:nvSpPr>
        <p:spPr>
          <a:xfrm>
            <a:off x="838200" y="967409"/>
            <a:ext cx="10515600" cy="5209554"/>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During this </a:t>
            </a:r>
            <a:r>
              <a:rPr lang="en-US" sz="2400" i="1" dirty="0" err="1">
                <a:solidFill>
                  <a:srgbClr val="000000"/>
                </a:solidFill>
                <a:effectLst/>
                <a:latin typeface="Times New Roman" panose="02020603050405020304" pitchFamily="18" charset="0"/>
                <a:cs typeface="Times New Roman" panose="02020603050405020304" pitchFamily="18" charset="0"/>
              </a:rPr>
              <a:t>Ghazwah</a:t>
            </a:r>
            <a:r>
              <a:rPr lang="en-US" sz="2400" dirty="0">
                <a:solidFill>
                  <a:srgbClr val="000000"/>
                </a:solidFill>
                <a:effectLst/>
                <a:latin typeface="Times New Roman" panose="02020603050405020304" pitchFamily="18" charset="0"/>
                <a:cs typeface="Times New Roman" panose="02020603050405020304" pitchFamily="18" charset="0"/>
              </a:rPr>
              <a:t>, the hypocrites almost managed to create a sort of discord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among the Muslims themselves, coupled with a serious and ugly slander against the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himself. In short, their </a:t>
            </a:r>
            <a:r>
              <a:rPr lang="en-US" sz="2400" dirty="0" err="1">
                <a:solidFill>
                  <a:srgbClr val="000000"/>
                </a:solidFill>
                <a:effectLst/>
                <a:latin typeface="Times New Roman" panose="02020603050405020304" pitchFamily="18" charset="0"/>
                <a:cs typeface="Times New Roman" panose="02020603050405020304" pitchFamily="18" charset="0"/>
              </a:rPr>
              <a:t>behaviour</a:t>
            </a:r>
            <a:r>
              <a:rPr lang="en-US" sz="2400" dirty="0">
                <a:solidFill>
                  <a:srgbClr val="000000"/>
                </a:solidFill>
                <a:effectLst/>
                <a:latin typeface="Times New Roman" panose="02020603050405020304" pitchFamily="18" charset="0"/>
                <a:cs typeface="Times New Roman" panose="02020603050405020304" pitchFamily="18" charset="0"/>
              </a:rPr>
              <a:t> was an authentic translation of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err="1">
                <a:solidFill>
                  <a:srgbClr val="000000"/>
                </a:solidFill>
                <a:effectLst/>
                <a:latin typeface="Times New Roman" panose="02020603050405020304" pitchFamily="18" charset="0"/>
                <a:cs typeface="Times New Roman" panose="02020603050405020304" pitchFamily="18" charset="0"/>
              </a:rPr>
              <a:t>Allâh’s</a:t>
            </a:r>
            <a:r>
              <a:rPr lang="en-US" sz="2400" dirty="0">
                <a:solidFill>
                  <a:srgbClr val="000000"/>
                </a:solidFill>
                <a:effectLst/>
                <a:latin typeface="Times New Roman" panose="02020603050405020304" pitchFamily="18" charset="0"/>
                <a:cs typeface="Times New Roman" panose="02020603050405020304" pitchFamily="18" charset="0"/>
              </a:rPr>
              <a:t> Words: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b="1" dirty="0">
                <a:solidFill>
                  <a:srgbClr val="008080"/>
                </a:solidFill>
                <a:effectLst/>
                <a:latin typeface="Times New Roman" panose="02020603050405020304" pitchFamily="18" charset="0"/>
                <a:cs typeface="Times New Roman" panose="02020603050405020304" pitchFamily="18" charset="0"/>
              </a:rPr>
              <a:t>"Had they marched out with you, they would have added to you nothing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b="1" dirty="0">
                <a:solidFill>
                  <a:srgbClr val="008080"/>
                </a:solidFill>
                <a:effectLst/>
                <a:latin typeface="Times New Roman" panose="02020603050405020304" pitchFamily="18" charset="0"/>
                <a:cs typeface="Times New Roman" panose="02020603050405020304" pitchFamily="18" charset="0"/>
              </a:rPr>
              <a:t>except disorder, and they would have hurried about in your midst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b="1" dirty="0">
                <a:solidFill>
                  <a:srgbClr val="008080"/>
                </a:solidFill>
                <a:effectLst/>
                <a:latin typeface="Times New Roman" panose="02020603050405020304" pitchFamily="18" charset="0"/>
                <a:cs typeface="Times New Roman" panose="02020603050405020304" pitchFamily="18" charset="0"/>
              </a:rPr>
              <a:t>(spreading corruption) and sowing sedition among you …"</a:t>
            </a:r>
            <a:r>
              <a:rPr lang="en-US" sz="2400" dirty="0">
                <a:solidFill>
                  <a:srgbClr val="000000"/>
                </a:solidFill>
                <a:effectLst/>
                <a:latin typeface="Times New Roman" panose="02020603050405020304" pitchFamily="18" charset="0"/>
                <a:cs typeface="Times New Roman" panose="02020603050405020304" pitchFamily="18" charset="0"/>
              </a:rPr>
              <a:t> [Al-Qur'an 9:47]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 quarrel was about to break out between the Emigrants and the Helpers on account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of plots and evil intentions designed by the hypocrites.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told them off describing their </a:t>
            </a:r>
            <a:r>
              <a:rPr lang="en-US" sz="2400" dirty="0" err="1">
                <a:solidFill>
                  <a:srgbClr val="000000"/>
                </a:solidFill>
                <a:effectLst/>
                <a:latin typeface="Times New Roman" panose="02020603050405020304" pitchFamily="18" charset="0"/>
                <a:cs typeface="Times New Roman" panose="02020603050405020304" pitchFamily="18" charset="0"/>
              </a:rPr>
              <a:t>misbehaviour</a:t>
            </a:r>
            <a:r>
              <a:rPr lang="en-US" sz="2400" dirty="0">
                <a:solidFill>
                  <a:srgbClr val="000000"/>
                </a:solidFill>
                <a:effectLst/>
                <a:latin typeface="Times New Roman" panose="02020603050405020304" pitchFamily="18" charset="0"/>
                <a:cs typeface="Times New Roman" panose="02020603050405020304" pitchFamily="18" charset="0"/>
              </a:rPr>
              <a:t> as something smacking of pre-Islamic practices. </a:t>
            </a:r>
            <a:endParaRPr lang="x-non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4394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A2F096-2280-7F87-B743-E7D29683145E}"/>
              </a:ext>
            </a:extLst>
          </p:cNvPr>
          <p:cNvSpPr>
            <a:spLocks noGrp="1"/>
          </p:cNvSpPr>
          <p:nvPr>
            <p:ph type="title"/>
          </p:nvPr>
        </p:nvSpPr>
        <p:spPr>
          <a:xfrm>
            <a:off x="838200" y="365124"/>
            <a:ext cx="10515600" cy="549275"/>
          </a:xfrm>
        </p:spPr>
        <p:txBody>
          <a:bodyPr>
            <a:normAutofit fontScale="90000"/>
          </a:bodyPr>
          <a:lstStyle/>
          <a:p>
            <a:r>
              <a:rPr lang="en-US" sz="4400" dirty="0">
                <a:effectLst/>
                <a:latin typeface="Algerian" panose="04020705040A02060702" pitchFamily="82" charset="0"/>
                <a:cs typeface="Algerian" panose="04020705040A02060702" pitchFamily="82" charset="0"/>
                <a:sym typeface="+mn-ea"/>
              </a:rPr>
              <a:t/>
            </a:r>
            <a:br>
              <a:rPr lang="en-US" sz="4400" dirty="0">
                <a:effectLst/>
                <a:latin typeface="Algerian" panose="04020705040A02060702" pitchFamily="82" charset="0"/>
                <a:cs typeface="Algerian" panose="04020705040A02060702" pitchFamily="82" charset="0"/>
                <a:sym typeface="+mn-ea"/>
              </a:rPr>
            </a:br>
            <a:r>
              <a:rPr lang="en-US" sz="4400" dirty="0">
                <a:effectLst/>
                <a:latin typeface="Algerian" panose="04020705040A02060702" pitchFamily="82" charset="0"/>
                <a:cs typeface="Algerian" panose="04020705040A02060702" pitchFamily="82" charset="0"/>
                <a:sym typeface="+mn-ea"/>
              </a:rPr>
              <a:t/>
            </a:r>
            <a:br>
              <a:rPr lang="en-US" sz="4400" dirty="0">
                <a:effectLst/>
                <a:latin typeface="Algerian" panose="04020705040A02060702" pitchFamily="82" charset="0"/>
                <a:cs typeface="Algerian" panose="04020705040A02060702" pitchFamily="82" charset="0"/>
                <a:sym typeface="+mn-ea"/>
              </a:rPr>
            </a:br>
            <a:r>
              <a:rPr lang="en-US" sz="3100" dirty="0" err="1">
                <a:effectLst/>
                <a:latin typeface="Algerian" panose="04020705040A02060702" pitchFamily="82" charset="0"/>
                <a:cs typeface="Algerian" panose="04020705040A02060702" pitchFamily="82" charset="0"/>
                <a:sym typeface="+mn-ea"/>
              </a:rPr>
              <a:t>Hypocites</a:t>
            </a:r>
            <a:r>
              <a:rPr lang="en-US" sz="3100" dirty="0">
                <a:effectLst/>
                <a:latin typeface="Algerian" panose="04020705040A02060702" pitchFamily="82" charset="0"/>
                <a:cs typeface="Algerian" panose="04020705040A02060702" pitchFamily="82" charset="0"/>
                <a:sym typeface="+mn-ea"/>
              </a:rPr>
              <a:t> after </a:t>
            </a:r>
            <a:r>
              <a:rPr lang="en-US" sz="3100" dirty="0" err="1">
                <a:effectLst/>
                <a:latin typeface="Algerian" panose="04020705040A02060702" pitchFamily="82" charset="0"/>
                <a:cs typeface="Algerian" panose="04020705040A02060702" pitchFamily="82" charset="0"/>
                <a:sym typeface="+mn-ea"/>
              </a:rPr>
              <a:t>Ghazwah</a:t>
            </a:r>
            <a:r>
              <a:rPr lang="en-US" sz="3100" dirty="0">
                <a:effectLst/>
                <a:latin typeface="Algerian" panose="04020705040A02060702" pitchFamily="82" charset="0"/>
                <a:cs typeface="Algerian" panose="04020705040A02060702" pitchFamily="82" charset="0"/>
                <a:sym typeface="+mn-ea"/>
              </a:rPr>
              <a:t> Bani Al-</a:t>
            </a:r>
            <a:r>
              <a:rPr lang="en-US" sz="3100" dirty="0" err="1">
                <a:effectLst/>
                <a:latin typeface="Algerian" panose="04020705040A02060702" pitchFamily="82" charset="0"/>
                <a:cs typeface="Algerian" panose="04020705040A02060702" pitchFamily="82" charset="0"/>
                <a:sym typeface="+mn-ea"/>
              </a:rPr>
              <a:t>Mustaliq</a:t>
            </a:r>
            <a:r>
              <a:rPr lang="en-US" sz="4400" dirty="0"/>
              <a:t/>
            </a:r>
            <a:br>
              <a:rPr lang="en-US" sz="4400" dirty="0"/>
            </a:br>
            <a:r>
              <a:rPr lang="en-US" sz="4400" dirty="0">
                <a:effectLst/>
                <a:latin typeface="Algerian" panose="04020705040A02060702" pitchFamily="82" charset="0"/>
                <a:cs typeface="Algerian" panose="04020705040A02060702" pitchFamily="82" charset="0"/>
                <a:sym typeface="+mn-ea"/>
              </a:rPr>
              <a:t/>
            </a:r>
            <a:br>
              <a:rPr lang="en-US" sz="4400" dirty="0">
                <a:effectLst/>
                <a:latin typeface="Algerian" panose="04020705040A02060702" pitchFamily="82" charset="0"/>
                <a:cs typeface="Algerian" panose="04020705040A02060702" pitchFamily="82" charset="0"/>
                <a:sym typeface="+mn-ea"/>
              </a:rPr>
            </a:br>
            <a:endParaRPr lang="x-none" dirty="0"/>
          </a:p>
        </p:txBody>
      </p:sp>
      <p:sp>
        <p:nvSpPr>
          <p:cNvPr id="3" name="Content Placeholder 2">
            <a:extLst>
              <a:ext uri="{FF2B5EF4-FFF2-40B4-BE49-F238E27FC236}">
                <a16:creationId xmlns:a16="http://schemas.microsoft.com/office/drawing/2014/main" xmlns="" id="{352F144B-EB7D-AF67-054C-02A46F394DDB}"/>
              </a:ext>
            </a:extLst>
          </p:cNvPr>
          <p:cNvSpPr>
            <a:spLocks noGrp="1"/>
          </p:cNvSpPr>
          <p:nvPr>
            <p:ph idx="1"/>
          </p:nvPr>
        </p:nvSpPr>
        <p:spPr>
          <a:xfrm>
            <a:off x="715617" y="808383"/>
            <a:ext cx="10638183" cy="5368580"/>
          </a:xfrm>
        </p:spPr>
        <p:txBody>
          <a:bodyPr>
            <a:normAutofit lnSpcReduction="10000"/>
          </a:bodyPr>
          <a:lstStyle/>
          <a:p>
            <a:pPr marL="0" indent="0" algn="just">
              <a:lnSpc>
                <a:spcPct val="100000"/>
              </a:lnSpc>
              <a:buNone/>
            </a:pPr>
            <a:r>
              <a:rPr lang="en-US" sz="2800" dirty="0">
                <a:solidFill>
                  <a:srgbClr val="000000"/>
                </a:solidFill>
                <a:effectLst/>
                <a:latin typeface="Times New Roman" panose="02020603050405020304" pitchFamily="18" charset="0"/>
                <a:cs typeface="Times New Roman" panose="02020603050405020304" pitchFamily="18" charset="0"/>
              </a:rPr>
              <a:t>They, hypocrites with ‘Abdullah bin ‘</a:t>
            </a:r>
            <a:r>
              <a:rPr lang="en-US" sz="2800" dirty="0" err="1">
                <a:solidFill>
                  <a:srgbClr val="000000"/>
                </a:solidFill>
                <a:effectLst/>
                <a:latin typeface="Times New Roman" panose="02020603050405020304" pitchFamily="18" charset="0"/>
                <a:cs typeface="Times New Roman" panose="02020603050405020304" pitchFamily="18" charset="0"/>
              </a:rPr>
              <a:t>Ubai</a:t>
            </a:r>
            <a:r>
              <a:rPr lang="en-US" sz="2800" dirty="0">
                <a:solidFill>
                  <a:srgbClr val="000000"/>
                </a:solidFill>
                <a:effectLst/>
                <a:latin typeface="Times New Roman" panose="02020603050405020304" pitchFamily="18" charset="0"/>
                <a:cs typeface="Times New Roman" panose="02020603050405020304" pitchFamily="18" charset="0"/>
              </a:rPr>
              <a:t> at their head, were furious for the challenge which the Muslims showed towards the hostile plans and vicious intrigues woven behind closed </a:t>
            </a:r>
            <a:r>
              <a:rPr lang="en-US" sz="2800" dirty="0" err="1">
                <a:solidFill>
                  <a:srgbClr val="000000"/>
                </a:solidFill>
                <a:effectLst/>
                <a:latin typeface="Times New Roman" panose="02020603050405020304" pitchFamily="18" charset="0"/>
                <a:cs typeface="Times New Roman" panose="02020603050405020304" pitchFamily="18" charset="0"/>
              </a:rPr>
              <a:t>doors,and</a:t>
            </a:r>
            <a:r>
              <a:rPr lang="en-US" sz="2800" dirty="0">
                <a:solidFill>
                  <a:srgbClr val="000000"/>
                </a:solidFill>
                <a:effectLst/>
                <a:latin typeface="Times New Roman" panose="02020603050405020304" pitchFamily="18" charset="0"/>
                <a:cs typeface="Times New Roman" panose="02020603050405020304" pitchFamily="18" charset="0"/>
              </a:rPr>
              <a:t> swore "the most </a:t>
            </a:r>
            <a:r>
              <a:rPr lang="en-US" sz="2800" dirty="0" err="1">
                <a:solidFill>
                  <a:srgbClr val="000000"/>
                </a:solidFill>
                <a:effectLst/>
                <a:latin typeface="Times New Roman" panose="02020603050405020304" pitchFamily="18" charset="0"/>
                <a:cs typeface="Times New Roman" panose="02020603050405020304" pitchFamily="18" charset="0"/>
              </a:rPr>
              <a:t>honourable</a:t>
            </a:r>
            <a:r>
              <a:rPr lang="en-US" sz="2800" dirty="0">
                <a:solidFill>
                  <a:srgbClr val="000000"/>
                </a:solidFill>
                <a:effectLst/>
                <a:latin typeface="Times New Roman" panose="02020603050405020304" pitchFamily="18" charset="0"/>
                <a:cs typeface="Times New Roman" panose="02020603050405020304" pitchFamily="18" charset="0"/>
              </a:rPr>
              <a:t> will expel the meanest out of Madinah," and added: </a:t>
            </a:r>
          </a:p>
          <a:p>
            <a:pPr marL="0" indent="0" algn="just">
              <a:lnSpc>
                <a:spcPct val="100000"/>
              </a:lnSpc>
              <a:buNone/>
            </a:pPr>
            <a:r>
              <a:rPr lang="en-US" sz="2800" dirty="0">
                <a:solidFill>
                  <a:srgbClr val="000000"/>
                </a:solidFill>
                <a:effectLst/>
                <a:latin typeface="Times New Roman" panose="02020603050405020304" pitchFamily="18" charset="0"/>
                <a:cs typeface="Times New Roman" panose="02020603050405020304" pitchFamily="18" charset="0"/>
              </a:rPr>
              <a:t>"They (the Muslims) have outnumbered and shared us our land. If you fatten your dog, it will eat you."</a:t>
            </a:r>
          </a:p>
          <a:p>
            <a:pPr marL="0" indent="0" algn="just">
              <a:lnSpc>
                <a:spcPct val="100000"/>
              </a:lnSpc>
              <a:buNone/>
            </a:pPr>
            <a:r>
              <a:rPr lang="en-US" sz="2800" dirty="0">
                <a:solidFill>
                  <a:srgbClr val="000000"/>
                </a:solidFill>
                <a:effectLst/>
                <a:latin typeface="Times New Roman" panose="02020603050405020304" pitchFamily="18" charset="0"/>
                <a:cs typeface="Times New Roman" panose="02020603050405020304" pitchFamily="18" charset="0"/>
              </a:rPr>
              <a:t> When that talk was reported to the Prophet [</a:t>
            </a:r>
            <a:r>
              <a:rPr lang="en-US" sz="2800" dirty="0" err="1">
                <a:solidFill>
                  <a:srgbClr val="000000"/>
                </a:solidFill>
                <a:effectLst/>
                <a:latin typeface="Times New Roman" panose="02020603050405020304" pitchFamily="18" charset="0"/>
                <a:cs typeface="Times New Roman" panose="02020603050405020304" pitchFamily="18" charset="0"/>
              </a:rPr>
              <a:t>pbuh</a:t>
            </a:r>
            <a:r>
              <a:rPr lang="en-US" sz="2800" dirty="0">
                <a:solidFill>
                  <a:srgbClr val="000000"/>
                </a:solidFill>
                <a:effectLst/>
                <a:latin typeface="Times New Roman" panose="02020603050405020304" pitchFamily="18" charset="0"/>
                <a:cs typeface="Times New Roman" panose="02020603050405020304" pitchFamily="18" charset="0"/>
              </a:rPr>
              <a:t>], ‘Umar, a venerable Companion, asked for permission to have Ibn ‘</a:t>
            </a:r>
            <a:r>
              <a:rPr lang="en-US" sz="2800" dirty="0" err="1">
                <a:solidFill>
                  <a:srgbClr val="000000"/>
                </a:solidFill>
                <a:effectLst/>
                <a:latin typeface="Times New Roman" panose="02020603050405020304" pitchFamily="18" charset="0"/>
                <a:cs typeface="Times New Roman" panose="02020603050405020304" pitchFamily="18" charset="0"/>
              </a:rPr>
              <a:t>Ubai</a:t>
            </a:r>
            <a:r>
              <a:rPr lang="en-US" sz="2800" dirty="0">
                <a:solidFill>
                  <a:srgbClr val="000000"/>
                </a:solidFill>
                <a:effectLst/>
                <a:latin typeface="Times New Roman" panose="02020603050405020304" pitchFamily="18" charset="0"/>
                <a:cs typeface="Times New Roman" panose="02020603050405020304" pitchFamily="18" charset="0"/>
              </a:rPr>
              <a:t> killed. The Prophet [</a:t>
            </a:r>
            <a:r>
              <a:rPr lang="en-US" sz="2800" dirty="0" err="1">
                <a:solidFill>
                  <a:srgbClr val="000000"/>
                </a:solidFill>
                <a:effectLst/>
                <a:latin typeface="Times New Roman" panose="02020603050405020304" pitchFamily="18" charset="0"/>
                <a:cs typeface="Times New Roman" panose="02020603050405020304" pitchFamily="18" charset="0"/>
              </a:rPr>
              <a:t>pbuh</a:t>
            </a:r>
            <a:r>
              <a:rPr lang="en-US" sz="2800" dirty="0">
                <a:solidFill>
                  <a:srgbClr val="000000"/>
                </a:solidFill>
                <a:effectLst/>
                <a:latin typeface="Times New Roman" panose="02020603050405020304" pitchFamily="18" charset="0"/>
                <a:cs typeface="Times New Roman" panose="02020603050405020304" pitchFamily="18" charset="0"/>
              </a:rPr>
              <a:t>] naturally turned down his proposal on the grounds that it did not become of a Prophet [</a:t>
            </a:r>
            <a:r>
              <a:rPr lang="en-US" sz="2800" dirty="0" err="1">
                <a:solidFill>
                  <a:srgbClr val="000000"/>
                </a:solidFill>
                <a:effectLst/>
                <a:latin typeface="Times New Roman" panose="02020603050405020304" pitchFamily="18" charset="0"/>
                <a:cs typeface="Times New Roman" panose="02020603050405020304" pitchFamily="18" charset="0"/>
              </a:rPr>
              <a:t>pbuh</a:t>
            </a:r>
            <a:r>
              <a:rPr lang="en-US" sz="2800" dirty="0">
                <a:solidFill>
                  <a:srgbClr val="000000"/>
                </a:solidFill>
                <a:effectLst/>
                <a:latin typeface="Times New Roman" panose="02020603050405020304" pitchFamily="18" charset="0"/>
                <a:cs typeface="Times New Roman" panose="02020603050405020304" pitchFamily="18" charset="0"/>
              </a:rPr>
              <a:t>] to be accused of killing his people. He, on the contrary in an unexpected move, asked ‘Umar to announce departure. He marched with his men for two days until the sun grew too hot.</a:t>
            </a:r>
            <a:endParaRPr lang="en-US" sz="2800" dirty="0">
              <a:latin typeface="Times New Roman" panose="02020603050405020304" pitchFamily="18" charset="0"/>
              <a:cs typeface="Times New Roman" panose="02020603050405020304" pitchFamily="18" charset="0"/>
            </a:endParaRPr>
          </a:p>
          <a:p>
            <a:pPr marL="0" indent="0">
              <a:buNone/>
            </a:pPr>
            <a:endParaRPr lang="x-none" dirty="0"/>
          </a:p>
        </p:txBody>
      </p:sp>
    </p:spTree>
    <p:extLst>
      <p:ext uri="{BB962C8B-B14F-4D97-AF65-F5344CB8AC3E}">
        <p14:creationId xmlns:p14="http://schemas.microsoft.com/office/powerpoint/2010/main" xmlns="" val="34281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3F0A1A-EABF-9D8E-9E5D-22078025B74D}"/>
              </a:ext>
            </a:extLst>
          </p:cNvPr>
          <p:cNvSpPr>
            <a:spLocks noGrp="1"/>
          </p:cNvSpPr>
          <p:nvPr>
            <p:ph type="title"/>
          </p:nvPr>
        </p:nvSpPr>
        <p:spPr>
          <a:xfrm>
            <a:off x="838200" y="365126"/>
            <a:ext cx="10515600" cy="589032"/>
          </a:xfrm>
        </p:spPr>
        <p:txBody>
          <a:bodyPr>
            <a:normAutofit/>
          </a:bodyPr>
          <a:lstStyle/>
          <a:p>
            <a:r>
              <a:rPr lang="en-US" sz="3200" dirty="0" err="1">
                <a:effectLst/>
                <a:latin typeface="Algerian" panose="04020705040A02060702" pitchFamily="82" charset="0"/>
                <a:cs typeface="Algerian" panose="04020705040A02060702" pitchFamily="82" charset="0"/>
                <a:sym typeface="+mn-ea"/>
              </a:rPr>
              <a:t>Hypocites</a:t>
            </a:r>
            <a:r>
              <a:rPr lang="en-US" sz="3200" dirty="0">
                <a:effectLst/>
                <a:latin typeface="Algerian" panose="04020705040A02060702" pitchFamily="82" charset="0"/>
                <a:cs typeface="Algerian" panose="04020705040A02060702" pitchFamily="82" charset="0"/>
                <a:sym typeface="+mn-ea"/>
              </a:rPr>
              <a:t> after </a:t>
            </a:r>
            <a:r>
              <a:rPr lang="en-US" sz="3200" dirty="0" err="1">
                <a:effectLst/>
                <a:latin typeface="Algerian" panose="04020705040A02060702" pitchFamily="82" charset="0"/>
                <a:cs typeface="Algerian" panose="04020705040A02060702" pitchFamily="82" charset="0"/>
                <a:sym typeface="+mn-ea"/>
              </a:rPr>
              <a:t>Ghazwah</a:t>
            </a:r>
            <a:r>
              <a:rPr lang="en-US" sz="3200" dirty="0">
                <a:effectLst/>
                <a:latin typeface="Algerian" panose="04020705040A02060702" pitchFamily="82" charset="0"/>
                <a:cs typeface="Algerian" panose="04020705040A02060702" pitchFamily="82" charset="0"/>
                <a:sym typeface="+mn-ea"/>
              </a:rPr>
              <a:t> Bani Al-</a:t>
            </a:r>
            <a:r>
              <a:rPr lang="en-US" sz="3200" dirty="0" err="1">
                <a:effectLst/>
                <a:latin typeface="Algerian" panose="04020705040A02060702" pitchFamily="82" charset="0"/>
                <a:cs typeface="Algerian" panose="04020705040A02060702" pitchFamily="82" charset="0"/>
                <a:sym typeface="+mn-ea"/>
              </a:rPr>
              <a:t>Mustaliq</a:t>
            </a:r>
            <a:endParaRPr lang="x-none" sz="3200" dirty="0"/>
          </a:p>
        </p:txBody>
      </p:sp>
      <p:sp>
        <p:nvSpPr>
          <p:cNvPr id="3" name="Content Placeholder 2">
            <a:extLst>
              <a:ext uri="{FF2B5EF4-FFF2-40B4-BE49-F238E27FC236}">
                <a16:creationId xmlns:a16="http://schemas.microsoft.com/office/drawing/2014/main" xmlns="" id="{EA193206-FAC2-BB1D-771C-204430550ED8}"/>
              </a:ext>
            </a:extLst>
          </p:cNvPr>
          <p:cNvSpPr>
            <a:spLocks noGrp="1"/>
          </p:cNvSpPr>
          <p:nvPr>
            <p:ph idx="1"/>
          </p:nvPr>
        </p:nvSpPr>
        <p:spPr>
          <a:xfrm>
            <a:off x="838200" y="1060174"/>
            <a:ext cx="10515600" cy="5116789"/>
          </a:xfrm>
        </p:spPr>
        <p:txBody>
          <a:bodyPr/>
          <a:lstStyle/>
          <a:p>
            <a:pPr marL="0" indent="0">
              <a:buNone/>
            </a:pPr>
            <a:r>
              <a:rPr lang="en-US" sz="2800" dirty="0">
                <a:solidFill>
                  <a:srgbClr val="000000"/>
                </a:solidFill>
                <a:effectLst/>
                <a:latin typeface="Times New Roman" panose="02020603050405020304" pitchFamily="18" charset="0"/>
                <a:cs typeface="Times New Roman" panose="02020603050405020304" pitchFamily="18" charset="0"/>
              </a:rPr>
              <a:t>They stopped and fell asleep, a clever attempt at diverting his people’s attention from the previous event. ‘Abdullah’s son heard of that vile of his father and as the party reached Madinah, he drew his sword and barred his father’s entry into the town until he had confessed and declared that he himself was the meanest of the citizens of Madinah and the Prophet [</a:t>
            </a:r>
            <a:r>
              <a:rPr lang="en-US" sz="2800" dirty="0" err="1">
                <a:solidFill>
                  <a:srgbClr val="000000"/>
                </a:solidFill>
                <a:effectLst/>
                <a:latin typeface="Times New Roman" panose="02020603050405020304" pitchFamily="18" charset="0"/>
                <a:cs typeface="Times New Roman" panose="02020603050405020304" pitchFamily="18" charset="0"/>
              </a:rPr>
              <a:t>pbuh</a:t>
            </a:r>
            <a:r>
              <a:rPr lang="en-US" sz="2800" dirty="0">
                <a:solidFill>
                  <a:srgbClr val="000000"/>
                </a:solidFill>
                <a:effectLst/>
                <a:latin typeface="Times New Roman" panose="02020603050405020304" pitchFamily="18" charset="0"/>
                <a:cs typeface="Times New Roman" panose="02020603050405020304" pitchFamily="18" charset="0"/>
              </a:rPr>
              <a:t>] the most </a:t>
            </a:r>
            <a:r>
              <a:rPr lang="en-US" sz="2800" dirty="0" err="1">
                <a:solidFill>
                  <a:srgbClr val="000000"/>
                </a:solidFill>
                <a:effectLst/>
                <a:latin typeface="Times New Roman" panose="02020603050405020304" pitchFamily="18" charset="0"/>
                <a:cs typeface="Times New Roman" panose="02020603050405020304" pitchFamily="18" charset="0"/>
              </a:rPr>
              <a:t>honourable</a:t>
            </a:r>
            <a:r>
              <a:rPr lang="en-US" sz="2800" dirty="0">
                <a:solidFill>
                  <a:srgbClr val="000000"/>
                </a:solidFill>
                <a:effectLst/>
                <a:latin typeface="Times New Roman" panose="02020603050405020304" pitchFamily="18" charset="0"/>
                <a:cs typeface="Times New Roman" panose="02020603050405020304" pitchFamily="18" charset="0"/>
              </a:rPr>
              <a:t> of them. Thus the boast recoiled on his head. It was also reported that the son was ready to kill his father if the Prophet [</a:t>
            </a:r>
            <a:r>
              <a:rPr lang="en-US" sz="2800" dirty="0" err="1">
                <a:solidFill>
                  <a:srgbClr val="000000"/>
                </a:solidFill>
                <a:effectLst/>
                <a:latin typeface="Times New Roman" panose="02020603050405020304" pitchFamily="18" charset="0"/>
                <a:cs typeface="Times New Roman" panose="02020603050405020304" pitchFamily="18" charset="0"/>
              </a:rPr>
              <a:t>pbuh</a:t>
            </a:r>
            <a:r>
              <a:rPr lang="en-US" sz="2800" dirty="0">
                <a:solidFill>
                  <a:srgbClr val="000000"/>
                </a:solidFill>
                <a:effectLst/>
                <a:latin typeface="Times New Roman" panose="02020603050405020304" pitchFamily="18" charset="0"/>
                <a:cs typeface="Times New Roman" panose="02020603050405020304" pitchFamily="18" charset="0"/>
              </a:rPr>
              <a:t>] had wanted him.</a:t>
            </a:r>
            <a:endParaRPr lang="en-US" sz="2800" dirty="0">
              <a:latin typeface="Times New Roman" panose="02020603050405020304" pitchFamily="18" charset="0"/>
              <a:cs typeface="Times New Roman" panose="02020603050405020304" pitchFamily="18" charset="0"/>
            </a:endParaRPr>
          </a:p>
          <a:p>
            <a:pPr marL="0" indent="0">
              <a:buNone/>
            </a:pPr>
            <a:endParaRPr lang="x-none" dirty="0"/>
          </a:p>
        </p:txBody>
      </p:sp>
    </p:spTree>
    <p:extLst>
      <p:ext uri="{BB962C8B-B14F-4D97-AF65-F5344CB8AC3E}">
        <p14:creationId xmlns:p14="http://schemas.microsoft.com/office/powerpoint/2010/main" xmlns="" val="3371991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1671</Words>
  <Application>Microsoft Office PowerPoint</Application>
  <PresentationFormat>Custom</PresentationFormat>
  <Paragraphs>56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Seerah of Prophet Muhammad pbuh</vt:lpstr>
      <vt:lpstr> Invasion of Banu Quraiza</vt:lpstr>
      <vt:lpstr>  Historical Background   </vt:lpstr>
      <vt:lpstr> Historical Background</vt:lpstr>
      <vt:lpstr>Historical Background</vt:lpstr>
      <vt:lpstr>Invasion of Banu Quraiza</vt:lpstr>
      <vt:lpstr> Invasion of Banu Quraiza</vt:lpstr>
      <vt:lpstr> Invasion of Banu Quraiza</vt:lpstr>
      <vt:lpstr> Invasion of Banu Quraiza</vt:lpstr>
      <vt:lpstr> Islam as a powerful State Religion </vt:lpstr>
      <vt:lpstr>Islam as a powerful State Religion</vt:lpstr>
      <vt:lpstr>  Wicked Role of Hypocites after Ghazwah of Bani Al-Mustaliq  </vt:lpstr>
      <vt:lpstr>  Hypocites after Ghazwah Bani Al-Mustaliq  </vt:lpstr>
      <vt:lpstr>Hypocites after Ghazwah Bani Al-Mustaliq</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4</cp:revision>
  <dcterms:created xsi:type="dcterms:W3CDTF">2023-12-01T06:38:29Z</dcterms:created>
  <dcterms:modified xsi:type="dcterms:W3CDTF">2024-05-06T07:13:11Z</dcterms:modified>
</cp:coreProperties>
</file>