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67" r:id="rId14"/>
    <p:sldId id="268" r:id="rId15"/>
    <p:sldId id="269" r:id="rId16"/>
    <p:sldId id="273" r:id="rId17"/>
    <p:sldId id="272" r:id="rId18"/>
    <p:sldId id="271" r:id="rId19"/>
    <p:sldId id="27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302C6A-C934-4089-886E-028D0E456CF2}"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8186E5-70EE-440A-B339-D5BA5F04B6C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302C6A-C934-4089-886E-028D0E456CF2}"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8186E5-70EE-440A-B339-D5BA5F04B6C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302C6A-C934-4089-886E-028D0E456CF2}"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8186E5-70EE-440A-B339-D5BA5F04B6C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302C6A-C934-4089-886E-028D0E456CF2}" type="datetimeFigureOut">
              <a:rPr lang="en-US" smtClean="0"/>
              <a:t>11/29/2023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8186E5-70EE-440A-B339-D5BA5F04B6C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302C6A-C934-4089-886E-028D0E456CF2}" type="datetimeFigureOut">
              <a:rPr lang="en-US" smtClean="0"/>
              <a:t>11/29/2023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8186E5-70EE-440A-B339-D5BA5F04B6C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302C6A-C934-4089-886E-028D0E456CF2}" type="datetimeFigureOut">
              <a:rPr lang="en-US" smtClean="0"/>
              <a:t>11/29/2023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8186E5-70EE-440A-B339-D5BA5F04B6C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302C6A-C934-4089-886E-028D0E456CF2}" type="datetimeFigureOut">
              <a:rPr lang="en-US" smtClean="0"/>
              <a:t>11/29/2023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8186E5-70EE-440A-B339-D5BA5F04B6C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302C6A-C934-4089-886E-028D0E456CF2}" type="datetimeFigureOut">
              <a:rPr lang="en-US" smtClean="0"/>
              <a:t>11/29/2023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8186E5-70EE-440A-B339-D5BA5F04B6C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302C6A-C934-4089-886E-028D0E456CF2}" type="datetimeFigureOut">
              <a:rPr lang="en-US" smtClean="0"/>
              <a:t>11/29/2023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8186E5-70EE-440A-B339-D5BA5F04B6C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302C6A-C934-4089-886E-028D0E456CF2}"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8186E5-70EE-440A-B339-D5BA5F04B6C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302C6A-C934-4089-886E-028D0E456CF2}"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8186E5-70EE-440A-B339-D5BA5F04B6C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302C6A-C934-4089-886E-028D0E456CF2}" type="datetimeFigureOut">
              <a:rPr lang="en-US" smtClean="0"/>
              <a:t>11/29/2023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8186E5-70EE-440A-B339-D5BA5F04B6C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zamzam.com/blog/battle-of-badr/" TargetMode="External"/><Relationship Id="rId2" Type="http://schemas.openxmlformats.org/officeDocument/2006/relationships/hyperlink" Target="https://thepilgrim.co/battle-of-uhud/"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thepilgrim.co/mount-uhud/"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thepilgrim.co/importance-of-medina-in-isla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thepilgrim.co/history-of-makkah/"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dirty="0" err="1">
                <a:latin typeface="Algerian" panose="04020705040A02060702" pitchFamily="82" charset="0"/>
              </a:rPr>
              <a:t>Seerah</a:t>
            </a:r>
            <a:r>
              <a:rPr lang="en-US" sz="3600" dirty="0">
                <a:latin typeface="Algerian" panose="04020705040A02060702" pitchFamily="82" charset="0"/>
              </a:rPr>
              <a:t> of Prophet Muhammad </a:t>
            </a:r>
            <a:r>
              <a:rPr lang="en-US" sz="3600" dirty="0" err="1">
                <a:latin typeface="Algerian" panose="04020705040A02060702" pitchFamily="82" charset="0"/>
              </a:rPr>
              <a:t>pbuh</a:t>
            </a:r>
            <a:endParaRPr lang="en-US" sz="3600" dirty="0">
              <a:latin typeface="Algerian" panose="04020705040A02060702" pitchFamily="82" charset="0"/>
            </a:endParaRPr>
          </a:p>
        </p:txBody>
      </p:sp>
      <p:sp>
        <p:nvSpPr>
          <p:cNvPr id="3" name="Subtitle 2"/>
          <p:cNvSpPr>
            <a:spLocks noGrp="1"/>
          </p:cNvSpPr>
          <p:nvPr>
            <p:ph type="subTitle" idx="1"/>
          </p:nvPr>
        </p:nvSpPr>
        <p:spPr/>
        <p:txBody>
          <a:bodyPr>
            <a:normAutofit/>
          </a:bodyPr>
          <a:lstStyle/>
          <a:p>
            <a:r>
              <a:rPr lang="ar-SA" sz="4400" dirty="0"/>
              <a:t>سيرة رسول الله صلى الله عليه وسلم </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61310"/>
          </a:xfrm>
        </p:spPr>
        <p:txBody>
          <a:bodyPr/>
          <a:lstStyle/>
          <a:p>
            <a:r>
              <a:rPr lang="en-US" dirty="0">
                <a:latin typeface="Algerian" panose="04020705040A02060702" pitchFamily="82" charset="0"/>
              </a:rPr>
              <a:t>Battle of </a:t>
            </a:r>
            <a:r>
              <a:rPr lang="en-US" dirty="0" err="1">
                <a:latin typeface="Algerian" panose="04020705040A02060702" pitchFamily="82" charset="0"/>
              </a:rPr>
              <a:t>Uhad</a:t>
            </a:r>
            <a:r>
              <a:rPr lang="en-US" dirty="0">
                <a:latin typeface="Algerian" panose="04020705040A02060702" pitchFamily="82" charset="0"/>
              </a:rPr>
              <a:t> </a:t>
            </a:r>
          </a:p>
        </p:txBody>
      </p:sp>
      <p:sp>
        <p:nvSpPr>
          <p:cNvPr id="3" name="Content Placeholder 2"/>
          <p:cNvSpPr>
            <a:spLocks noGrp="1"/>
          </p:cNvSpPr>
          <p:nvPr>
            <p:ph idx="1"/>
          </p:nvPr>
        </p:nvSpPr>
        <p:spPr>
          <a:xfrm>
            <a:off x="838200" y="1126490"/>
            <a:ext cx="10515600" cy="5225415"/>
          </a:xfrm>
        </p:spPr>
        <p:txBody>
          <a:bodyPr>
            <a:normAutofit lnSpcReduction="10000"/>
          </a:bodyPr>
          <a:lstStyle/>
          <a:p>
            <a:pPr marL="0" indent="0">
              <a:buNone/>
            </a:pPr>
            <a:r>
              <a:rPr lang="en-US" dirty="0">
                <a:latin typeface="Algerian" panose="04020705040A02060702" pitchFamily="82" charset="0"/>
              </a:rPr>
              <a:t>Introduction :</a:t>
            </a:r>
          </a:p>
          <a:p>
            <a:pPr marL="0" indent="0" algn="just">
              <a:lnSpc>
                <a:spcPct val="100000"/>
              </a:lnSpc>
              <a:buNone/>
            </a:pPr>
            <a:r>
              <a:rPr lang="en-US" sz="2400" b="0" i="0" dirty="0">
                <a:solidFill>
                  <a:srgbClr val="4D4D50"/>
                </a:solidFill>
                <a:effectLst/>
                <a:latin typeface="Times New Roman" panose="02020603050405020304" pitchFamily="18" charset="0"/>
                <a:cs typeface="Times New Roman" panose="02020603050405020304" pitchFamily="18" charset="0"/>
              </a:rPr>
              <a:t>Fought in 3 AH, the </a:t>
            </a:r>
            <a:r>
              <a:rPr lang="en-US" sz="2400" b="0" i="0" u="none" strike="noStrike" dirty="0">
                <a:solidFill>
                  <a:srgbClr val="232792"/>
                </a:solidFill>
                <a:effectLst/>
                <a:latin typeface="Times New Roman" panose="02020603050405020304" pitchFamily="18" charset="0"/>
                <a:cs typeface="Times New Roman" panose="02020603050405020304" pitchFamily="18" charset="0"/>
                <a:hlinkClick r:id="rId2"/>
              </a:rPr>
              <a:t>Battle of Uhud</a:t>
            </a:r>
            <a:r>
              <a:rPr lang="en-US" sz="2400" b="0" i="0" dirty="0">
                <a:solidFill>
                  <a:srgbClr val="4D4D50"/>
                </a:solidFill>
                <a:effectLst/>
                <a:latin typeface="Times New Roman" panose="02020603050405020304" pitchFamily="18" charset="0"/>
                <a:cs typeface="Times New Roman" panose="02020603050405020304" pitchFamily="18" charset="0"/>
              </a:rPr>
              <a:t> is the second greatest battle fought between the Muslim army under the leadership of Prophet Muhammad (PBUH) and the leaders of the Quraysh. The Battle of Uhud took place in the name of revenge one year after the Battle of Badr and three years following the migration to Madinah.</a:t>
            </a:r>
          </a:p>
          <a:p>
            <a:pPr marL="0" indent="0" algn="just">
              <a:lnSpc>
                <a:spcPct val="100000"/>
              </a:lnSpc>
              <a:buNone/>
            </a:pPr>
            <a:r>
              <a:rPr lang="en-US" sz="2400" dirty="0">
                <a:latin typeface="Algerian" panose="04020705040A02060702" pitchFamily="82" charset="0"/>
              </a:rPr>
              <a:t>Reasons for the Battle:</a:t>
            </a:r>
            <a:endParaRPr lang="en-US" sz="2400" b="0" i="0" dirty="0">
              <a:solidFill>
                <a:srgbClr val="4D4D50"/>
              </a:solidFill>
              <a:effectLst/>
              <a:latin typeface="Times New Roman" panose="02020603050405020304" pitchFamily="18" charset="0"/>
              <a:cs typeface="Times New Roman" panose="02020603050405020304" pitchFamily="18" charset="0"/>
            </a:endParaRPr>
          </a:p>
          <a:p>
            <a:pPr marL="0" indent="0" algn="just">
              <a:lnSpc>
                <a:spcPct val="100000"/>
              </a:lnSpc>
              <a:buNone/>
            </a:pPr>
            <a:r>
              <a:rPr lang="en-US" sz="2400" b="0" i="0" dirty="0">
                <a:solidFill>
                  <a:srgbClr val="212529"/>
                </a:solidFill>
                <a:effectLst/>
                <a:latin typeface="Times New Roman" panose="02020603050405020304" pitchFamily="18" charset="0"/>
                <a:cs typeface="Times New Roman" panose="02020603050405020304" pitchFamily="18" charset="0"/>
              </a:rPr>
              <a:t>Before the battle of Uhud took place, Muslims and Quraish tribes challenged each other at the Battle of Badr. The Quraish army that charged into the Battle of Badr was massive and had an enormous reserve, with better logistics. Despite this, they lost seventy soldiers and leaders while seventy became hostages in single-day combat. The </a:t>
            </a:r>
            <a:r>
              <a:rPr lang="en-US" sz="2400" b="0" i="0" dirty="0" err="1">
                <a:solidFill>
                  <a:srgbClr val="212529"/>
                </a:solidFill>
                <a:effectLst/>
                <a:latin typeface="Times New Roman" panose="02020603050405020304" pitchFamily="18" charset="0"/>
                <a:cs typeface="Times New Roman" panose="02020603050405020304" pitchFamily="18" charset="0"/>
              </a:rPr>
              <a:t>Quraishites</a:t>
            </a:r>
            <a:r>
              <a:rPr lang="en-US" sz="2400" b="0" i="0" dirty="0">
                <a:solidFill>
                  <a:srgbClr val="212529"/>
                </a:solidFill>
                <a:effectLst/>
                <a:latin typeface="Times New Roman" panose="02020603050405020304" pitchFamily="18" charset="0"/>
                <a:cs typeface="Times New Roman" panose="02020603050405020304" pitchFamily="18" charset="0"/>
              </a:rPr>
              <a:t> were adamant about not admitting defeat. The </a:t>
            </a:r>
            <a:r>
              <a:rPr lang="en-US" sz="2400" b="0" i="0" dirty="0" err="1">
                <a:solidFill>
                  <a:srgbClr val="212529"/>
                </a:solidFill>
                <a:effectLst/>
                <a:latin typeface="Times New Roman" panose="02020603050405020304" pitchFamily="18" charset="0"/>
                <a:cs typeface="Times New Roman" panose="02020603050405020304" pitchFamily="18" charset="0"/>
              </a:rPr>
              <a:t>Quraishites</a:t>
            </a:r>
            <a:r>
              <a:rPr lang="en-US" sz="2400" b="0" i="0" dirty="0">
                <a:solidFill>
                  <a:srgbClr val="212529"/>
                </a:solidFill>
                <a:effectLst/>
                <a:latin typeface="Times New Roman" panose="02020603050405020304" pitchFamily="18" charset="0"/>
                <a:cs typeface="Times New Roman" panose="02020603050405020304" pitchFamily="18" charset="0"/>
              </a:rPr>
              <a:t> mobilized three thousand fighters for the Uhud Battle to avenge their defeat, compared to 900+ in the </a:t>
            </a:r>
            <a:r>
              <a:rPr lang="en-US" sz="2400" b="0" i="0" u="sng" dirty="0">
                <a:effectLst/>
                <a:latin typeface="Times New Roman" panose="02020603050405020304" pitchFamily="18" charset="0"/>
                <a:cs typeface="Times New Roman" panose="02020603050405020304" pitchFamily="18" charset="0"/>
                <a:hlinkClick r:id="rId3"/>
              </a:rPr>
              <a:t>Battle of Badr</a:t>
            </a:r>
            <a:r>
              <a:rPr lang="en-US" sz="2400" b="0" i="0" dirty="0">
                <a:solidFill>
                  <a:srgbClr val="212529"/>
                </a:solidFill>
                <a:effectLst/>
                <a:latin typeface="Times New Roman" panose="02020603050405020304" pitchFamily="18" charset="0"/>
                <a:cs typeface="Times New Roman" panose="02020603050405020304" pitchFamily="18" charset="0"/>
              </a:rPr>
              <a:t>. They marched towards Mount Uhud, Madinah, intending to demolish the Muslims and their faith.</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36023"/>
          </a:xfrm>
        </p:spPr>
        <p:txBody>
          <a:bodyPr>
            <a:normAutofit fontScale="90000"/>
          </a:bodyPr>
          <a:lstStyle/>
          <a:p>
            <a:r>
              <a:rPr lang="en-US" dirty="0"/>
              <a:t/>
            </a:r>
            <a:br>
              <a:rPr lang="en-US" dirty="0"/>
            </a:br>
            <a:r>
              <a:rPr lang="en-US" sz="4000" dirty="0">
                <a:latin typeface="Algerian" panose="04020705040A02060702" pitchFamily="82" charset="0"/>
              </a:rPr>
              <a:t>Two Armies in the Battle field</a:t>
            </a:r>
            <a:r>
              <a:rPr lang="en-US" dirty="0"/>
              <a:t/>
            </a:r>
            <a:br>
              <a:rPr lang="en-US" dirty="0"/>
            </a:br>
            <a:endParaRPr lang="en-US" dirty="0"/>
          </a:p>
        </p:txBody>
      </p:sp>
      <p:sp>
        <p:nvSpPr>
          <p:cNvPr id="3" name="Content Placeholder 2"/>
          <p:cNvSpPr>
            <a:spLocks noGrp="1"/>
          </p:cNvSpPr>
          <p:nvPr>
            <p:ph idx="1"/>
          </p:nvPr>
        </p:nvSpPr>
        <p:spPr>
          <a:xfrm>
            <a:off x="838200" y="993913"/>
            <a:ext cx="10515600" cy="5183050"/>
          </a:xfrm>
        </p:spPr>
        <p:txBody>
          <a:bodyPr>
            <a:normAutofit lnSpcReduction="10000"/>
          </a:bodyPr>
          <a:lstStyle/>
          <a:p>
            <a:pPr marL="0" indent="0" algn="just">
              <a:lnSpc>
                <a:spcPct val="100000"/>
              </a:lnSpc>
              <a:buNone/>
            </a:pPr>
            <a:r>
              <a:rPr lang="en-US" sz="2400" b="0" i="0" dirty="0">
                <a:solidFill>
                  <a:srgbClr val="212529"/>
                </a:solidFill>
                <a:effectLst/>
                <a:latin typeface="Times New Roman" panose="02020603050405020304" pitchFamily="18" charset="0"/>
                <a:cs typeface="Times New Roman" panose="02020603050405020304" pitchFamily="18" charset="0"/>
              </a:rPr>
              <a:t>Quraish tribe waged war against the Muslims in the Battle of Uhud. Abu Sufyan was the de facto head of the Quraish. The Quraish army was equipped with 3,000 infantry, 3,000 camels, and 200 horsemen. The Quraishi </a:t>
            </a:r>
            <a:r>
              <a:rPr lang="en-US" sz="2400" b="0" i="0" dirty="0" err="1">
                <a:solidFill>
                  <a:srgbClr val="212529"/>
                </a:solidFill>
                <a:effectLst/>
                <a:latin typeface="Times New Roman" panose="02020603050405020304" pitchFamily="18" charset="0"/>
                <a:cs typeface="Times New Roman" panose="02020603050405020304" pitchFamily="18" charset="0"/>
              </a:rPr>
              <a:t>Makkans</a:t>
            </a:r>
            <a:r>
              <a:rPr lang="en-US" sz="2400" b="0" i="0" dirty="0">
                <a:solidFill>
                  <a:srgbClr val="212529"/>
                </a:solidFill>
                <a:effectLst/>
                <a:latin typeface="Times New Roman" panose="02020603050405020304" pitchFamily="18" charset="0"/>
                <a:cs typeface="Times New Roman" panose="02020603050405020304" pitchFamily="18" charset="0"/>
              </a:rPr>
              <a:t>, with an army of 3,000 strong men, charged toward Madinah under the leadership of Abu Sufyan ibn </a:t>
            </a:r>
            <a:r>
              <a:rPr lang="en-US" sz="2400" b="0" i="0" dirty="0" err="1">
                <a:solidFill>
                  <a:srgbClr val="212529"/>
                </a:solidFill>
                <a:effectLst/>
                <a:latin typeface="Times New Roman" panose="02020603050405020304" pitchFamily="18" charset="0"/>
                <a:cs typeface="Times New Roman" panose="02020603050405020304" pitchFamily="18" charset="0"/>
              </a:rPr>
              <a:t>Harb</a:t>
            </a:r>
            <a:r>
              <a:rPr lang="en-US" sz="2400" b="0" i="0" dirty="0">
                <a:solidFill>
                  <a:srgbClr val="212529"/>
                </a:solidFill>
                <a:effectLst/>
                <a:latin typeface="Times New Roman" panose="02020603050405020304" pitchFamily="18" charset="0"/>
                <a:cs typeface="Times New Roman" panose="02020603050405020304" pitchFamily="18" charset="0"/>
              </a:rPr>
              <a:t>.</a:t>
            </a:r>
          </a:p>
          <a:p>
            <a:pPr marL="0" indent="0">
              <a:lnSpc>
                <a:spcPct val="100000"/>
              </a:lnSpc>
              <a:buNone/>
            </a:pPr>
            <a:r>
              <a:rPr lang="en-US" sz="2400" dirty="0">
                <a:latin typeface="Times New Roman" panose="02020603050405020304" pitchFamily="18" charset="0"/>
                <a:cs typeface="Times New Roman" panose="02020603050405020304" pitchFamily="18" charset="0"/>
              </a:rPr>
              <a:t>However, this time the </a:t>
            </a:r>
            <a:r>
              <a:rPr lang="en-US" sz="2400" dirty="0" err="1">
                <a:latin typeface="Times New Roman" panose="02020603050405020304" pitchFamily="18" charset="0"/>
                <a:cs typeface="Times New Roman" panose="02020603050405020304" pitchFamily="18" charset="0"/>
              </a:rPr>
              <a:t>Makkan</a:t>
            </a:r>
            <a:r>
              <a:rPr lang="en-US" sz="2400" dirty="0">
                <a:latin typeface="Times New Roman" panose="02020603050405020304" pitchFamily="18" charset="0"/>
                <a:cs typeface="Times New Roman" panose="02020603050405020304" pitchFamily="18" charset="0"/>
              </a:rPr>
              <a:t> army was also accompanied by a women’s wing under the command of Hind. Moreover, the right and left flanks were commanded by Khalid bin Waleed and </a:t>
            </a:r>
            <a:r>
              <a:rPr lang="en-US" sz="2400" dirty="0" err="1">
                <a:latin typeface="Times New Roman" panose="02020603050405020304" pitchFamily="18" charset="0"/>
                <a:cs typeface="Times New Roman" panose="02020603050405020304" pitchFamily="18" charset="0"/>
              </a:rPr>
              <a:t>Ikrimah</a:t>
            </a:r>
            <a:r>
              <a:rPr lang="en-US" sz="2400" dirty="0">
                <a:latin typeface="Times New Roman" panose="02020603050405020304" pitchFamily="18" charset="0"/>
                <a:cs typeface="Times New Roman" panose="02020603050405020304" pitchFamily="18" charset="0"/>
              </a:rPr>
              <a:t> ibn Abi </a:t>
            </a:r>
            <a:r>
              <a:rPr lang="en-US" sz="2400" dirty="0" err="1">
                <a:latin typeface="Times New Roman" panose="02020603050405020304" pitchFamily="18" charset="0"/>
                <a:cs typeface="Times New Roman" panose="02020603050405020304" pitchFamily="18" charset="0"/>
              </a:rPr>
              <a:t>Jahl</a:t>
            </a:r>
            <a:r>
              <a:rPr lang="en-US" sz="2400" dirty="0">
                <a:latin typeface="Times New Roman" panose="02020603050405020304" pitchFamily="18" charset="0"/>
                <a:cs typeface="Times New Roman" panose="02020603050405020304" pitchFamily="18" charset="0"/>
              </a:rPr>
              <a:t>, respectively. Whereas Amr ibn al-As was named the coordinator between the two flanks. </a:t>
            </a:r>
          </a:p>
          <a:p>
            <a:pPr marL="0" indent="0" algn="just">
              <a:lnSpc>
                <a:spcPct val="100000"/>
              </a:lnSpc>
              <a:buNone/>
            </a:pPr>
            <a:r>
              <a:rPr lang="en-US" sz="2400" b="0" i="0" dirty="0">
                <a:effectLst/>
                <a:latin typeface="Times New Roman" panose="02020603050405020304" pitchFamily="18" charset="0"/>
                <a:cs typeface="Times New Roman" panose="02020603050405020304" pitchFamily="18" charset="0"/>
              </a:rPr>
              <a:t>On the other end, Prophet Muhammad (PBUH), along with a Muslim army of 700 troops, including 4 horsemen and 50 archers, left for the valley of Uhud as soon as they got to know the enemy’s plan. </a:t>
            </a:r>
            <a:r>
              <a:rPr lang="en-US" sz="2400" b="0" i="0" dirty="0" err="1">
                <a:effectLst/>
                <a:latin typeface="Times New Roman" panose="02020603050405020304" pitchFamily="18" charset="0"/>
                <a:cs typeface="Times New Roman" panose="02020603050405020304" pitchFamily="18" charset="0"/>
              </a:rPr>
              <a:t>Mundhir</a:t>
            </a:r>
            <a:r>
              <a:rPr lang="en-US" sz="2400" b="0" i="0" dirty="0">
                <a:effectLst/>
                <a:latin typeface="Times New Roman" panose="02020603050405020304" pitchFamily="18" charset="0"/>
                <a:cs typeface="Times New Roman" panose="02020603050405020304" pitchFamily="18" charset="0"/>
              </a:rPr>
              <a:t> bin Amr (RA) was appointed the commander of the left-wing, whereas Zubair bin al-</a:t>
            </a:r>
            <a:r>
              <a:rPr lang="en-US" sz="2400" b="0" i="0" dirty="0" err="1">
                <a:effectLst/>
                <a:latin typeface="Times New Roman" panose="02020603050405020304" pitchFamily="18" charset="0"/>
                <a:cs typeface="Times New Roman" panose="02020603050405020304" pitchFamily="18" charset="0"/>
              </a:rPr>
              <a:t>Awwam</a:t>
            </a:r>
            <a:r>
              <a:rPr lang="en-US" sz="2400" b="0" i="0" dirty="0">
                <a:effectLst/>
                <a:latin typeface="Times New Roman" panose="02020603050405020304" pitchFamily="18" charset="0"/>
                <a:cs typeface="Times New Roman" panose="02020603050405020304" pitchFamily="18" charset="0"/>
              </a:rPr>
              <a:t> was appointed the leader of the right wing. </a:t>
            </a:r>
          </a:p>
          <a:p>
            <a:pPr marL="0" indent="0">
              <a:buNone/>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9275"/>
          </a:xfrm>
        </p:spPr>
        <p:txBody>
          <a:bodyPr>
            <a:normAutofit fontScale="90000"/>
          </a:bodyPr>
          <a:lstStyle/>
          <a:p>
            <a:r>
              <a:rPr lang="en-US" sz="4400" dirty="0">
                <a:latin typeface="Algerian" panose="04020705040A02060702" pitchFamily="82" charset="0"/>
              </a:rPr>
              <a:t/>
            </a:r>
            <a:br>
              <a:rPr lang="en-US" sz="4400" dirty="0">
                <a:latin typeface="Algerian" panose="04020705040A02060702" pitchFamily="82" charset="0"/>
              </a:rPr>
            </a:br>
            <a:r>
              <a:rPr lang="en-US" sz="4000" dirty="0">
                <a:latin typeface="Algerian" panose="04020705040A02060702" pitchFamily="82" charset="0"/>
              </a:rPr>
              <a:t>Two Armies in the Battle field</a:t>
            </a:r>
            <a:r>
              <a:rPr lang="en-US" sz="4000" dirty="0"/>
              <a:t/>
            </a:r>
            <a:br>
              <a:rPr lang="en-US" sz="4000" dirty="0"/>
            </a:br>
            <a:endParaRPr lang="en-US" sz="4000" dirty="0"/>
          </a:p>
        </p:txBody>
      </p:sp>
      <p:sp>
        <p:nvSpPr>
          <p:cNvPr id="3" name="Content Placeholder 2"/>
          <p:cNvSpPr>
            <a:spLocks noGrp="1"/>
          </p:cNvSpPr>
          <p:nvPr>
            <p:ph idx="1"/>
          </p:nvPr>
        </p:nvSpPr>
        <p:spPr>
          <a:xfrm>
            <a:off x="560705" y="914400"/>
            <a:ext cx="10793095" cy="5262880"/>
          </a:xfrm>
        </p:spPr>
        <p:txBody>
          <a:bodyPr>
            <a:normAutofit fontScale="27500" lnSpcReduction="20000"/>
          </a:bodyPr>
          <a:lstStyle/>
          <a:p>
            <a:pPr marL="0" indent="0" algn="just">
              <a:lnSpc>
                <a:spcPct val="100000"/>
              </a:lnSpc>
              <a:buNone/>
            </a:pPr>
            <a:r>
              <a:rPr lang="en-US" sz="8535" b="0" i="0" dirty="0">
                <a:effectLst/>
                <a:latin typeface="Times New Roman" panose="02020603050405020304" pitchFamily="18" charset="0"/>
                <a:cs typeface="Times New Roman" panose="02020603050405020304" pitchFamily="18" charset="0"/>
              </a:rPr>
              <a:t>On reaching mount Uhud, Prophet Muhammad (PBUH) appointed Abdullah ibn Jubair (RA) as the leader of the 50 archers and ordered them to stay at Jabal al-</a:t>
            </a:r>
            <a:r>
              <a:rPr lang="en-US" sz="8535" b="0" i="0" dirty="0" err="1">
                <a:effectLst/>
                <a:latin typeface="Times New Roman" panose="02020603050405020304" pitchFamily="18" charset="0"/>
                <a:cs typeface="Times New Roman" panose="02020603050405020304" pitchFamily="18" charset="0"/>
              </a:rPr>
              <a:t>Rumah</a:t>
            </a:r>
            <a:r>
              <a:rPr lang="en-US" sz="8535" b="0" i="0" dirty="0">
                <a:effectLst/>
                <a:latin typeface="Times New Roman" panose="02020603050405020304" pitchFamily="18" charset="0"/>
                <a:cs typeface="Times New Roman" panose="02020603050405020304" pitchFamily="18" charset="0"/>
              </a:rPr>
              <a:t> at all cost. Prophet Muhammad (PBUH) said:</a:t>
            </a:r>
          </a:p>
          <a:p>
            <a:pPr marL="0" indent="0" algn="just">
              <a:lnSpc>
                <a:spcPct val="100000"/>
              </a:lnSpc>
              <a:buNone/>
            </a:pPr>
            <a:r>
              <a:rPr lang="en-US" sz="8535" b="0" i="0" dirty="0">
                <a:effectLst/>
                <a:latin typeface="Times New Roman" panose="02020603050405020304" pitchFamily="18" charset="0"/>
                <a:cs typeface="Times New Roman" panose="02020603050405020304" pitchFamily="18" charset="0"/>
              </a:rPr>
              <a:t>“Stick to your place, and don’t leave it even if you see birds snatching us till I send for you, and if you see that we have defeated the infidels and made them flee, even then you should not leave your place till I send for you.”</a:t>
            </a:r>
          </a:p>
          <a:p>
            <a:pPr marL="0" indent="0" algn="just">
              <a:lnSpc>
                <a:spcPct val="100000"/>
              </a:lnSpc>
              <a:buNone/>
            </a:pPr>
            <a:r>
              <a:rPr lang="en-US" sz="8535" b="0" i="0" dirty="0">
                <a:effectLst/>
                <a:latin typeface="Times New Roman" panose="02020603050405020304" pitchFamily="18" charset="0"/>
                <a:cs typeface="Times New Roman" panose="02020603050405020304" pitchFamily="18" charset="0"/>
              </a:rPr>
              <a:t>The Battle of Uhud began soon after the </a:t>
            </a:r>
            <a:r>
              <a:rPr lang="en-US" sz="8535" b="0" i="0" dirty="0" err="1">
                <a:effectLst/>
                <a:latin typeface="Times New Roman" panose="02020603050405020304" pitchFamily="18" charset="0"/>
                <a:cs typeface="Times New Roman" panose="02020603050405020304" pitchFamily="18" charset="0"/>
              </a:rPr>
              <a:t>Makkan</a:t>
            </a:r>
            <a:r>
              <a:rPr lang="en-US" sz="8535" b="0" i="0" dirty="0">
                <a:effectLst/>
                <a:latin typeface="Times New Roman" panose="02020603050405020304" pitchFamily="18" charset="0"/>
                <a:cs typeface="Times New Roman" panose="02020603050405020304" pitchFamily="18" charset="0"/>
              </a:rPr>
              <a:t> army arrived. During the initial hours, the Muslim soldiers strategically concentrated their attack on the eleven influential </a:t>
            </a:r>
            <a:r>
              <a:rPr lang="en-US" sz="8535" b="0" i="0" dirty="0" err="1">
                <a:effectLst/>
                <a:latin typeface="Times New Roman" panose="02020603050405020304" pitchFamily="18" charset="0"/>
                <a:cs typeface="Times New Roman" panose="02020603050405020304" pitchFamily="18" charset="0"/>
              </a:rPr>
              <a:t>Makkan</a:t>
            </a:r>
            <a:r>
              <a:rPr lang="en-US" sz="8535" b="0" i="0" dirty="0">
                <a:effectLst/>
                <a:latin typeface="Times New Roman" panose="02020603050405020304" pitchFamily="18" charset="0"/>
                <a:cs typeface="Times New Roman" panose="02020603050405020304" pitchFamily="18" charset="0"/>
              </a:rPr>
              <a:t> leaders and succeeded in wiping them out. Abu </a:t>
            </a:r>
            <a:r>
              <a:rPr lang="en-US" sz="8535" b="0" i="0" dirty="0" err="1">
                <a:effectLst/>
                <a:latin typeface="Times New Roman" panose="02020603050405020304" pitchFamily="18" charset="0"/>
                <a:cs typeface="Times New Roman" panose="02020603050405020304" pitchFamily="18" charset="0"/>
              </a:rPr>
              <a:t>Dujanah</a:t>
            </a:r>
            <a:r>
              <a:rPr lang="en-US" sz="8535" b="0" i="0" dirty="0">
                <a:effectLst/>
                <a:latin typeface="Times New Roman" panose="02020603050405020304" pitchFamily="18" charset="0"/>
                <a:cs typeface="Times New Roman" panose="02020603050405020304" pitchFamily="18" charset="0"/>
              </a:rPr>
              <a:t> (RA) and </a:t>
            </a:r>
            <a:r>
              <a:rPr lang="en-US" sz="8535" b="0" i="0" dirty="0" err="1">
                <a:effectLst/>
                <a:latin typeface="Times New Roman" panose="02020603050405020304" pitchFamily="18" charset="0"/>
                <a:cs typeface="Times New Roman" panose="02020603050405020304" pitchFamily="18" charset="0"/>
              </a:rPr>
              <a:t>Hazrat</a:t>
            </a:r>
            <a:r>
              <a:rPr lang="en-US" sz="8535" b="0" i="0" dirty="0">
                <a:effectLst/>
                <a:latin typeface="Times New Roman" panose="02020603050405020304" pitchFamily="18" charset="0"/>
                <a:cs typeface="Times New Roman" panose="02020603050405020304" pitchFamily="18" charset="0"/>
              </a:rPr>
              <a:t> Hamza (RA) fought with great bravery, setting an example in Muslim military history.</a:t>
            </a:r>
          </a:p>
          <a:p>
            <a:pPr marL="0" indent="0" algn="just">
              <a:lnSpc>
                <a:spcPct val="100000"/>
              </a:lnSpc>
              <a:buNone/>
            </a:pPr>
            <a:r>
              <a:rPr lang="en-US" sz="8535" b="0" i="0" dirty="0">
                <a:effectLst/>
                <a:latin typeface="Times New Roman" panose="02020603050405020304" pitchFamily="18" charset="0"/>
                <a:cs typeface="Times New Roman" panose="02020603050405020304" pitchFamily="18" charset="0"/>
              </a:rPr>
              <a:t>Tragically, </a:t>
            </a:r>
            <a:r>
              <a:rPr lang="en-US" sz="8535" b="0" i="0" dirty="0" err="1">
                <a:effectLst/>
                <a:latin typeface="Times New Roman" panose="02020603050405020304" pitchFamily="18" charset="0"/>
                <a:cs typeface="Times New Roman" panose="02020603050405020304" pitchFamily="18" charset="0"/>
              </a:rPr>
              <a:t>Hazrat</a:t>
            </a:r>
            <a:r>
              <a:rPr lang="en-US" sz="8535" b="0" i="0" dirty="0">
                <a:effectLst/>
                <a:latin typeface="Times New Roman" panose="02020603050405020304" pitchFamily="18" charset="0"/>
                <a:cs typeface="Times New Roman" panose="02020603050405020304" pitchFamily="18" charset="0"/>
              </a:rPr>
              <a:t> Hamza (RA), also called the “Lion of Allah SWT,” was martyred in the Battle of Uhud by the spear of an Abyssinian slave, </a:t>
            </a:r>
            <a:r>
              <a:rPr lang="en-US" sz="8535" b="0" i="0" dirty="0" err="1">
                <a:effectLst/>
                <a:latin typeface="Times New Roman" panose="02020603050405020304" pitchFamily="18" charset="0"/>
                <a:cs typeface="Times New Roman" panose="02020603050405020304" pitchFamily="18" charset="0"/>
              </a:rPr>
              <a:t>Wahshi</a:t>
            </a:r>
            <a:r>
              <a:rPr lang="en-US" sz="8535" b="0" i="0" dirty="0">
                <a:effectLst/>
                <a:latin typeface="Times New Roman" panose="02020603050405020304" pitchFamily="18" charset="0"/>
                <a:cs typeface="Times New Roman" panose="02020603050405020304" pitchFamily="18" charset="0"/>
              </a:rPr>
              <a:t> bin </a:t>
            </a:r>
            <a:r>
              <a:rPr lang="en-US" sz="8535" b="0" i="0" dirty="0" err="1">
                <a:effectLst/>
                <a:latin typeface="Times New Roman" panose="02020603050405020304" pitchFamily="18" charset="0"/>
                <a:cs typeface="Times New Roman" panose="02020603050405020304" pitchFamily="18" charset="0"/>
              </a:rPr>
              <a:t>Harb</a:t>
            </a:r>
            <a:r>
              <a:rPr lang="en-US" sz="8535" b="0" i="0" dirty="0">
                <a:effectLst/>
                <a:latin typeface="Times New Roman" panose="02020603050405020304" pitchFamily="18" charset="0"/>
                <a:cs typeface="Times New Roman" panose="02020603050405020304" pitchFamily="18" charset="0"/>
              </a:rPr>
              <a:t>.</a:t>
            </a:r>
          </a:p>
          <a:p>
            <a:pPr marL="0" indent="0" algn="just">
              <a:lnSpc>
                <a:spcPct val="100000"/>
              </a:lnSpc>
              <a:buNone/>
            </a:pPr>
            <a:r>
              <a:rPr lang="en-US" sz="8535" b="0" i="0" dirty="0">
                <a:effectLst/>
                <a:latin typeface="Times New Roman" panose="02020603050405020304" pitchFamily="18" charset="0"/>
                <a:cs typeface="Times New Roman" panose="02020603050405020304" pitchFamily="18" charset="0"/>
              </a:rPr>
              <a:t>However, despite the great loss of </a:t>
            </a:r>
            <a:r>
              <a:rPr lang="en-US" sz="8535" b="0" i="0" dirty="0" err="1">
                <a:effectLst/>
                <a:latin typeface="Times New Roman" panose="02020603050405020304" pitchFamily="18" charset="0"/>
                <a:cs typeface="Times New Roman" panose="02020603050405020304" pitchFamily="18" charset="0"/>
              </a:rPr>
              <a:t>Hazrat</a:t>
            </a:r>
            <a:r>
              <a:rPr lang="en-US" sz="8535" b="0" i="0" dirty="0">
                <a:effectLst/>
                <a:latin typeface="Times New Roman" panose="02020603050405020304" pitchFamily="18" charset="0"/>
                <a:cs typeface="Times New Roman" panose="02020603050405020304" pitchFamily="18" charset="0"/>
              </a:rPr>
              <a:t> Hamza (RA), the Muslim army didn’t lose hope and kept on fighting with utmost bravery and strength. As Muslims managed to overcome the fierce Quraysh army, most of the unbelievers started fleeing away. </a:t>
            </a:r>
          </a:p>
          <a:p>
            <a:pPr marL="0" indent="0" algn="just">
              <a:buNone/>
            </a:pPr>
            <a:endParaRPr lang="en-US" sz="5100" dirty="0">
              <a:latin typeface="Times New Roman" panose="02020603050405020304" pitchFamily="18" charset="0"/>
              <a:cs typeface="Times New Roman" panose="02020603050405020304" pitchFamily="18" charset="0"/>
            </a:endParaRPr>
          </a:p>
          <a:p>
            <a:pPr marL="0" indent="0" algn="just">
              <a:buNone/>
            </a:pPr>
            <a:endParaRPr lang="en-US" b="0" i="0" dirty="0">
              <a:solidFill>
                <a:srgbClr val="212529"/>
              </a:solidFill>
              <a:effectLst/>
              <a:latin typeface="Times New Roman" panose="02020603050405020304" pitchFamily="18" charset="0"/>
              <a:cs typeface="Times New Roman" panose="02020603050405020304" pitchFamily="18" charset="0"/>
            </a:endParaRPr>
          </a:p>
          <a:p>
            <a:pPr marL="0" indent="0" algn="just">
              <a:buNone/>
            </a:pPr>
            <a:endParaRPr lang="en-US" dirty="0">
              <a:solidFill>
                <a:srgbClr val="212529"/>
              </a:solidFill>
              <a:latin typeface="Times New Roman" panose="02020603050405020304" pitchFamily="18" charset="0"/>
              <a:cs typeface="Times New Roman" panose="02020603050405020304" pitchFamily="18" charset="0"/>
            </a:endParaRPr>
          </a:p>
          <a:p>
            <a:pPr marL="0" indent="0" algn="just">
              <a:buNone/>
            </a:pPr>
            <a:endParaRPr lang="en-US" b="0" i="0" dirty="0">
              <a:solidFill>
                <a:srgbClr val="212529"/>
              </a:solidFill>
              <a:effectLst/>
              <a:latin typeface="Times New Roman" panose="02020603050405020304" pitchFamily="18" charset="0"/>
              <a:cs typeface="Times New Roman" panose="02020603050405020304" pitchFamily="18" charset="0"/>
            </a:endParaRPr>
          </a:p>
          <a:p>
            <a:pPr marL="0" indent="0" algn="just">
              <a:buNone/>
            </a:pPr>
            <a:endParaRPr lang="en-US" b="0" i="0" dirty="0">
              <a:solidFill>
                <a:srgbClr val="212529"/>
              </a:solidFill>
              <a:effectLst/>
              <a:latin typeface="Times New Roman" panose="02020603050405020304" pitchFamily="18" charset="0"/>
              <a:cs typeface="Times New Roman" panose="02020603050405020304" pitchFamily="18" charset="0"/>
            </a:endParaRPr>
          </a:p>
          <a:p>
            <a:pPr marL="0" indent="0" algn="just">
              <a:buNone/>
            </a:pPr>
            <a:endParaRPr lang="en-US" b="0" i="0" dirty="0">
              <a:solidFill>
                <a:srgbClr val="212529"/>
              </a:solidFill>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62527"/>
          </a:xfrm>
        </p:spPr>
        <p:txBody>
          <a:bodyPr>
            <a:normAutofit fontScale="90000"/>
          </a:bodyPr>
          <a:lstStyle/>
          <a:p>
            <a:r>
              <a:rPr lang="en-US" sz="4400" dirty="0">
                <a:latin typeface="Algerian" panose="04020705040A02060702" pitchFamily="82" charset="0"/>
              </a:rPr>
              <a:t/>
            </a:r>
            <a:br>
              <a:rPr lang="en-US" sz="4400" dirty="0">
                <a:latin typeface="Algerian" panose="04020705040A02060702" pitchFamily="82" charset="0"/>
              </a:rPr>
            </a:br>
            <a:r>
              <a:rPr lang="en-US" sz="4000" dirty="0">
                <a:latin typeface="Algerian" panose="04020705040A02060702" pitchFamily="82" charset="0"/>
              </a:rPr>
              <a:t>Two Armies in the Battle field</a:t>
            </a:r>
            <a:r>
              <a:rPr lang="en-US" dirty="0"/>
              <a:t/>
            </a:r>
            <a:br>
              <a:rPr lang="en-US" dirty="0"/>
            </a:br>
            <a:endParaRPr lang="en-US" dirty="0"/>
          </a:p>
        </p:txBody>
      </p:sp>
      <p:sp>
        <p:nvSpPr>
          <p:cNvPr id="3" name="Content Placeholder 2"/>
          <p:cNvSpPr>
            <a:spLocks noGrp="1"/>
          </p:cNvSpPr>
          <p:nvPr>
            <p:ph idx="1"/>
          </p:nvPr>
        </p:nvSpPr>
        <p:spPr>
          <a:xfrm>
            <a:off x="838200" y="927652"/>
            <a:ext cx="10515600" cy="5249311"/>
          </a:xfrm>
        </p:spPr>
        <p:txBody>
          <a:bodyPr>
            <a:normAutofit fontScale="85000" lnSpcReduction="10000"/>
          </a:bodyPr>
          <a:lstStyle/>
          <a:p>
            <a:pPr marL="0" indent="0" algn="just">
              <a:buNone/>
            </a:pPr>
            <a:r>
              <a:rPr lang="en-US" sz="2800" b="0" i="0" dirty="0">
                <a:effectLst/>
                <a:latin typeface="Times New Roman" panose="02020603050405020304" pitchFamily="18" charset="0"/>
                <a:cs typeface="Times New Roman" panose="02020603050405020304" pitchFamily="18" charset="0"/>
              </a:rPr>
              <a:t>On witnessing the situation, the archers appointed on top of Mount Uhud thought that they had won the battle and left their places in greed of the war booty, disobeying the command of Prophet Muhammad (PBUH) and leaving the Muslims vulnerable.</a:t>
            </a:r>
          </a:p>
          <a:p>
            <a:pPr marL="0" indent="0" algn="just">
              <a:buNone/>
            </a:pPr>
            <a:r>
              <a:rPr lang="en-US" sz="2800" b="0" i="0" dirty="0">
                <a:effectLst/>
                <a:latin typeface="Times New Roman" panose="02020603050405020304" pitchFamily="18" charset="0"/>
                <a:cs typeface="Times New Roman" panose="02020603050405020304" pitchFamily="18" charset="0"/>
              </a:rPr>
              <a:t>The sudden vacuum and disappearance of the Muslims gave Khalid bin Waleed an idea, and so he ordered his men to attack the Muslims from behind. Soon the Muslim army found themselves surrounded by the pagans of </a:t>
            </a:r>
            <a:r>
              <a:rPr lang="en-US" sz="2800" b="1" i="0" dirty="0">
                <a:effectLst/>
                <a:latin typeface="Times New Roman" panose="02020603050405020304" pitchFamily="18" charset="0"/>
                <a:cs typeface="Times New Roman" panose="02020603050405020304" pitchFamily="18" charset="0"/>
              </a:rPr>
              <a:t>Makkah</a:t>
            </a:r>
            <a:r>
              <a:rPr lang="en-US" sz="2800" b="0" i="0" dirty="0">
                <a:effectLst/>
                <a:latin typeface="Times New Roman" panose="02020603050405020304" pitchFamily="18" charset="0"/>
                <a:cs typeface="Times New Roman" panose="02020603050405020304" pitchFamily="18" charset="0"/>
              </a:rPr>
              <a:t>. Due to the disorder and panic, the Muslim army failed to carry out its plan.</a:t>
            </a:r>
          </a:p>
          <a:p>
            <a:pPr marL="0" indent="0" algn="just">
              <a:buNone/>
            </a:pPr>
            <a:r>
              <a:rPr lang="en-US" sz="2800" b="0" i="0" dirty="0">
                <a:effectLst/>
                <a:latin typeface="Times New Roman" panose="02020603050405020304" pitchFamily="18" charset="0"/>
                <a:cs typeface="Times New Roman" panose="02020603050405020304" pitchFamily="18" charset="0"/>
              </a:rPr>
              <a:t>During this, Prophet Muhammad (PBUH) was hit by a rock that bruised his lower lip, chipped off his teeth, and damaged his helmet. As the blood ran down his face, Prophet Muhammad (PBUH) said, “How can a people prosper who have stained their Prophet’s (PBUH) face with blood while he summoned them to their Lord!”</a:t>
            </a:r>
          </a:p>
          <a:p>
            <a:pPr marL="0" indent="0" algn="just">
              <a:buNone/>
            </a:pPr>
            <a:r>
              <a:rPr lang="en-US" sz="2800" b="0" i="0" dirty="0">
                <a:effectLst/>
                <a:latin typeface="Times New Roman" panose="02020603050405020304" pitchFamily="18" charset="0"/>
                <a:cs typeface="Times New Roman" panose="02020603050405020304" pitchFamily="18" charset="0"/>
              </a:rPr>
              <a:t>Musab bin Umair (RA), who resembled </a:t>
            </a:r>
            <a:r>
              <a:rPr lang="en-US" sz="2800" b="1" i="0" dirty="0">
                <a:effectLst/>
                <a:latin typeface="Times New Roman" panose="02020603050405020304" pitchFamily="18" charset="0"/>
                <a:cs typeface="Times New Roman" panose="02020603050405020304" pitchFamily="18" charset="0"/>
              </a:rPr>
              <a:t>Prophet Muhammad (PBUH)</a:t>
            </a:r>
            <a:r>
              <a:rPr lang="en-US" sz="2800" b="0" i="0" dirty="0">
                <a:effectLst/>
                <a:latin typeface="Times New Roman" panose="02020603050405020304" pitchFamily="18" charset="0"/>
                <a:cs typeface="Times New Roman" panose="02020603050405020304" pitchFamily="18" charset="0"/>
              </a:rPr>
              <a:t>, was also killed by the </a:t>
            </a:r>
            <a:r>
              <a:rPr lang="en-US" sz="2800" b="0" i="0" dirty="0" err="1">
                <a:effectLst/>
                <a:latin typeface="Times New Roman" panose="02020603050405020304" pitchFamily="18" charset="0"/>
                <a:cs typeface="Times New Roman" panose="02020603050405020304" pitchFamily="18" charset="0"/>
              </a:rPr>
              <a:t>Makkans</a:t>
            </a:r>
            <a:r>
              <a:rPr lang="en-US" sz="2800" b="0" i="0" dirty="0">
                <a:effectLst/>
                <a:latin typeface="Times New Roman" panose="02020603050405020304" pitchFamily="18" charset="0"/>
                <a:cs typeface="Times New Roman" panose="02020603050405020304" pitchFamily="18" charset="0"/>
              </a:rPr>
              <a:t>. This led to creating a misunderstanding that Abdullah bin </a:t>
            </a:r>
            <a:r>
              <a:rPr lang="en-US" sz="2800" b="0" i="0" dirty="0" err="1">
                <a:effectLst/>
                <a:latin typeface="Times New Roman" panose="02020603050405020304" pitchFamily="18" charset="0"/>
                <a:cs typeface="Times New Roman" panose="02020603050405020304" pitchFamily="18" charset="0"/>
              </a:rPr>
              <a:t>Qam’a</a:t>
            </a:r>
            <a:r>
              <a:rPr lang="en-US" sz="2800" b="0" i="0" dirty="0">
                <a:effectLst/>
                <a:latin typeface="Times New Roman" panose="02020603050405020304" pitchFamily="18" charset="0"/>
                <a:cs typeface="Times New Roman" panose="02020603050405020304" pitchFamily="18" charset="0"/>
              </a:rPr>
              <a:t> had killed Muhammad. Soon after the </a:t>
            </a:r>
            <a:r>
              <a:rPr lang="en-US" sz="2800" b="0" i="0" dirty="0" err="1">
                <a:effectLst/>
                <a:latin typeface="Times New Roman" panose="02020603050405020304" pitchFamily="18" charset="0"/>
                <a:cs typeface="Times New Roman" panose="02020603050405020304" pitchFamily="18" charset="0"/>
              </a:rPr>
              <a:t>rumour</a:t>
            </a:r>
            <a:r>
              <a:rPr lang="en-US" sz="2800" b="0" i="0" dirty="0">
                <a:effectLst/>
                <a:latin typeface="Times New Roman" panose="02020603050405020304" pitchFamily="18" charset="0"/>
                <a:cs typeface="Times New Roman" panose="02020603050405020304" pitchFamily="18" charset="0"/>
              </a:rPr>
              <a:t> spread, the already dismayed Muslim army lost all hope.</a:t>
            </a:r>
          </a:p>
          <a:p>
            <a:pPr marL="0" indent="0" algn="just">
              <a:buNone/>
            </a:pPr>
            <a:endParaRPr lang="en-US" dirty="0">
              <a:solidFill>
                <a:srgbClr val="4D4D50"/>
              </a:solidFill>
              <a:latin typeface="Times New Roman" panose="02020603050405020304" pitchFamily="18" charset="0"/>
              <a:cs typeface="Times New Roman" panose="02020603050405020304" pitchFamily="18" charset="0"/>
            </a:endParaRPr>
          </a:p>
          <a:p>
            <a:pPr marL="0" indent="0" algn="l">
              <a:buNone/>
            </a:pPr>
            <a:endParaRPr lang="en-US" sz="2800" b="0" i="0" dirty="0">
              <a:solidFill>
                <a:srgbClr val="4D4D50"/>
              </a:solidFill>
              <a:effectLst/>
              <a:latin typeface="Times New Roman" panose="02020603050405020304" pitchFamily="18" charset="0"/>
              <a:cs typeface="Times New Roman" panose="02020603050405020304" pitchFamily="18" charset="0"/>
            </a:endParaRPr>
          </a:p>
          <a:p>
            <a:pPr marL="0" indent="0">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5049"/>
          </a:xfrm>
        </p:spPr>
        <p:txBody>
          <a:bodyPr>
            <a:normAutofit/>
          </a:bodyPr>
          <a:lstStyle/>
          <a:p>
            <a:r>
              <a:rPr lang="en-US" sz="3600" dirty="0">
                <a:latin typeface="Algerian" panose="04020705040A02060702" pitchFamily="82" charset="0"/>
              </a:rPr>
              <a:t>Two Armies in the Battle field</a:t>
            </a:r>
          </a:p>
        </p:txBody>
      </p:sp>
      <p:sp>
        <p:nvSpPr>
          <p:cNvPr id="3" name="Content Placeholder 2"/>
          <p:cNvSpPr>
            <a:spLocks noGrp="1"/>
          </p:cNvSpPr>
          <p:nvPr>
            <p:ph idx="1"/>
          </p:nvPr>
        </p:nvSpPr>
        <p:spPr>
          <a:xfrm>
            <a:off x="838200" y="1060174"/>
            <a:ext cx="10515600" cy="5116789"/>
          </a:xfrm>
        </p:spPr>
        <p:txBody>
          <a:bodyPr>
            <a:normAutofit fontScale="92500"/>
          </a:bodyPr>
          <a:lstStyle/>
          <a:p>
            <a:pPr marL="0" indent="0" algn="just">
              <a:buNone/>
            </a:pPr>
            <a:r>
              <a:rPr lang="en-US" sz="2600" b="0" i="0" dirty="0">
                <a:effectLst/>
                <a:latin typeface="Times New Roman" panose="02020603050405020304" pitchFamily="18" charset="0"/>
                <a:cs typeface="Times New Roman" panose="02020603050405020304" pitchFamily="18" charset="0"/>
              </a:rPr>
              <a:t>This is when </a:t>
            </a:r>
            <a:r>
              <a:rPr lang="en-US" sz="2600" b="0" i="0" dirty="0" err="1">
                <a:effectLst/>
                <a:latin typeface="Times New Roman" panose="02020603050405020304" pitchFamily="18" charset="0"/>
                <a:cs typeface="Times New Roman" panose="02020603050405020304" pitchFamily="18" charset="0"/>
              </a:rPr>
              <a:t>Ka’b</a:t>
            </a:r>
            <a:r>
              <a:rPr lang="en-US" sz="2600" b="0" i="0" dirty="0">
                <a:effectLst/>
                <a:latin typeface="Times New Roman" panose="02020603050405020304" pitchFamily="18" charset="0"/>
                <a:cs typeface="Times New Roman" panose="02020603050405020304" pitchFamily="18" charset="0"/>
              </a:rPr>
              <a:t> bin Malik (RA) caught sight of the injured yet very much alive Prophet Muhammad (PBUH) and said, “O Muslims, rejoice! Here is the Prophet (PBUH)!” Hearing this, the believers ran towards the Prophet Muhammad (PBUH), thirty of whom surrounded him. Seeing that the Muslims had already lost, Prophet Muhammad (PBUH) asked the army to retreat. He successfully led the troops to a shelter on top of the mountain. </a:t>
            </a:r>
          </a:p>
          <a:p>
            <a:pPr marL="0" indent="0" algn="just">
              <a:buNone/>
            </a:pPr>
            <a:r>
              <a:rPr lang="en-US" sz="2600" b="0" i="0" dirty="0">
                <a:effectLst/>
                <a:latin typeface="Times New Roman" panose="02020603050405020304" pitchFamily="18" charset="0"/>
                <a:cs typeface="Times New Roman" panose="02020603050405020304" pitchFamily="18" charset="0"/>
              </a:rPr>
              <a:t>The </a:t>
            </a:r>
            <a:r>
              <a:rPr lang="en-US" sz="2600" b="0" i="0" dirty="0" err="1">
                <a:effectLst/>
                <a:latin typeface="Times New Roman" panose="02020603050405020304" pitchFamily="18" charset="0"/>
                <a:cs typeface="Times New Roman" panose="02020603050405020304" pitchFamily="18" charset="0"/>
              </a:rPr>
              <a:t>Makkan</a:t>
            </a:r>
            <a:r>
              <a:rPr lang="en-US" sz="2600" b="0" i="0" dirty="0">
                <a:effectLst/>
                <a:latin typeface="Times New Roman" panose="02020603050405020304" pitchFamily="18" charset="0"/>
                <a:cs typeface="Times New Roman" panose="02020603050405020304" pitchFamily="18" charset="0"/>
              </a:rPr>
              <a:t> cavalry found their opening as the Muslim archers abandoned their position for the greed of the war booty. The pagans attacked from behind and encircled the </a:t>
            </a:r>
            <a:r>
              <a:rPr lang="en-US" sz="2600" b="1" i="0" dirty="0">
                <a:effectLst/>
                <a:latin typeface="Times New Roman" panose="02020603050405020304" pitchFamily="18" charset="0"/>
                <a:cs typeface="Times New Roman" panose="02020603050405020304" pitchFamily="18" charset="0"/>
              </a:rPr>
              <a:t>Muslims</a:t>
            </a:r>
            <a:r>
              <a:rPr lang="en-US" sz="2600" b="0" i="0" dirty="0">
                <a:effectLst/>
                <a:latin typeface="Times New Roman" panose="02020603050405020304" pitchFamily="18" charset="0"/>
                <a:cs typeface="Times New Roman" panose="02020603050405020304" pitchFamily="18" charset="0"/>
              </a:rPr>
              <a:t> from all directions. The chaos and despair caused most of the Muslims to retreat while the others bravely fought hand-to-hand combat.</a:t>
            </a:r>
          </a:p>
          <a:p>
            <a:pPr marL="0" indent="0" algn="just">
              <a:buNone/>
            </a:pPr>
            <a:r>
              <a:rPr lang="en-US" sz="2600" b="0" i="0" dirty="0">
                <a:effectLst/>
                <a:latin typeface="Times New Roman" panose="02020603050405020304" pitchFamily="18" charset="0"/>
                <a:cs typeface="Times New Roman" panose="02020603050405020304" pitchFamily="18" charset="0"/>
              </a:rPr>
              <a:t>Witnessing this, Prophet Muhammad (PBUH) asked his soldiers to withdraw, resulting in the victory of the pagan </a:t>
            </a:r>
            <a:r>
              <a:rPr lang="en-US" sz="2600" b="0" i="0" dirty="0" err="1">
                <a:effectLst/>
                <a:latin typeface="Times New Roman" panose="02020603050405020304" pitchFamily="18" charset="0"/>
                <a:cs typeface="Times New Roman" panose="02020603050405020304" pitchFamily="18" charset="0"/>
              </a:rPr>
              <a:t>Makkans</a:t>
            </a:r>
            <a:r>
              <a:rPr lang="en-US" sz="2600" b="0" i="0" dirty="0">
                <a:effectLst/>
                <a:latin typeface="Times New Roman" panose="02020603050405020304" pitchFamily="18" charset="0"/>
                <a:cs typeface="Times New Roman" panose="02020603050405020304" pitchFamily="18" charset="0"/>
              </a:rPr>
              <a:t>. </a:t>
            </a:r>
          </a:p>
          <a:p>
            <a:pPr marL="0" indent="0" algn="just">
              <a:buNone/>
            </a:pPr>
            <a:r>
              <a:rPr lang="en-US" sz="2600" b="0" i="0" dirty="0">
                <a:effectLst/>
                <a:latin typeface="Times New Roman" panose="02020603050405020304" pitchFamily="18" charset="0"/>
                <a:cs typeface="Times New Roman" panose="02020603050405020304" pitchFamily="18" charset="0"/>
              </a:rPr>
              <a:t>The Battle of Uhud ended with almost 70 Muslims martyred, including Musab bin </a:t>
            </a:r>
            <a:r>
              <a:rPr lang="en-US" sz="2600" b="0" i="0" dirty="0" err="1">
                <a:effectLst/>
                <a:latin typeface="Times New Roman" panose="02020603050405020304" pitchFamily="18" charset="0"/>
                <a:cs typeface="Times New Roman" panose="02020603050405020304" pitchFamily="18" charset="0"/>
              </a:rPr>
              <a:t>Umayr</a:t>
            </a:r>
            <a:r>
              <a:rPr lang="en-US" sz="2600" b="0" i="0" dirty="0">
                <a:effectLst/>
                <a:latin typeface="Times New Roman" panose="02020603050405020304" pitchFamily="18" charset="0"/>
                <a:cs typeface="Times New Roman" panose="02020603050405020304" pitchFamily="18" charset="0"/>
              </a:rPr>
              <a:t> and </a:t>
            </a:r>
            <a:r>
              <a:rPr lang="en-US" sz="2600" b="0" i="0" dirty="0" err="1">
                <a:effectLst/>
                <a:latin typeface="Times New Roman" panose="02020603050405020304" pitchFamily="18" charset="0"/>
                <a:cs typeface="Times New Roman" panose="02020603050405020304" pitchFamily="18" charset="0"/>
              </a:rPr>
              <a:t>Hazrat</a:t>
            </a:r>
            <a:r>
              <a:rPr lang="en-US" sz="2600" b="0" i="0" dirty="0">
                <a:effectLst/>
                <a:latin typeface="Times New Roman" panose="02020603050405020304" pitchFamily="18" charset="0"/>
                <a:cs typeface="Times New Roman" panose="02020603050405020304" pitchFamily="18" charset="0"/>
              </a:rPr>
              <a:t> Hamza bin Abdul </a:t>
            </a:r>
            <a:r>
              <a:rPr lang="en-US" sz="2600" b="0" i="0" dirty="0" err="1">
                <a:effectLst/>
                <a:latin typeface="Times New Roman" panose="02020603050405020304" pitchFamily="18" charset="0"/>
                <a:cs typeface="Times New Roman" panose="02020603050405020304" pitchFamily="18" charset="0"/>
              </a:rPr>
              <a:t>Muttalib</a:t>
            </a:r>
            <a:r>
              <a:rPr lang="en-US" sz="2600" b="0" i="0" dirty="0">
                <a:effectLst/>
                <a:latin typeface="Times New Roman" panose="02020603050405020304" pitchFamily="18" charset="0"/>
                <a:cs typeface="Times New Roman" panose="02020603050405020304" pitchFamily="18" charset="0"/>
              </a:rPr>
              <a:t>. </a:t>
            </a:r>
          </a:p>
          <a:p>
            <a:pPr marL="0" indent="0">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096" y="365125"/>
            <a:ext cx="10770704" cy="549275"/>
          </a:xfrm>
        </p:spPr>
        <p:txBody>
          <a:bodyPr>
            <a:normAutofit fontScale="90000"/>
          </a:bodyPr>
          <a:lstStyle/>
          <a:p>
            <a:r>
              <a:rPr lang="en-US" dirty="0"/>
              <a:t> </a:t>
            </a:r>
            <a:r>
              <a:rPr lang="en-US" sz="3555" dirty="0">
                <a:latin typeface="Algerian" panose="04020705040A02060702" pitchFamily="82" charset="0"/>
                <a:cs typeface="Algerian" panose="04020705040A02060702" pitchFamily="82" charset="0"/>
              </a:rPr>
              <a:t>Revelation about the Battle</a:t>
            </a:r>
          </a:p>
        </p:txBody>
      </p:sp>
      <p:sp>
        <p:nvSpPr>
          <p:cNvPr id="3" name="Content Placeholder 2"/>
          <p:cNvSpPr>
            <a:spLocks noGrp="1"/>
          </p:cNvSpPr>
          <p:nvPr>
            <p:ph idx="1"/>
          </p:nvPr>
        </p:nvSpPr>
        <p:spPr>
          <a:xfrm>
            <a:off x="583095" y="1046922"/>
            <a:ext cx="10359887" cy="5169798"/>
          </a:xfrm>
        </p:spPr>
        <p:txBody>
          <a:bodyPr>
            <a:normAutofit lnSpcReduction="10000"/>
          </a:bodyPr>
          <a:lstStyle/>
          <a:p>
            <a:pPr marL="0" indent="0" algn="just">
              <a:buNone/>
            </a:pPr>
            <a:r>
              <a:rPr lang="en-US" sz="2400" b="0" i="0" dirty="0">
                <a:solidFill>
                  <a:srgbClr val="4D4D50"/>
                </a:solidFill>
                <a:effectLst/>
                <a:latin typeface="Times New Roman" panose="02020603050405020304" pitchFamily="18" charset="0"/>
                <a:cs typeface="Times New Roman" panose="02020603050405020304" pitchFamily="18" charset="0"/>
              </a:rPr>
              <a:t>Allah’s SWT message in the </a:t>
            </a:r>
            <a:r>
              <a:rPr lang="en-US" sz="2400" b="1" i="0" dirty="0">
                <a:solidFill>
                  <a:srgbClr val="4D4D50"/>
                </a:solidFill>
                <a:effectLst/>
                <a:latin typeface="Times New Roman" panose="02020603050405020304" pitchFamily="18" charset="0"/>
                <a:cs typeface="Times New Roman" panose="02020603050405020304" pitchFamily="18" charset="0"/>
              </a:rPr>
              <a:t>Holy Quran</a:t>
            </a:r>
            <a:r>
              <a:rPr lang="en-US" sz="2400" b="0" i="0" dirty="0">
                <a:solidFill>
                  <a:srgbClr val="4D4D50"/>
                </a:solidFill>
                <a:effectLst/>
                <a:latin typeface="Times New Roman" panose="02020603050405020304" pitchFamily="18" charset="0"/>
                <a:cs typeface="Times New Roman" panose="02020603050405020304" pitchFamily="18" charset="0"/>
              </a:rPr>
              <a:t> to the believers of the Battle of Uhud:</a:t>
            </a:r>
          </a:p>
          <a:p>
            <a:pPr marL="0" indent="0" algn="just">
              <a:buNone/>
            </a:pPr>
            <a:r>
              <a:rPr lang="en-US" sz="2400" b="0" i="0" dirty="0">
                <a:solidFill>
                  <a:srgbClr val="4D4D50"/>
                </a:solidFill>
                <a:effectLst/>
                <a:latin typeface="Times New Roman" panose="02020603050405020304" pitchFamily="18" charset="0"/>
                <a:cs typeface="Times New Roman" panose="02020603050405020304" pitchFamily="18" charset="0"/>
              </a:rPr>
              <a:t>“So do not become weak (against your enemy), nor be sad, and you will be superior (in victory) if you are indeed (true) believers.”</a:t>
            </a:r>
          </a:p>
          <a:p>
            <a:pPr marL="0" indent="0" algn="l">
              <a:buNone/>
            </a:pPr>
            <a:endParaRPr lang="en-US" sz="2400" dirty="0">
              <a:solidFill>
                <a:srgbClr val="4D4D50"/>
              </a:solidFill>
              <a:latin typeface="Times New Roman" panose="02020603050405020304" pitchFamily="18" charset="0"/>
              <a:cs typeface="Times New Roman" panose="02020603050405020304" pitchFamily="18" charset="0"/>
            </a:endParaRPr>
          </a:p>
          <a:p>
            <a:pPr marL="0" indent="0" algn="l">
              <a:buNone/>
            </a:pPr>
            <a:endParaRPr lang="en-US" sz="2400" b="0" i="0" dirty="0">
              <a:solidFill>
                <a:srgbClr val="4D4D50"/>
              </a:solidFill>
              <a:effectLst/>
              <a:latin typeface="Times New Roman" panose="02020603050405020304" pitchFamily="18" charset="0"/>
              <a:cs typeface="Times New Roman" panose="02020603050405020304" pitchFamily="18" charset="0"/>
            </a:endParaRPr>
          </a:p>
          <a:p>
            <a:pPr marL="0" indent="0" algn="l">
              <a:buNone/>
            </a:pPr>
            <a:endParaRPr lang="en-US" sz="2400" dirty="0">
              <a:solidFill>
                <a:srgbClr val="4D4D50"/>
              </a:solidFill>
              <a:latin typeface="Times New Roman" panose="02020603050405020304" pitchFamily="18" charset="0"/>
              <a:cs typeface="Times New Roman" panose="02020603050405020304" pitchFamily="18" charset="0"/>
            </a:endParaRPr>
          </a:p>
          <a:p>
            <a:pPr marL="0" indent="0" algn="l">
              <a:buNone/>
            </a:pPr>
            <a:endParaRPr lang="en-US" sz="2400" b="0" i="0" dirty="0">
              <a:solidFill>
                <a:srgbClr val="4D4D50"/>
              </a:solidFill>
              <a:effectLst/>
              <a:latin typeface="Times New Roman" panose="02020603050405020304" pitchFamily="18" charset="0"/>
              <a:cs typeface="Times New Roman" panose="02020603050405020304" pitchFamily="18" charset="0"/>
            </a:endParaRPr>
          </a:p>
          <a:p>
            <a:pPr marL="0" indent="0" algn="l">
              <a:buNone/>
            </a:pPr>
            <a:endParaRPr lang="en-US" sz="2400" dirty="0">
              <a:solidFill>
                <a:srgbClr val="4D4D50"/>
              </a:solidFill>
              <a:latin typeface="Times New Roman" panose="02020603050405020304" pitchFamily="18" charset="0"/>
              <a:cs typeface="Times New Roman" panose="02020603050405020304" pitchFamily="18" charset="0"/>
            </a:endParaRPr>
          </a:p>
          <a:p>
            <a:pPr marL="0" indent="0" algn="l">
              <a:buNone/>
            </a:pPr>
            <a:endParaRPr lang="en-US" sz="2400" b="0" i="0" dirty="0">
              <a:solidFill>
                <a:srgbClr val="4D4D50"/>
              </a:solidFill>
              <a:effectLst/>
              <a:latin typeface="Times New Roman" panose="02020603050405020304" pitchFamily="18" charset="0"/>
              <a:cs typeface="Times New Roman" panose="02020603050405020304" pitchFamily="18" charset="0"/>
            </a:endParaRPr>
          </a:p>
          <a:p>
            <a:pPr marL="0" indent="0" algn="l">
              <a:buNone/>
            </a:pPr>
            <a:endParaRPr lang="en-US" sz="2400" dirty="0">
              <a:solidFill>
                <a:srgbClr val="4D4D50"/>
              </a:solidFill>
              <a:latin typeface="Times New Roman" panose="02020603050405020304" pitchFamily="18" charset="0"/>
              <a:cs typeface="Times New Roman" panose="02020603050405020304" pitchFamily="18" charset="0"/>
            </a:endParaRPr>
          </a:p>
          <a:p>
            <a:pPr marL="0" indent="0" algn="l">
              <a:buNone/>
            </a:pPr>
            <a:endParaRPr lang="en-US" sz="2400" b="0" i="0" dirty="0">
              <a:solidFill>
                <a:srgbClr val="4D4D50"/>
              </a:solidFill>
              <a:effectLst/>
              <a:latin typeface="Times New Roman" panose="02020603050405020304" pitchFamily="18" charset="0"/>
              <a:cs typeface="Times New Roman" panose="02020603050405020304" pitchFamily="18" charset="0"/>
            </a:endParaRPr>
          </a:p>
          <a:p>
            <a:pPr marL="0" indent="0" algn="l">
              <a:buNone/>
            </a:pPr>
            <a:r>
              <a:rPr lang="en-US" sz="2400" dirty="0">
                <a:solidFill>
                  <a:srgbClr val="4D4D50"/>
                </a:solidFill>
                <a:latin typeface="Times New Roman" panose="02020603050405020304" pitchFamily="18" charset="0"/>
                <a:cs typeface="Times New Roman" panose="02020603050405020304" pitchFamily="18" charset="0"/>
              </a:rPr>
              <a:t>“</a:t>
            </a:r>
            <a:endParaRPr lang="en-US" sz="2400" b="0" i="0" dirty="0">
              <a:solidFill>
                <a:srgbClr val="4D4D50"/>
              </a:solidFill>
              <a:effectLst/>
              <a:latin typeface="Times New Roman" panose="02020603050405020304" pitchFamily="18" charset="0"/>
              <a:cs typeface="Times New Roman" panose="02020603050405020304" pitchFamily="18" charset="0"/>
            </a:endParaRPr>
          </a:p>
          <a:p>
            <a:pPr marL="0" indent="0" algn="l">
              <a:buNone/>
            </a:pPr>
            <a:endParaRPr lang="en-US" sz="2400" b="0" i="0" dirty="0">
              <a:solidFill>
                <a:srgbClr val="4D4D50"/>
              </a:solidFill>
              <a:effectLst/>
              <a:latin typeface="Times New Roman" panose="02020603050405020304" pitchFamily="18" charset="0"/>
              <a:cs typeface="Times New Roman" panose="02020603050405020304" pitchFamily="18" charset="0"/>
            </a:endParaRPr>
          </a:p>
          <a:p>
            <a:pPr marL="0" indent="0" algn="l">
              <a:buNone/>
            </a:pPr>
            <a:endParaRPr lang="en-US" sz="2400" b="0" i="0" dirty="0">
              <a:solidFill>
                <a:srgbClr val="4D4D50"/>
              </a:solidFill>
              <a:effectLst/>
              <a:latin typeface="Times New Roman" panose="02020603050405020304" pitchFamily="18" charset="0"/>
              <a:cs typeface="Times New Roman" panose="02020603050405020304" pitchFamily="18" charset="0"/>
            </a:endParaRPr>
          </a:p>
          <a:p>
            <a:pPr marL="0" indent="0">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08301"/>
          </a:xfrm>
        </p:spPr>
        <p:txBody>
          <a:bodyPr>
            <a:normAutofit fontScale="90000"/>
          </a:bodyPr>
          <a:lstStyle/>
          <a:p>
            <a:r>
              <a:rPr lang="en-US" sz="4400" b="0" i="0" dirty="0">
                <a:solidFill>
                  <a:srgbClr val="212529"/>
                </a:solidFill>
                <a:effectLst/>
                <a:latin typeface="Cen751Rm"/>
              </a:rPr>
              <a:t/>
            </a:r>
            <a:br>
              <a:rPr lang="en-US" sz="4400" b="0" i="0" dirty="0">
                <a:solidFill>
                  <a:srgbClr val="212529"/>
                </a:solidFill>
                <a:effectLst/>
                <a:latin typeface="Cen751Rm"/>
              </a:rPr>
            </a:br>
            <a:r>
              <a:rPr lang="en-US" sz="3600" b="0" i="0" dirty="0">
                <a:solidFill>
                  <a:srgbClr val="212529"/>
                </a:solidFill>
                <a:effectLst/>
                <a:latin typeface="Algerian" panose="04020705040A02060702" pitchFamily="82" charset="0"/>
                <a:cs typeface="Times New Roman" panose="02020603050405020304" pitchFamily="18" charset="0"/>
              </a:rPr>
              <a:t>Lessons from The Battle of Uhud</a:t>
            </a:r>
            <a:r>
              <a:rPr lang="en-US" sz="4400" b="0" i="0" dirty="0">
                <a:solidFill>
                  <a:srgbClr val="212529"/>
                </a:solidFill>
                <a:effectLst/>
                <a:latin typeface="Cen751Rm"/>
              </a:rPr>
              <a:t/>
            </a:r>
            <a:br>
              <a:rPr lang="en-US" sz="4400" b="0" i="0" dirty="0">
                <a:solidFill>
                  <a:srgbClr val="212529"/>
                </a:solidFill>
                <a:effectLst/>
                <a:latin typeface="Cen751Rm"/>
              </a:rPr>
            </a:br>
            <a:endParaRPr lang="en-US" dirty="0"/>
          </a:p>
        </p:txBody>
      </p:sp>
      <p:sp>
        <p:nvSpPr>
          <p:cNvPr id="3" name="Content Placeholder 2"/>
          <p:cNvSpPr>
            <a:spLocks noGrp="1"/>
          </p:cNvSpPr>
          <p:nvPr>
            <p:ph idx="1"/>
          </p:nvPr>
        </p:nvSpPr>
        <p:spPr>
          <a:xfrm>
            <a:off x="838200" y="1073426"/>
            <a:ext cx="10515600" cy="5103537"/>
          </a:xfrm>
        </p:spPr>
        <p:txBody>
          <a:bodyPr/>
          <a:lstStyle/>
          <a:p>
            <a:pPr marL="0" indent="0" algn="just">
              <a:buNone/>
            </a:pPr>
            <a:r>
              <a:rPr lang="en-US" sz="2400" b="1" i="0" dirty="0">
                <a:solidFill>
                  <a:srgbClr val="212529"/>
                </a:solidFill>
                <a:effectLst/>
                <a:latin typeface="Times New Roman" panose="02020603050405020304" pitchFamily="18" charset="0"/>
                <a:cs typeface="Times New Roman" panose="02020603050405020304" pitchFamily="18" charset="0"/>
              </a:rPr>
              <a:t>1. Obeying The Leader:</a:t>
            </a:r>
            <a:r>
              <a:rPr lang="en-US" sz="2400" b="0" i="0" dirty="0">
                <a:solidFill>
                  <a:srgbClr val="212529"/>
                </a:solidFill>
                <a:effectLst/>
                <a:latin typeface="Times New Roman" panose="02020603050405020304" pitchFamily="18" charset="0"/>
                <a:cs typeface="Times New Roman" panose="02020603050405020304" pitchFamily="18" charset="0"/>
              </a:rPr>
              <a:t> Prophet Muhammad (PBUH) asked the guardians of the hill not to depart on their own, but they did, with disastrous consequences. Even the most powerful leader, like Prophet Muhammad </a:t>
            </a:r>
            <a:r>
              <a:rPr lang="en-US" sz="2400" b="0" i="0" dirty="0" err="1">
                <a:solidFill>
                  <a:srgbClr val="212529"/>
                </a:solidFill>
                <a:effectLst/>
                <a:latin typeface="Times New Roman" panose="02020603050405020304" pitchFamily="18" charset="0"/>
                <a:cs typeface="Times New Roman" panose="02020603050405020304" pitchFamily="18" charset="0"/>
              </a:rPr>
              <a:t>pbuh</a:t>
            </a:r>
            <a:r>
              <a:rPr lang="en-US" sz="2400" b="0" i="0" dirty="0">
                <a:solidFill>
                  <a:srgbClr val="212529"/>
                </a:solidFill>
                <a:effectLst/>
                <a:latin typeface="Times New Roman" panose="02020603050405020304" pitchFamily="18" charset="0"/>
                <a:cs typeface="Times New Roman" panose="02020603050405020304" pitchFamily="18" charset="0"/>
              </a:rPr>
              <a:t>, will not be able to save their pupils if they are disobedient to him. The leader and the followers are both necessary for victory.</a:t>
            </a:r>
          </a:p>
          <a:p>
            <a:pPr marL="0" indent="0" algn="just">
              <a:buNone/>
            </a:pPr>
            <a:r>
              <a:rPr lang="en-US" sz="2400" b="1" i="0" dirty="0">
                <a:solidFill>
                  <a:srgbClr val="212529"/>
                </a:solidFill>
                <a:effectLst/>
                <a:latin typeface="Times New Roman" panose="02020603050405020304" pitchFamily="18" charset="0"/>
                <a:cs typeface="Times New Roman" panose="02020603050405020304" pitchFamily="18" charset="0"/>
              </a:rPr>
              <a:t>2. Being Muslim Doesn’t Assure Victory:</a:t>
            </a:r>
            <a:r>
              <a:rPr lang="en-US" sz="2400" b="0" i="0" dirty="0">
                <a:solidFill>
                  <a:srgbClr val="212529"/>
                </a:solidFill>
                <a:effectLst/>
                <a:latin typeface="Times New Roman" panose="02020603050405020304" pitchFamily="18" charset="0"/>
                <a:cs typeface="Times New Roman" panose="02020603050405020304" pitchFamily="18" charset="0"/>
              </a:rPr>
              <a:t> The character and actions of an individual determine the outcome of a battle. These attributes can decide the victory or defeat in a battle regardless of circumstances.</a:t>
            </a:r>
          </a:p>
          <a:p>
            <a:pPr marL="0" indent="0">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15536"/>
          </a:xfrm>
        </p:spPr>
        <p:txBody>
          <a:bodyPr>
            <a:normAutofit fontScale="90000"/>
          </a:bodyPr>
          <a:lstStyle/>
          <a:p>
            <a:r>
              <a:rPr lang="en-US" dirty="0"/>
              <a:t> </a:t>
            </a:r>
            <a:r>
              <a:rPr lang="en-US" sz="3600" b="0" i="0" dirty="0">
                <a:solidFill>
                  <a:srgbClr val="212529"/>
                </a:solidFill>
                <a:effectLst/>
                <a:latin typeface="Algerian" panose="04020705040A02060702" pitchFamily="82" charset="0"/>
              </a:rPr>
              <a:t>Summary – Battle of Uhud</a:t>
            </a:r>
            <a:endParaRPr lang="en-US" sz="3600" dirty="0">
              <a:latin typeface="Algerian" panose="04020705040A02060702" pitchFamily="82" charset="0"/>
            </a:endParaRPr>
          </a:p>
        </p:txBody>
      </p:sp>
      <p:sp>
        <p:nvSpPr>
          <p:cNvPr id="3" name="Content Placeholder 2"/>
          <p:cNvSpPr>
            <a:spLocks noGrp="1"/>
          </p:cNvSpPr>
          <p:nvPr>
            <p:ph idx="1"/>
          </p:nvPr>
        </p:nvSpPr>
        <p:spPr>
          <a:xfrm>
            <a:off x="838200" y="980662"/>
            <a:ext cx="10515600" cy="5196301"/>
          </a:xfrm>
        </p:spPr>
        <p:txBody>
          <a:bodyPr>
            <a:normAutofit/>
          </a:bodyPr>
          <a:lstStyle/>
          <a:p>
            <a:pPr algn="just"/>
            <a:r>
              <a:rPr lang="en-US" sz="2400" b="0" i="0" dirty="0">
                <a:effectLst/>
                <a:latin typeface="Times New Roman" panose="02020603050405020304" pitchFamily="18" charset="0"/>
                <a:cs typeface="Times New Roman" panose="02020603050405020304" pitchFamily="18" charset="0"/>
              </a:rPr>
              <a:t>The Muslims lost the Battle of Uhud not because they were less in number or were weak. They lost because of their disobedience. Only if the archers had obeyed the order of Prophet Muhammad (PBUH) and remained in their position on Mount Uhud, the victory wouldn’t have slipped from the hands of the Muslim army. </a:t>
            </a:r>
          </a:p>
          <a:p>
            <a:pPr algn="just"/>
            <a:r>
              <a:rPr lang="en-US" sz="2400" b="0" i="0" dirty="0">
                <a:effectLst/>
                <a:latin typeface="Times New Roman" panose="02020603050405020304" pitchFamily="18" charset="0"/>
                <a:cs typeface="Times New Roman" panose="02020603050405020304" pitchFamily="18" charset="0"/>
              </a:rPr>
              <a:t>However, even after defeating the Muslim army, the brutal </a:t>
            </a:r>
            <a:r>
              <a:rPr lang="en-US" sz="2400" b="0" i="0" dirty="0" err="1">
                <a:effectLst/>
                <a:latin typeface="Times New Roman" panose="02020603050405020304" pitchFamily="18" charset="0"/>
                <a:cs typeface="Times New Roman" panose="02020603050405020304" pitchFamily="18" charset="0"/>
              </a:rPr>
              <a:t>Makkans</a:t>
            </a:r>
            <a:r>
              <a:rPr lang="en-US" sz="2400" b="0" i="0" dirty="0">
                <a:effectLst/>
                <a:latin typeface="Times New Roman" panose="02020603050405020304" pitchFamily="18" charset="0"/>
                <a:cs typeface="Times New Roman" panose="02020603050405020304" pitchFamily="18" charset="0"/>
              </a:rPr>
              <a:t> weren’t able to achieve their ultimate aim which was to destroy the Muslims once and for all. Soon after the Battle of Uhud ended, Allah SWT revealed a verse of the Holy Quran to Prophet Muhammad (PBUH), describing the battle as a test of steadfastness and as a punishment.</a:t>
            </a:r>
          </a:p>
          <a:p>
            <a:pPr algn="just"/>
            <a:r>
              <a:rPr lang="en-US" sz="2400" b="0" i="0" dirty="0">
                <a:effectLst/>
                <a:latin typeface="Times New Roman" panose="02020603050405020304" pitchFamily="18" charset="0"/>
                <a:cs typeface="Times New Roman" panose="02020603050405020304" pitchFamily="18" charset="0"/>
              </a:rPr>
              <a:t>Muslims found inspiration in those verses and the </a:t>
            </a:r>
            <a:r>
              <a:rPr lang="en-US" sz="2400" b="1" i="0" dirty="0">
                <a:effectLst/>
                <a:latin typeface="Times New Roman" panose="02020603050405020304" pitchFamily="18" charset="0"/>
                <a:cs typeface="Times New Roman" panose="02020603050405020304" pitchFamily="18" charset="0"/>
              </a:rPr>
              <a:t>Hadiths</a:t>
            </a:r>
            <a:r>
              <a:rPr lang="en-US" sz="2400" b="0" i="0" dirty="0">
                <a:effectLst/>
                <a:latin typeface="Times New Roman" panose="02020603050405020304" pitchFamily="18" charset="0"/>
                <a:cs typeface="Times New Roman" panose="02020603050405020304" pitchFamily="18" charset="0"/>
              </a:rPr>
              <a:t> as it reinforced their faith and gave them the strength to win the Battle of Trench.</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55292"/>
          </a:xfrm>
        </p:spPr>
        <p:txBody>
          <a:bodyPr>
            <a:normAutofit fontScale="90000"/>
          </a:bodyPr>
          <a:lstStyle/>
          <a:p>
            <a:r>
              <a:rPr lang="en-US" dirty="0"/>
              <a:t>  </a:t>
            </a:r>
            <a:r>
              <a:rPr lang="en-US" sz="4000" dirty="0">
                <a:latin typeface="Algerian" panose="04020705040A02060702" pitchFamily="82" charset="0"/>
              </a:rPr>
              <a:t>The battle of Trench</a:t>
            </a:r>
          </a:p>
        </p:txBody>
      </p:sp>
      <p:sp>
        <p:nvSpPr>
          <p:cNvPr id="3" name="Content Placeholder 2"/>
          <p:cNvSpPr>
            <a:spLocks noGrp="1"/>
          </p:cNvSpPr>
          <p:nvPr>
            <p:ph idx="1"/>
          </p:nvPr>
        </p:nvSpPr>
        <p:spPr>
          <a:xfrm>
            <a:off x="801757" y="1020418"/>
            <a:ext cx="10515600" cy="5222805"/>
          </a:xfrm>
        </p:spPr>
        <p:txBody>
          <a:bodyPr>
            <a:normAutofit lnSpcReduction="10000"/>
          </a:bodyPr>
          <a:lstStyle/>
          <a:p>
            <a:pPr marL="0" indent="0" algn="just">
              <a:buNone/>
            </a:pPr>
            <a:r>
              <a:rPr lang="en-US" sz="2400" b="0" i="0" dirty="0">
                <a:solidFill>
                  <a:srgbClr val="212529"/>
                </a:solidFill>
                <a:effectLst/>
                <a:latin typeface="Algerian" panose="04020705040A02060702" pitchFamily="82" charset="0"/>
                <a:cs typeface="Times New Roman" panose="02020603050405020304" pitchFamily="18" charset="0"/>
              </a:rPr>
              <a:t>Introduction:</a:t>
            </a:r>
          </a:p>
          <a:p>
            <a:pPr marL="0" indent="0" algn="just">
              <a:buNone/>
            </a:pPr>
            <a:r>
              <a:rPr lang="en-US" sz="2400" b="0" i="0" dirty="0">
                <a:solidFill>
                  <a:srgbClr val="4D4D50"/>
                </a:solidFill>
                <a:effectLst/>
                <a:latin typeface="Times New Roman" panose="02020603050405020304" pitchFamily="18" charset="0"/>
                <a:cs typeface="Times New Roman" panose="02020603050405020304" pitchFamily="18" charset="0"/>
              </a:rPr>
              <a:t>Soon after the </a:t>
            </a:r>
            <a:r>
              <a:rPr lang="en-US" sz="2400" b="0" i="0" u="none" strike="noStrike" dirty="0">
                <a:solidFill>
                  <a:srgbClr val="232792"/>
                </a:solidFill>
                <a:effectLst/>
                <a:latin typeface="Times New Roman" panose="02020603050405020304" pitchFamily="18" charset="0"/>
                <a:cs typeface="Times New Roman" panose="02020603050405020304" pitchFamily="18" charset="0"/>
                <a:hlinkClick r:id="rId2"/>
              </a:rPr>
              <a:t>Battle of Uhud</a:t>
            </a:r>
            <a:r>
              <a:rPr lang="en-US" sz="2400" b="0" i="0" dirty="0">
                <a:solidFill>
                  <a:srgbClr val="4D4D50"/>
                </a:solidFill>
                <a:effectLst/>
                <a:latin typeface="Times New Roman" panose="02020603050405020304" pitchFamily="18" charset="0"/>
                <a:cs typeface="Times New Roman" panose="02020603050405020304" pitchFamily="18" charset="0"/>
              </a:rPr>
              <a:t>, the Quraysh leaders </a:t>
            </a:r>
            <a:r>
              <a:rPr lang="en-US" sz="2400" b="0" i="0" dirty="0" err="1">
                <a:solidFill>
                  <a:srgbClr val="4D4D50"/>
                </a:solidFill>
                <a:effectLst/>
                <a:latin typeface="Times New Roman" panose="02020603050405020304" pitchFamily="18" charset="0"/>
                <a:cs typeface="Times New Roman" panose="02020603050405020304" pitchFamily="18" charset="0"/>
              </a:rPr>
              <a:t>realised</a:t>
            </a:r>
            <a:r>
              <a:rPr lang="en-US" sz="2400" b="0" i="0" dirty="0">
                <a:solidFill>
                  <a:srgbClr val="4D4D50"/>
                </a:solidFill>
                <a:effectLst/>
                <a:latin typeface="Times New Roman" panose="02020603050405020304" pitchFamily="18" charset="0"/>
                <a:cs typeface="Times New Roman" panose="02020603050405020304" pitchFamily="18" charset="0"/>
              </a:rPr>
              <a:t> that they had fought indecisively and that their victory hadn’t borne any fruit for them. On the flip side, Islam had successfully reestablished its authority within a short span of time. </a:t>
            </a:r>
            <a:r>
              <a:rPr lang="en-US" sz="2400" b="0" i="0" dirty="0">
                <a:solidFill>
                  <a:srgbClr val="212529"/>
                </a:solidFill>
                <a:effectLst/>
                <a:latin typeface="Times New Roman" panose="02020603050405020304" pitchFamily="18" charset="0"/>
                <a:cs typeface="Times New Roman" panose="02020603050405020304" pitchFamily="18" charset="0"/>
              </a:rPr>
              <a:t>After the Battle of Badr and Battle of Uhud, the Muslims started to realize their increasing military strength and combat knowledge. In the battle, Muslims dug trenches in the ground to slow down the cavalry archers of the enemy. The battle distinguishes believers from non-believers and truth from false. It took place in the fifth year of Prophet Mohammad’s (PBUH) migration during the month of Shawwal. The battle was fought between an army of three thousand fighters led by Prophet Muhammad (PBUH) and an army of ten thousand led by Abu Sufyan.</a:t>
            </a:r>
          </a:p>
          <a:p>
            <a:pPr marL="0" indent="0" algn="just">
              <a:buNone/>
            </a:pPr>
            <a:r>
              <a:rPr lang="en-US" sz="2400" b="0" i="0" dirty="0">
                <a:solidFill>
                  <a:srgbClr val="212529"/>
                </a:solidFill>
                <a:effectLst/>
                <a:latin typeface="Times New Roman" panose="02020603050405020304" pitchFamily="18" charset="0"/>
                <a:cs typeface="Times New Roman" panose="02020603050405020304" pitchFamily="18" charset="0"/>
              </a:rPr>
              <a:t>The Battle of Trench is known by many other names, including the Battle of </a:t>
            </a:r>
            <a:r>
              <a:rPr lang="en-US" sz="2400" b="0" i="0" dirty="0" err="1">
                <a:solidFill>
                  <a:srgbClr val="212529"/>
                </a:solidFill>
                <a:effectLst/>
                <a:latin typeface="Times New Roman" panose="02020603050405020304" pitchFamily="18" charset="0"/>
                <a:cs typeface="Times New Roman" panose="02020603050405020304" pitchFamily="18" charset="0"/>
              </a:rPr>
              <a:t>Khandaq</a:t>
            </a:r>
            <a:r>
              <a:rPr lang="en-US" sz="2400" b="0" i="0" dirty="0">
                <a:solidFill>
                  <a:srgbClr val="212529"/>
                </a:solidFill>
                <a:effectLst/>
                <a:latin typeface="Times New Roman" panose="02020603050405020304" pitchFamily="18" charset="0"/>
                <a:cs typeface="Times New Roman" panose="02020603050405020304" pitchFamily="18" charset="0"/>
              </a:rPr>
              <a:t>, the Battle of Ditch, The Battle of </a:t>
            </a:r>
            <a:r>
              <a:rPr lang="en-US" sz="2400" b="0" i="0" dirty="0" err="1">
                <a:solidFill>
                  <a:srgbClr val="212529"/>
                </a:solidFill>
                <a:effectLst/>
                <a:latin typeface="Times New Roman" panose="02020603050405020304" pitchFamily="18" charset="0"/>
                <a:cs typeface="Times New Roman" panose="02020603050405020304" pitchFamily="18" charset="0"/>
              </a:rPr>
              <a:t>Ahzab</a:t>
            </a:r>
            <a:r>
              <a:rPr lang="en-US" sz="2400" b="0" i="0" dirty="0">
                <a:solidFill>
                  <a:srgbClr val="212529"/>
                </a:solidFill>
                <a:effectLst/>
                <a:latin typeface="Times New Roman" panose="02020603050405020304" pitchFamily="18" charset="0"/>
                <a:cs typeface="Times New Roman" panose="02020603050405020304" pitchFamily="18" charset="0"/>
              </a:rPr>
              <a:t>, and the Battle of the Confederates. The first two refer to the trenches dug by the Muslims. The latter two names resulted from the unison of other tribes with the Quraysh for one common goal, which was to eliminate Islam.</a:t>
            </a:r>
          </a:p>
          <a:p>
            <a:pPr marL="0" indent="0">
              <a:buNone/>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5049"/>
          </a:xfrm>
        </p:spPr>
        <p:txBody>
          <a:bodyPr>
            <a:normAutofit fontScale="90000"/>
          </a:bodyPr>
          <a:lstStyle/>
          <a:p>
            <a:r>
              <a:rPr lang="en-US" dirty="0">
                <a:solidFill>
                  <a:srgbClr val="212529"/>
                </a:solidFill>
                <a:latin typeface="Algerian" panose="04020705040A02060702" pitchFamily="82" charset="0"/>
                <a:cs typeface="Times New Roman" panose="02020603050405020304" pitchFamily="18" charset="0"/>
              </a:rPr>
              <a:t/>
            </a:r>
            <a:br>
              <a:rPr lang="en-US" dirty="0">
                <a:solidFill>
                  <a:srgbClr val="212529"/>
                </a:solidFill>
                <a:latin typeface="Algerian" panose="04020705040A02060702" pitchFamily="82" charset="0"/>
                <a:cs typeface="Times New Roman" panose="02020603050405020304" pitchFamily="18" charset="0"/>
              </a:rPr>
            </a:br>
            <a:r>
              <a:rPr lang="en-US" sz="4400" b="0" i="0" dirty="0">
                <a:solidFill>
                  <a:srgbClr val="212529"/>
                </a:solidFill>
                <a:effectLst/>
                <a:latin typeface="Algerian" panose="04020705040A02060702" pitchFamily="82" charset="0"/>
                <a:cs typeface="Times New Roman" panose="02020603050405020304" pitchFamily="18" charset="0"/>
              </a:rPr>
              <a:t> </a:t>
            </a:r>
            <a:r>
              <a:rPr lang="en-US" sz="3600" b="0" i="0" dirty="0">
                <a:solidFill>
                  <a:srgbClr val="212529"/>
                </a:solidFill>
                <a:effectLst/>
                <a:latin typeface="Algerian" panose="04020705040A02060702" pitchFamily="82" charset="0"/>
                <a:cs typeface="Times New Roman" panose="02020603050405020304" pitchFamily="18" charset="0"/>
              </a:rPr>
              <a:t>reason behind the Battle of Trench</a:t>
            </a:r>
            <a:r>
              <a:rPr lang="en-US" sz="4400" b="0" i="0" dirty="0">
                <a:solidFill>
                  <a:srgbClr val="212529"/>
                </a:solidFill>
                <a:effectLst/>
                <a:latin typeface="Algerian" panose="04020705040A02060702" pitchFamily="82" charset="0"/>
                <a:cs typeface="Times New Roman" panose="02020603050405020304" pitchFamily="18" charset="0"/>
              </a:rPr>
              <a:t/>
            </a:r>
            <a:br>
              <a:rPr lang="en-US" sz="4400" b="0" i="0" dirty="0">
                <a:solidFill>
                  <a:srgbClr val="212529"/>
                </a:solidFill>
                <a:effectLst/>
                <a:latin typeface="Algerian" panose="04020705040A02060702" pitchFamily="82" charset="0"/>
                <a:cs typeface="Times New Roman" panose="02020603050405020304" pitchFamily="18" charset="0"/>
              </a:rPr>
            </a:br>
            <a:endParaRPr lang="en-US" dirty="0"/>
          </a:p>
        </p:txBody>
      </p:sp>
      <p:sp>
        <p:nvSpPr>
          <p:cNvPr id="3" name="Content Placeholder 2"/>
          <p:cNvSpPr>
            <a:spLocks noGrp="1"/>
          </p:cNvSpPr>
          <p:nvPr>
            <p:ph idx="1"/>
          </p:nvPr>
        </p:nvSpPr>
        <p:spPr>
          <a:xfrm>
            <a:off x="838200" y="1152939"/>
            <a:ext cx="10515600" cy="5024024"/>
          </a:xfrm>
        </p:spPr>
        <p:txBody>
          <a:bodyPr>
            <a:normAutofit lnSpcReduction="10000"/>
          </a:bodyPr>
          <a:lstStyle/>
          <a:p>
            <a:pPr marL="0" indent="0" algn="just">
              <a:buNone/>
            </a:pPr>
            <a:r>
              <a:rPr lang="en-US" sz="2600" b="0" i="0" dirty="0">
                <a:effectLst/>
                <a:latin typeface="Times New Roman" panose="02020603050405020304" pitchFamily="18" charset="0"/>
                <a:cs typeface="Times New Roman" panose="02020603050405020304" pitchFamily="18" charset="0"/>
              </a:rPr>
              <a:t>Muslims fought the battle to safeguard Madinah from the attack led by Banu </a:t>
            </a:r>
            <a:r>
              <a:rPr lang="en-US" sz="2600" b="0" i="0" dirty="0" err="1">
                <a:effectLst/>
                <a:latin typeface="Times New Roman" panose="02020603050405020304" pitchFamily="18" charset="0"/>
                <a:cs typeface="Times New Roman" panose="02020603050405020304" pitchFamily="18" charset="0"/>
              </a:rPr>
              <a:t>Qaynuqa</a:t>
            </a:r>
            <a:r>
              <a:rPr lang="en-US" sz="2600" b="0" i="0" dirty="0">
                <a:effectLst/>
                <a:latin typeface="Times New Roman" panose="02020603050405020304" pitchFamily="18" charset="0"/>
                <a:cs typeface="Times New Roman" panose="02020603050405020304" pitchFamily="18" charset="0"/>
              </a:rPr>
              <a:t> and Nazir tribes. Both declared war on Muslims to take revenge for their expulsion from Madinah during the expedition against Banu </a:t>
            </a:r>
            <a:r>
              <a:rPr lang="en-US" sz="2600" b="0" i="0" dirty="0" err="1">
                <a:effectLst/>
                <a:latin typeface="Times New Roman" panose="02020603050405020304" pitchFamily="18" charset="0"/>
                <a:cs typeface="Times New Roman" panose="02020603050405020304" pitchFamily="18" charset="0"/>
              </a:rPr>
              <a:t>Qaynuqa</a:t>
            </a:r>
            <a:r>
              <a:rPr lang="en-US" sz="2600" b="0" i="0" dirty="0">
                <a:effectLst/>
                <a:latin typeface="Times New Roman" panose="02020603050405020304" pitchFamily="18" charset="0"/>
                <a:cs typeface="Times New Roman" panose="02020603050405020304" pitchFamily="18" charset="0"/>
              </a:rPr>
              <a:t> in 624 AD and the invasion of Banu Nadir in 625 AD. Also, many </a:t>
            </a:r>
            <a:r>
              <a:rPr lang="en-US" sz="2600" b="0" i="0" dirty="0" err="1">
                <a:effectLst/>
                <a:latin typeface="Times New Roman" panose="02020603050405020304" pitchFamily="18" charset="0"/>
                <a:cs typeface="Times New Roman" panose="02020603050405020304" pitchFamily="18" charset="0"/>
              </a:rPr>
              <a:t>Makkans</a:t>
            </a:r>
            <a:r>
              <a:rPr lang="en-US" sz="2600" b="0" i="0" dirty="0">
                <a:effectLst/>
                <a:latin typeface="Times New Roman" panose="02020603050405020304" pitchFamily="18" charset="0"/>
                <a:cs typeface="Times New Roman" panose="02020603050405020304" pitchFamily="18" charset="0"/>
              </a:rPr>
              <a:t> hated the messenger of Allah for giving them a new religion and demolishing the worshipping of idols. As a result, the two groups rallied with the Quraish tribe against Prophet Muhammad’s army.</a:t>
            </a:r>
          </a:p>
          <a:p>
            <a:pPr marL="0" indent="0" algn="just">
              <a:buNone/>
            </a:pPr>
            <a:r>
              <a:rPr lang="en-US" sz="2600" b="0" i="0" dirty="0">
                <a:effectLst/>
                <a:latin typeface="Times New Roman" panose="02020603050405020304" pitchFamily="18" charset="0"/>
                <a:cs typeface="Times New Roman" panose="02020603050405020304" pitchFamily="18" charset="0"/>
              </a:rPr>
              <a:t>Initiated by the Quraysh, the battle took place because the pagans considered Islam as a threat to their political supremacy and economic security in Arabia. Abu Sufyan and the other Quraysh and Jews leaders believed that the only way to safeguard their existence and restore their hegemony was to kill Prophet Muhammad (PBUH). And so, with the aim to exterminate all Muslims, the Quraysh decided to strike a final and crushing blow to the city of Madinah.</a:t>
            </a:r>
            <a:endParaRPr lang="en-US" sz="26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36023"/>
          </a:xfrm>
        </p:spPr>
        <p:txBody>
          <a:bodyPr>
            <a:normAutofit fontScale="90000"/>
          </a:bodyPr>
          <a:lstStyle/>
          <a:p>
            <a:r>
              <a:rPr lang="en-US" b="0" i="0" dirty="0">
                <a:solidFill>
                  <a:srgbClr val="000000"/>
                </a:solidFill>
                <a:effectLst/>
                <a:latin typeface="sfpro-display-semi-bold"/>
              </a:rPr>
              <a:t/>
            </a:r>
            <a:br>
              <a:rPr lang="en-US" b="0" i="0" dirty="0">
                <a:solidFill>
                  <a:srgbClr val="000000"/>
                </a:solidFill>
                <a:effectLst/>
                <a:latin typeface="sfpro-display-semi-bold"/>
              </a:rPr>
            </a:br>
            <a:r>
              <a:rPr lang="en-US" b="0" i="0" dirty="0">
                <a:solidFill>
                  <a:srgbClr val="000000"/>
                </a:solidFill>
                <a:effectLst/>
                <a:latin typeface="sfpro-display-semi-bold"/>
              </a:rPr>
              <a:t> </a:t>
            </a:r>
            <a:r>
              <a:rPr lang="en-US" sz="3600" b="0" i="0" dirty="0">
                <a:solidFill>
                  <a:srgbClr val="000000"/>
                </a:solidFill>
                <a:effectLst/>
                <a:latin typeface="Algerian" panose="04020705040A02060702" pitchFamily="82" charset="0"/>
              </a:rPr>
              <a:t>Digging of the Trench</a:t>
            </a:r>
            <a:r>
              <a:rPr lang="en-US" b="0" i="0" dirty="0">
                <a:solidFill>
                  <a:srgbClr val="000000"/>
                </a:solidFill>
                <a:effectLst/>
                <a:latin typeface="sfpro-display-semi-bold"/>
              </a:rPr>
              <a:t/>
            </a:r>
            <a:br>
              <a:rPr lang="en-US" b="0" i="0" dirty="0">
                <a:solidFill>
                  <a:srgbClr val="000000"/>
                </a:solidFill>
                <a:effectLst/>
                <a:latin typeface="sfpro-display-semi-bold"/>
              </a:rPr>
            </a:br>
            <a:endParaRPr lang="en-US" dirty="0"/>
          </a:p>
        </p:txBody>
      </p:sp>
      <p:sp>
        <p:nvSpPr>
          <p:cNvPr id="3" name="Content Placeholder 2"/>
          <p:cNvSpPr>
            <a:spLocks noGrp="1"/>
          </p:cNvSpPr>
          <p:nvPr>
            <p:ph idx="1"/>
          </p:nvPr>
        </p:nvSpPr>
        <p:spPr>
          <a:xfrm>
            <a:off x="838200" y="993913"/>
            <a:ext cx="10515600" cy="5183050"/>
          </a:xfrm>
        </p:spPr>
        <p:txBody>
          <a:bodyPr/>
          <a:lstStyle/>
          <a:p>
            <a:pPr marL="0" indent="0" algn="just">
              <a:lnSpc>
                <a:spcPct val="100000"/>
              </a:lnSpc>
              <a:buNone/>
            </a:pPr>
            <a:r>
              <a:rPr lang="en-US" sz="2400" b="0" i="0" dirty="0">
                <a:effectLst/>
                <a:latin typeface="Times New Roman" panose="02020603050405020304" pitchFamily="18" charset="0"/>
                <a:cs typeface="Times New Roman" panose="02020603050405020304" pitchFamily="18" charset="0"/>
              </a:rPr>
              <a:t>When the Messenger (PBUH) of Allah SWT heard the news that the Jews and Quraysh were lobbying against the Muslims, he called his companions to strategize. Prophet Muhammad (PBUH) started taking suggestions and that is when Salman Farsi (RA) told him to dig a trench around the </a:t>
            </a:r>
            <a:r>
              <a:rPr lang="en-US" sz="2400" b="0" i="0" strike="noStrike" dirty="0">
                <a:effectLst/>
                <a:latin typeface="Times New Roman" panose="02020603050405020304" pitchFamily="18" charset="0"/>
                <a:cs typeface="Times New Roman" panose="02020603050405020304" pitchFamily="18" charset="0"/>
                <a:hlinkClick r:id="rId2"/>
              </a:rPr>
              <a:t>northern boundary of Madinah</a:t>
            </a:r>
            <a:r>
              <a:rPr lang="en-US" sz="2400" b="0" i="0" dirty="0">
                <a:effectLst/>
                <a:latin typeface="Times New Roman" panose="02020603050405020304" pitchFamily="18" charset="0"/>
                <a:cs typeface="Times New Roman" panose="02020603050405020304" pitchFamily="18" charset="0"/>
              </a:rPr>
              <a:t> as the other sides are covered with mountains and dense forests.</a:t>
            </a:r>
          </a:p>
          <a:p>
            <a:pPr marL="0" indent="0" algn="just">
              <a:lnSpc>
                <a:spcPct val="100000"/>
              </a:lnSpc>
              <a:buNone/>
            </a:pPr>
            <a:r>
              <a:rPr lang="en-US" sz="2400" b="0" i="0" dirty="0">
                <a:effectLst/>
                <a:latin typeface="Times New Roman" panose="02020603050405020304" pitchFamily="18" charset="0"/>
                <a:cs typeface="Times New Roman" panose="02020603050405020304" pitchFamily="18" charset="0"/>
              </a:rPr>
              <a:t>Prophet Muhammad (PBUH) divided the Muslims into groups of ten and asked them to dig a trench. It is narrated that the Messenger (PBUH) of Allah SWT, while digging the trench, said, “This is Quraysh’s last attempt to destroy Islam and Muslims, and from now on, we will rule over them.”</a:t>
            </a:r>
          </a:p>
          <a:p>
            <a:pPr marL="0" indent="0">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28788"/>
          </a:xfrm>
        </p:spPr>
        <p:txBody>
          <a:bodyPr>
            <a:normAutofit fontScale="90000"/>
          </a:bodyPr>
          <a:lstStyle/>
          <a:p>
            <a:r>
              <a:rPr lang="en-US" sz="3600" b="0" i="0" dirty="0">
                <a:solidFill>
                  <a:srgbClr val="212529"/>
                </a:solidFill>
                <a:effectLst/>
                <a:latin typeface="Algerian" panose="04020705040A02060702" pitchFamily="82" charset="0"/>
                <a:cs typeface="Times New Roman" panose="02020603050405020304" pitchFamily="18" charset="0"/>
              </a:rPr>
              <a:t/>
            </a:r>
            <a:br>
              <a:rPr lang="en-US" sz="3600" b="0" i="0" dirty="0">
                <a:solidFill>
                  <a:srgbClr val="212529"/>
                </a:solidFill>
                <a:effectLst/>
                <a:latin typeface="Algerian" panose="04020705040A02060702" pitchFamily="82" charset="0"/>
                <a:cs typeface="Times New Roman" panose="02020603050405020304" pitchFamily="18" charset="0"/>
              </a:rPr>
            </a:br>
            <a:r>
              <a:rPr lang="en-US" sz="3600" b="0" i="0" dirty="0">
                <a:solidFill>
                  <a:srgbClr val="212529"/>
                </a:solidFill>
                <a:effectLst/>
                <a:latin typeface="Algerian" panose="04020705040A02060702" pitchFamily="82" charset="0"/>
                <a:cs typeface="Times New Roman" panose="02020603050405020304" pitchFamily="18" charset="0"/>
              </a:rPr>
              <a:t>Battle of Trench summary and history</a:t>
            </a:r>
            <a:r>
              <a:rPr lang="en-US" sz="4400" b="0" i="0" dirty="0">
                <a:solidFill>
                  <a:srgbClr val="212529"/>
                </a:solidFill>
                <a:effectLst/>
                <a:latin typeface="Algerian" panose="04020705040A02060702" pitchFamily="82" charset="0"/>
                <a:cs typeface="Times New Roman" panose="02020603050405020304" pitchFamily="18" charset="0"/>
              </a:rPr>
              <a:t/>
            </a:r>
            <a:br>
              <a:rPr lang="en-US" sz="4400" b="0" i="0" dirty="0">
                <a:solidFill>
                  <a:srgbClr val="212529"/>
                </a:solidFill>
                <a:effectLst/>
                <a:latin typeface="Algerian" panose="04020705040A02060702" pitchFamily="82" charset="0"/>
                <a:cs typeface="Times New Roman" panose="02020603050405020304" pitchFamily="18" charset="0"/>
              </a:rPr>
            </a:br>
            <a:endParaRPr lang="en-US" dirty="0"/>
          </a:p>
        </p:txBody>
      </p:sp>
      <p:sp>
        <p:nvSpPr>
          <p:cNvPr id="3" name="Content Placeholder 2"/>
          <p:cNvSpPr>
            <a:spLocks noGrp="1"/>
          </p:cNvSpPr>
          <p:nvPr>
            <p:ph idx="1"/>
          </p:nvPr>
        </p:nvSpPr>
        <p:spPr>
          <a:xfrm>
            <a:off x="750570" y="993775"/>
            <a:ext cx="10603230" cy="5182870"/>
          </a:xfrm>
        </p:spPr>
        <p:txBody>
          <a:bodyPr>
            <a:normAutofit/>
          </a:bodyPr>
          <a:lstStyle/>
          <a:p>
            <a:pPr marL="0" indent="0" algn="just">
              <a:lnSpc>
                <a:spcPct val="100000"/>
              </a:lnSpc>
              <a:buNone/>
            </a:pPr>
            <a:r>
              <a:rPr lang="en-US" sz="2400" b="0" i="0" dirty="0">
                <a:solidFill>
                  <a:srgbClr val="212529"/>
                </a:solidFill>
                <a:effectLst/>
                <a:latin typeface="Times New Roman" panose="02020603050405020304" pitchFamily="18" charset="0"/>
                <a:cs typeface="Times New Roman" panose="02020603050405020304" pitchFamily="18" charset="0"/>
              </a:rPr>
              <a:t>The Battle of Trench was a 30-day long siege of Madinah by Jewish and Arab tribes. It was also known as the Battle of the Confederates. The term confederates are used in the Holy Quran to denote the Confederacy of Pagans and Jews against Islam. Upon learning that Jews were rallying against Muslims, Prophet Muhammad (PBUH) suggested digging a trench around Madinah. Even though the Confederate army tried multiple moves to cross the trench, they failed repeatedly. The ditch defended the Muslim army from the Confederate army.</a:t>
            </a:r>
          </a:p>
          <a:p>
            <a:pPr marL="0" indent="0" algn="just">
              <a:lnSpc>
                <a:spcPct val="100000"/>
              </a:lnSpc>
              <a:buNone/>
            </a:pPr>
            <a:r>
              <a:rPr lang="en-US" sz="2400" b="0" i="0" dirty="0">
                <a:solidFill>
                  <a:srgbClr val="212529"/>
                </a:solidFill>
                <a:effectLst/>
                <a:latin typeface="Times New Roman" panose="02020603050405020304" pitchFamily="18" charset="0"/>
                <a:cs typeface="Times New Roman" panose="02020603050405020304" pitchFamily="18" charset="0"/>
              </a:rPr>
              <a:t>Consequently, the confederates lay a siege on the city of Madinah. Such sieges were not as common in Arabian warfare at that time, so the Confederates never knew what they were up against. As the Quraish veterans grew restless, ‘Amr challenged Muslims into fighting a duel. And so, Prophet Muhammed (PBUH) sent Ali ibn Abi Talib in response to the challenge, who ultimately won the battle for Muslims.</a:t>
            </a:r>
          </a:p>
          <a:p>
            <a:pPr marL="0" indent="0">
              <a:lnSpc>
                <a:spcPct val="100000"/>
              </a:lnSpc>
              <a:buNone/>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89032"/>
          </a:xfrm>
        </p:spPr>
        <p:txBody>
          <a:bodyPr>
            <a:normAutofit fontScale="90000"/>
          </a:bodyPr>
          <a:lstStyle/>
          <a:p>
            <a:r>
              <a:rPr lang="en-US" sz="3600" b="0" i="0" dirty="0">
                <a:solidFill>
                  <a:srgbClr val="212529"/>
                </a:solidFill>
                <a:effectLst/>
                <a:latin typeface="Algerian" panose="04020705040A02060702" pitchFamily="82" charset="0"/>
                <a:cs typeface="Times New Roman" panose="02020603050405020304" pitchFamily="18" charset="0"/>
              </a:rPr>
              <a:t/>
            </a:r>
            <a:br>
              <a:rPr lang="en-US" sz="3600" b="0" i="0" dirty="0">
                <a:solidFill>
                  <a:srgbClr val="212529"/>
                </a:solidFill>
                <a:effectLst/>
                <a:latin typeface="Algerian" panose="04020705040A02060702" pitchFamily="82" charset="0"/>
                <a:cs typeface="Times New Roman" panose="02020603050405020304" pitchFamily="18" charset="0"/>
              </a:rPr>
            </a:br>
            <a:r>
              <a:rPr lang="en-US" sz="3600" b="0" i="0" dirty="0">
                <a:solidFill>
                  <a:srgbClr val="212529"/>
                </a:solidFill>
                <a:effectLst/>
                <a:latin typeface="Algerian" panose="04020705040A02060702" pitchFamily="82" charset="0"/>
                <a:cs typeface="Times New Roman" panose="02020603050405020304" pitchFamily="18" charset="0"/>
              </a:rPr>
              <a:t> Battle of Trench summary and history</a:t>
            </a:r>
            <a:r>
              <a:rPr lang="en-US" sz="4400" b="0" i="0" dirty="0">
                <a:solidFill>
                  <a:srgbClr val="212529"/>
                </a:solidFill>
                <a:effectLst/>
                <a:latin typeface="Algerian" panose="04020705040A02060702" pitchFamily="82" charset="0"/>
                <a:cs typeface="Times New Roman" panose="02020603050405020304" pitchFamily="18" charset="0"/>
              </a:rPr>
              <a:t/>
            </a:r>
            <a:br>
              <a:rPr lang="en-US" sz="4400" b="0" i="0" dirty="0">
                <a:solidFill>
                  <a:srgbClr val="212529"/>
                </a:solidFill>
                <a:effectLst/>
                <a:latin typeface="Algerian" panose="04020705040A02060702" pitchFamily="82" charset="0"/>
                <a:cs typeface="Times New Roman" panose="02020603050405020304" pitchFamily="18" charset="0"/>
              </a:rPr>
            </a:br>
            <a:endParaRPr lang="en-US" dirty="0"/>
          </a:p>
        </p:txBody>
      </p:sp>
      <p:sp>
        <p:nvSpPr>
          <p:cNvPr id="3" name="Content Placeholder 2"/>
          <p:cNvSpPr>
            <a:spLocks noGrp="1"/>
          </p:cNvSpPr>
          <p:nvPr>
            <p:ph idx="1"/>
          </p:nvPr>
        </p:nvSpPr>
        <p:spPr>
          <a:xfrm>
            <a:off x="735965" y="954405"/>
            <a:ext cx="10617835" cy="5222875"/>
          </a:xfrm>
        </p:spPr>
        <p:txBody>
          <a:bodyPr>
            <a:normAutofit fontScale="92500" lnSpcReduction="10000"/>
          </a:bodyPr>
          <a:lstStyle/>
          <a:p>
            <a:pPr marL="0" indent="0" algn="just">
              <a:lnSpc>
                <a:spcPct val="100000"/>
              </a:lnSpc>
              <a:buNone/>
            </a:pPr>
            <a:r>
              <a:rPr lang="en-US" sz="2600" b="0" i="0" dirty="0">
                <a:solidFill>
                  <a:srgbClr val="212529"/>
                </a:solidFill>
                <a:effectLst/>
                <a:latin typeface="Times New Roman" panose="02020603050405020304" pitchFamily="18" charset="0"/>
                <a:cs typeface="Times New Roman" panose="02020603050405020304" pitchFamily="18" charset="0"/>
              </a:rPr>
              <a:t>Even after the various trials by the Confederates, they could not pass the trench. They were getting restless, and their battle animals were dying of war wounds. The harsh winds of Madinah were also presenting a great challenge for the raiding army. Meanwhile, the Muslims were well sheltered against the stormy desert winds. As a consequence, Banu Qurayza surrendered unconditionally to the Muslims of Madinah.</a:t>
            </a:r>
          </a:p>
          <a:p>
            <a:pPr algn="just">
              <a:lnSpc>
                <a:spcPct val="100000"/>
              </a:lnSpc>
              <a:buFont typeface="Arial" panose="020B0604020202020204" pitchFamily="34" charset="0"/>
              <a:buChar char="•"/>
            </a:pPr>
            <a:r>
              <a:rPr lang="en-US" sz="2600" b="0" i="0" dirty="0">
                <a:solidFill>
                  <a:srgbClr val="212529"/>
                </a:solidFill>
                <a:effectLst/>
                <a:latin typeface="Times New Roman" panose="02020603050405020304" pitchFamily="18" charset="0"/>
                <a:cs typeface="Times New Roman" panose="02020603050405020304" pitchFamily="18" charset="0"/>
              </a:rPr>
              <a:t>Salman Al Farsi stated that citizens only needed to protect the north end of Madinah as surrounding mountains and dense forests defended the remaining borders.</a:t>
            </a:r>
          </a:p>
          <a:p>
            <a:pPr algn="just">
              <a:lnSpc>
                <a:spcPct val="100000"/>
              </a:lnSpc>
              <a:buFont typeface="Arial" panose="020B0604020202020204" pitchFamily="34" charset="0"/>
              <a:buChar char="•"/>
            </a:pPr>
            <a:r>
              <a:rPr lang="en-US" sz="2600" b="0" i="0" dirty="0">
                <a:solidFill>
                  <a:srgbClr val="212529"/>
                </a:solidFill>
                <a:effectLst/>
                <a:latin typeface="Times New Roman" panose="02020603050405020304" pitchFamily="18" charset="0"/>
                <a:cs typeface="Times New Roman" panose="02020603050405020304" pitchFamily="18" charset="0"/>
              </a:rPr>
              <a:t>It is said that a miracle took place at Mount </a:t>
            </a:r>
            <a:r>
              <a:rPr lang="en-US" sz="2600" b="0" i="0" dirty="0" err="1">
                <a:solidFill>
                  <a:srgbClr val="212529"/>
                </a:solidFill>
                <a:effectLst/>
                <a:latin typeface="Times New Roman" panose="02020603050405020304" pitchFamily="18" charset="0"/>
                <a:cs typeface="Times New Roman" panose="02020603050405020304" pitchFamily="18" charset="0"/>
              </a:rPr>
              <a:t>Ru’yah</a:t>
            </a:r>
            <a:r>
              <a:rPr lang="en-US" sz="2600" b="0" i="0" dirty="0">
                <a:solidFill>
                  <a:srgbClr val="212529"/>
                </a:solidFill>
                <a:effectLst/>
                <a:latin typeface="Times New Roman" panose="02020603050405020304" pitchFamily="18" charset="0"/>
                <a:cs typeface="Times New Roman" panose="02020603050405020304" pitchFamily="18" charset="0"/>
              </a:rPr>
              <a:t> while people were digging the Trench, Prophet Muhammed (PBUH) struck a large rock that was crushed into pieces and emitted light.</a:t>
            </a:r>
          </a:p>
          <a:p>
            <a:pPr algn="just">
              <a:lnSpc>
                <a:spcPct val="100000"/>
              </a:lnSpc>
              <a:buFont typeface="Arial" panose="020B0604020202020204" pitchFamily="34" charset="0"/>
              <a:buChar char="•"/>
            </a:pPr>
            <a:r>
              <a:rPr lang="en-US" sz="2600" b="0" i="0" dirty="0">
                <a:solidFill>
                  <a:srgbClr val="212529"/>
                </a:solidFill>
                <a:effectLst/>
                <a:latin typeface="Times New Roman" panose="02020603050405020304" pitchFamily="18" charset="0"/>
                <a:cs typeface="Times New Roman" panose="02020603050405020304" pitchFamily="18" charset="0"/>
              </a:rPr>
              <a:t>The above miracle ensured him of glad tidings of victories which he passed on to Muslims of Syria, Persia, and Yemen. Muslims pitched the tent of the Prophet (PBUH) at the same site during the digging of the Trench.</a:t>
            </a:r>
          </a:p>
          <a:p>
            <a:pPr marL="0" indent="0">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89032"/>
          </a:xfrm>
        </p:spPr>
        <p:txBody>
          <a:bodyPr>
            <a:normAutofit fontScale="90000"/>
          </a:bodyPr>
          <a:lstStyle/>
          <a:p>
            <a:r>
              <a:rPr lang="en-US" dirty="0"/>
              <a:t> </a:t>
            </a:r>
            <a:br>
              <a:rPr lang="en-US" dirty="0"/>
            </a:br>
            <a:r>
              <a:rPr lang="en-US" sz="3600" b="0" i="0" dirty="0">
                <a:solidFill>
                  <a:srgbClr val="212529"/>
                </a:solidFill>
                <a:effectLst/>
                <a:latin typeface="Algerian" panose="04020705040A02060702" pitchFamily="82" charset="0"/>
                <a:cs typeface="Times New Roman" panose="02020603050405020304" pitchFamily="18" charset="0"/>
              </a:rPr>
              <a:t>Battle of Trench summary and history</a:t>
            </a:r>
            <a:r>
              <a:rPr lang="en-US" sz="4400" b="0" i="0" dirty="0">
                <a:solidFill>
                  <a:srgbClr val="212529"/>
                </a:solidFill>
                <a:effectLst/>
                <a:latin typeface="Algerian" panose="04020705040A02060702" pitchFamily="82" charset="0"/>
                <a:cs typeface="Times New Roman" panose="02020603050405020304" pitchFamily="18" charset="0"/>
              </a:rPr>
              <a:t/>
            </a:r>
            <a:br>
              <a:rPr lang="en-US" sz="4400" b="0" i="0" dirty="0">
                <a:solidFill>
                  <a:srgbClr val="212529"/>
                </a:solidFill>
                <a:effectLst/>
                <a:latin typeface="Algerian" panose="04020705040A02060702" pitchFamily="82" charset="0"/>
                <a:cs typeface="Times New Roman" panose="02020603050405020304" pitchFamily="18" charset="0"/>
              </a:rPr>
            </a:br>
            <a:endParaRPr lang="en-US" dirty="0"/>
          </a:p>
        </p:txBody>
      </p:sp>
      <p:sp>
        <p:nvSpPr>
          <p:cNvPr id="3" name="Content Placeholder 2"/>
          <p:cNvSpPr>
            <a:spLocks noGrp="1"/>
          </p:cNvSpPr>
          <p:nvPr>
            <p:ph idx="1"/>
          </p:nvPr>
        </p:nvSpPr>
        <p:spPr>
          <a:xfrm>
            <a:off x="503583" y="954158"/>
            <a:ext cx="10850217" cy="5300868"/>
          </a:xfrm>
        </p:spPr>
        <p:txBody>
          <a:bodyPr>
            <a:normAutofit fontScale="25000" lnSpcReduction="20000"/>
          </a:bodyPr>
          <a:lstStyle/>
          <a:p>
            <a:pPr marL="0" indent="0" algn="just">
              <a:lnSpc>
                <a:spcPct val="120000"/>
              </a:lnSpc>
              <a:buNone/>
            </a:pPr>
            <a:r>
              <a:rPr lang="en-US" sz="9600" b="0" i="0" dirty="0">
                <a:solidFill>
                  <a:srgbClr val="212529"/>
                </a:solidFill>
                <a:effectLst/>
                <a:latin typeface="Times New Roman" panose="02020603050405020304" pitchFamily="18" charset="0"/>
                <a:cs typeface="Times New Roman" panose="02020603050405020304" pitchFamily="18" charset="0"/>
              </a:rPr>
              <a:t>The opponent was not aware of the trench as a </a:t>
            </a:r>
            <a:r>
              <a:rPr lang="en-US" sz="9600" b="0" i="0" dirty="0" err="1">
                <a:solidFill>
                  <a:srgbClr val="212529"/>
                </a:solidFill>
                <a:effectLst/>
                <a:latin typeface="Times New Roman" panose="02020603050405020304" pitchFamily="18" charset="0"/>
                <a:cs typeface="Times New Roman" panose="02020603050405020304" pitchFamily="18" charset="0"/>
              </a:rPr>
              <a:t>defence</a:t>
            </a:r>
            <a:r>
              <a:rPr lang="en-US" sz="9600" b="0" i="0" dirty="0">
                <a:solidFill>
                  <a:srgbClr val="212529"/>
                </a:solidFill>
                <a:effectLst/>
                <a:latin typeface="Times New Roman" panose="02020603050405020304" pitchFamily="18" charset="0"/>
                <a:cs typeface="Times New Roman" panose="02020603050405020304" pitchFamily="18" charset="0"/>
              </a:rPr>
              <a:t>; hence, the Battle of Trench became a fine example of winning by one’s wits. It is said that the Prophet (PBUH) had already predicted the outcome of the war while digging. He stated,</a:t>
            </a:r>
            <a:r>
              <a:rPr lang="en-US" sz="9600" b="0" i="0" dirty="0">
                <a:effectLst/>
                <a:latin typeface="Times New Roman" panose="02020603050405020304" pitchFamily="18" charset="0"/>
                <a:cs typeface="Times New Roman" panose="02020603050405020304" pitchFamily="18" charset="0"/>
              </a:rPr>
              <a:t> </a:t>
            </a:r>
            <a:r>
              <a:rPr lang="en-US" sz="9600" b="0" i="1" dirty="0">
                <a:effectLst/>
                <a:latin typeface="Times New Roman" panose="02020603050405020304" pitchFamily="18" charset="0"/>
                <a:cs typeface="Times New Roman" panose="02020603050405020304" pitchFamily="18" charset="0"/>
              </a:rPr>
              <a:t>“This is Quraish’s last attempt to destroy Islam and Muslim, and from now on, we will rule over them.”</a:t>
            </a:r>
          </a:p>
          <a:p>
            <a:pPr marL="0" indent="0" algn="just">
              <a:lnSpc>
                <a:spcPct val="120000"/>
              </a:lnSpc>
              <a:buNone/>
            </a:pPr>
            <a:r>
              <a:rPr lang="en-US" sz="9600" b="0" i="0" dirty="0">
                <a:solidFill>
                  <a:srgbClr val="212529"/>
                </a:solidFill>
                <a:effectLst/>
                <a:latin typeface="Times New Roman" panose="02020603050405020304" pitchFamily="18" charset="0"/>
                <a:cs typeface="Times New Roman" panose="02020603050405020304" pitchFamily="18" charset="0"/>
              </a:rPr>
              <a:t>An elderly man, </a:t>
            </a:r>
            <a:r>
              <a:rPr lang="en-US" sz="9600" b="0" i="0" dirty="0" err="1">
                <a:solidFill>
                  <a:srgbClr val="212529"/>
                </a:solidFill>
                <a:effectLst/>
                <a:latin typeface="Times New Roman" panose="02020603050405020304" pitchFamily="18" charset="0"/>
                <a:cs typeface="Times New Roman" panose="02020603050405020304" pitchFamily="18" charset="0"/>
              </a:rPr>
              <a:t>Nuaym</a:t>
            </a:r>
            <a:r>
              <a:rPr lang="en-US" sz="9600" b="0" i="0" dirty="0">
                <a:solidFill>
                  <a:srgbClr val="212529"/>
                </a:solidFill>
                <a:effectLst/>
                <a:latin typeface="Times New Roman" panose="02020603050405020304" pitchFamily="18" charset="0"/>
                <a:cs typeface="Times New Roman" panose="02020603050405020304" pitchFamily="18" charset="0"/>
              </a:rPr>
              <a:t> ibn </a:t>
            </a:r>
            <a:r>
              <a:rPr lang="en-US" sz="9600" b="0" i="0" dirty="0" err="1">
                <a:solidFill>
                  <a:srgbClr val="212529"/>
                </a:solidFill>
                <a:effectLst/>
                <a:latin typeface="Times New Roman" panose="02020603050405020304" pitchFamily="18" charset="0"/>
                <a:cs typeface="Times New Roman" panose="02020603050405020304" pitchFamily="18" charset="0"/>
              </a:rPr>
              <a:t>Masud</a:t>
            </a:r>
            <a:r>
              <a:rPr lang="en-US" sz="9600" b="0" i="0" dirty="0">
                <a:solidFill>
                  <a:srgbClr val="212529"/>
                </a:solidFill>
                <a:effectLst/>
                <a:latin typeface="Times New Roman" panose="02020603050405020304" pitchFamily="18" charset="0"/>
                <a:cs typeface="Times New Roman" panose="02020603050405020304" pitchFamily="18" charset="0"/>
              </a:rPr>
              <a:t> approached Prophet Muhammad (PBUH) and secretly disclosed that he had accepted Islam and that he wanted to help the Muslims. Prophet Muhammad (PBUH) advised him to strategically break the trust between the Banu Qurayza and Quraysh confederates. </a:t>
            </a:r>
          </a:p>
          <a:p>
            <a:pPr marL="0" indent="0" algn="just">
              <a:lnSpc>
                <a:spcPct val="120000"/>
              </a:lnSpc>
              <a:buNone/>
            </a:pPr>
            <a:r>
              <a:rPr lang="en-US" sz="9600" b="0" i="0" dirty="0" err="1">
                <a:solidFill>
                  <a:srgbClr val="212529"/>
                </a:solidFill>
                <a:effectLst/>
                <a:latin typeface="Times New Roman" panose="02020603050405020304" pitchFamily="18" charset="0"/>
                <a:cs typeface="Times New Roman" panose="02020603050405020304" pitchFamily="18" charset="0"/>
              </a:rPr>
              <a:t>Nuaym</a:t>
            </a:r>
            <a:r>
              <a:rPr lang="en-US" sz="9600" b="0" i="0" dirty="0">
                <a:solidFill>
                  <a:srgbClr val="212529"/>
                </a:solidFill>
                <a:effectLst/>
                <a:latin typeface="Times New Roman" panose="02020603050405020304" pitchFamily="18" charset="0"/>
                <a:cs typeface="Times New Roman" panose="02020603050405020304" pitchFamily="18" charset="0"/>
              </a:rPr>
              <a:t> ibn </a:t>
            </a:r>
            <a:r>
              <a:rPr lang="en-US" sz="9600" b="0" i="0" dirty="0" err="1">
                <a:solidFill>
                  <a:srgbClr val="212529"/>
                </a:solidFill>
                <a:effectLst/>
                <a:latin typeface="Times New Roman" panose="02020603050405020304" pitchFamily="18" charset="0"/>
                <a:cs typeface="Times New Roman" panose="02020603050405020304" pitchFamily="18" charset="0"/>
              </a:rPr>
              <a:t>Masud</a:t>
            </a:r>
            <a:r>
              <a:rPr lang="en-US" sz="9600" b="0" i="0" dirty="0">
                <a:solidFill>
                  <a:srgbClr val="212529"/>
                </a:solidFill>
                <a:effectLst/>
                <a:latin typeface="Times New Roman" panose="02020603050405020304" pitchFamily="18" charset="0"/>
                <a:cs typeface="Times New Roman" panose="02020603050405020304" pitchFamily="18" charset="0"/>
              </a:rPr>
              <a:t> did as he was told. He went back and said to Banu Qurayza that in case the Muslims win, the Quraysh troops will easily escape, leaving the Jewish tribe to face hardships alone. He advised them that the wisest way to have assurance is to request the Quraysh to send some of their leaders as hostages to the Banu Qurayza.</a:t>
            </a:r>
          </a:p>
          <a:p>
            <a:pPr marL="0" indent="0">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15536"/>
          </a:xfrm>
        </p:spPr>
        <p:txBody>
          <a:bodyPr>
            <a:normAutofit fontScale="90000"/>
          </a:bodyPr>
          <a:lstStyle/>
          <a:p>
            <a:r>
              <a:rPr lang="en-US" sz="3600" b="0" i="0" dirty="0">
                <a:solidFill>
                  <a:srgbClr val="212529"/>
                </a:solidFill>
                <a:effectLst/>
                <a:latin typeface="Algerian" panose="04020705040A02060702" pitchFamily="82" charset="0"/>
                <a:cs typeface="Times New Roman" panose="02020603050405020304" pitchFamily="18" charset="0"/>
              </a:rPr>
              <a:t/>
            </a:r>
            <a:br>
              <a:rPr lang="en-US" sz="3600" b="0" i="0" dirty="0">
                <a:solidFill>
                  <a:srgbClr val="212529"/>
                </a:solidFill>
                <a:effectLst/>
                <a:latin typeface="Algerian" panose="04020705040A02060702" pitchFamily="82" charset="0"/>
                <a:cs typeface="Times New Roman" panose="02020603050405020304" pitchFamily="18" charset="0"/>
              </a:rPr>
            </a:br>
            <a:r>
              <a:rPr lang="en-US" sz="3600" b="0" i="0" dirty="0">
                <a:solidFill>
                  <a:srgbClr val="212529"/>
                </a:solidFill>
                <a:effectLst/>
                <a:latin typeface="Algerian" panose="04020705040A02060702" pitchFamily="82" charset="0"/>
                <a:cs typeface="Times New Roman" panose="02020603050405020304" pitchFamily="18" charset="0"/>
              </a:rPr>
              <a:t>Battle of Trench summary and history</a:t>
            </a:r>
            <a:r>
              <a:rPr lang="en-US" sz="5400" b="0" i="0" dirty="0">
                <a:solidFill>
                  <a:srgbClr val="212529"/>
                </a:solidFill>
                <a:effectLst/>
                <a:latin typeface="Algerian" panose="04020705040A02060702" pitchFamily="82" charset="0"/>
                <a:cs typeface="Times New Roman" panose="02020603050405020304" pitchFamily="18" charset="0"/>
              </a:rPr>
              <a:t/>
            </a:r>
            <a:br>
              <a:rPr lang="en-US" sz="5400" b="0" i="0" dirty="0">
                <a:solidFill>
                  <a:srgbClr val="212529"/>
                </a:solidFill>
                <a:effectLst/>
                <a:latin typeface="Algerian" panose="04020705040A02060702" pitchFamily="82" charset="0"/>
                <a:cs typeface="Times New Roman" panose="02020603050405020304" pitchFamily="18" charset="0"/>
              </a:rPr>
            </a:br>
            <a:endParaRPr lang="en-US" dirty="0"/>
          </a:p>
        </p:txBody>
      </p:sp>
      <p:sp>
        <p:nvSpPr>
          <p:cNvPr id="3" name="Content Placeholder 2"/>
          <p:cNvSpPr>
            <a:spLocks noGrp="1"/>
          </p:cNvSpPr>
          <p:nvPr>
            <p:ph idx="1"/>
          </p:nvPr>
        </p:nvSpPr>
        <p:spPr>
          <a:xfrm>
            <a:off x="838200" y="980662"/>
            <a:ext cx="10515600" cy="5196301"/>
          </a:xfrm>
        </p:spPr>
        <p:txBody>
          <a:bodyPr/>
          <a:lstStyle/>
          <a:p>
            <a:pPr marL="0" indent="0">
              <a:buNone/>
            </a:pPr>
            <a:r>
              <a:rPr lang="en-US" sz="2800" b="0" i="0" dirty="0">
                <a:solidFill>
                  <a:srgbClr val="212529"/>
                </a:solidFill>
                <a:effectLst/>
                <a:latin typeface="Times New Roman" panose="02020603050405020304" pitchFamily="18" charset="0"/>
                <a:cs typeface="Times New Roman" panose="02020603050405020304" pitchFamily="18" charset="0"/>
              </a:rPr>
              <a:t>On the flip side, </a:t>
            </a:r>
            <a:r>
              <a:rPr lang="en-US" sz="2800" b="0" i="0" dirty="0" err="1">
                <a:solidFill>
                  <a:srgbClr val="212529"/>
                </a:solidFill>
                <a:effectLst/>
                <a:latin typeface="Times New Roman" panose="02020603050405020304" pitchFamily="18" charset="0"/>
                <a:cs typeface="Times New Roman" panose="02020603050405020304" pitchFamily="18" charset="0"/>
              </a:rPr>
              <a:t>Nauym</a:t>
            </a:r>
            <a:r>
              <a:rPr lang="en-US" sz="2800" b="0" i="0" dirty="0">
                <a:solidFill>
                  <a:srgbClr val="212529"/>
                </a:solidFill>
                <a:effectLst/>
                <a:latin typeface="Times New Roman" panose="02020603050405020304" pitchFamily="18" charset="0"/>
                <a:cs typeface="Times New Roman" panose="02020603050405020304" pitchFamily="18" charset="0"/>
              </a:rPr>
              <a:t> ibn </a:t>
            </a:r>
            <a:r>
              <a:rPr lang="en-US" sz="2800" b="0" i="0" dirty="0" err="1">
                <a:solidFill>
                  <a:srgbClr val="212529"/>
                </a:solidFill>
                <a:effectLst/>
                <a:latin typeface="Times New Roman" panose="02020603050405020304" pitchFamily="18" charset="0"/>
                <a:cs typeface="Times New Roman" panose="02020603050405020304" pitchFamily="18" charset="0"/>
              </a:rPr>
              <a:t>Masud</a:t>
            </a:r>
            <a:r>
              <a:rPr lang="en-US" sz="2800" b="0" i="0" dirty="0">
                <a:solidFill>
                  <a:srgbClr val="212529"/>
                </a:solidFill>
                <a:effectLst/>
                <a:latin typeface="Times New Roman" panose="02020603050405020304" pitchFamily="18" charset="0"/>
                <a:cs typeface="Times New Roman" panose="02020603050405020304" pitchFamily="18" charset="0"/>
              </a:rPr>
              <a:t> went to the Quraysh and told them that Banu Qurayza had once again joined hands with the Muslims, and so they could not be trusted. This resulted in creating an environment of mistrust and doubts between the Banu Qurayza and Quraysh. </a:t>
            </a:r>
          </a:p>
          <a:p>
            <a:pPr marL="0" indent="0">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08301"/>
          </a:xfrm>
        </p:spPr>
        <p:txBody>
          <a:bodyPr>
            <a:normAutofit fontScale="90000"/>
          </a:bodyPr>
          <a:lstStyle/>
          <a:p>
            <a:r>
              <a:rPr lang="en-US" sz="4400" dirty="0">
                <a:solidFill>
                  <a:srgbClr val="000000"/>
                </a:solidFill>
                <a:latin typeface="Algerian" panose="04020705040A02060702" pitchFamily="82" charset="0"/>
                <a:cs typeface="Times New Roman" panose="02020603050405020304" pitchFamily="18" charset="0"/>
              </a:rPr>
              <a:t/>
            </a:r>
            <a:br>
              <a:rPr lang="en-US" sz="4400" dirty="0">
                <a:solidFill>
                  <a:srgbClr val="000000"/>
                </a:solidFill>
                <a:latin typeface="Algerian" panose="04020705040A02060702" pitchFamily="82" charset="0"/>
                <a:cs typeface="Times New Roman" panose="02020603050405020304" pitchFamily="18" charset="0"/>
              </a:rPr>
            </a:br>
            <a:r>
              <a:rPr lang="en-US" sz="3600" dirty="0">
                <a:solidFill>
                  <a:srgbClr val="000000"/>
                </a:solidFill>
                <a:latin typeface="Algerian" panose="04020705040A02060702" pitchFamily="82" charset="0"/>
                <a:cs typeface="Times New Roman" panose="02020603050405020304" pitchFamily="18" charset="0"/>
              </a:rPr>
              <a:t>Results </a:t>
            </a:r>
            <a:r>
              <a:rPr lang="en-US" sz="3600" b="0" i="0" dirty="0">
                <a:solidFill>
                  <a:srgbClr val="000000"/>
                </a:solidFill>
                <a:effectLst/>
                <a:latin typeface="Algerian" panose="04020705040A02060702" pitchFamily="82" charset="0"/>
                <a:cs typeface="Times New Roman" panose="02020603050405020304" pitchFamily="18" charset="0"/>
              </a:rPr>
              <a:t>of the Battle of Trench</a:t>
            </a:r>
            <a:r>
              <a:rPr lang="en-US" sz="4400" b="0" i="0" dirty="0">
                <a:solidFill>
                  <a:srgbClr val="000000"/>
                </a:solidFill>
                <a:effectLst/>
                <a:latin typeface="Algerian" panose="04020705040A02060702" pitchFamily="82" charset="0"/>
                <a:cs typeface="Times New Roman" panose="02020603050405020304" pitchFamily="18" charset="0"/>
              </a:rPr>
              <a:t/>
            </a:r>
            <a:br>
              <a:rPr lang="en-US" sz="4400" b="0" i="0" dirty="0">
                <a:solidFill>
                  <a:srgbClr val="000000"/>
                </a:solidFill>
                <a:effectLst/>
                <a:latin typeface="Algerian" panose="04020705040A02060702" pitchFamily="82" charset="0"/>
                <a:cs typeface="Times New Roman" panose="02020603050405020304" pitchFamily="18" charset="0"/>
              </a:rPr>
            </a:br>
            <a:endParaRPr lang="en-US" dirty="0"/>
          </a:p>
        </p:txBody>
      </p:sp>
      <p:sp>
        <p:nvSpPr>
          <p:cNvPr id="3" name="Content Placeholder 2"/>
          <p:cNvSpPr>
            <a:spLocks noGrp="1"/>
          </p:cNvSpPr>
          <p:nvPr>
            <p:ph idx="1"/>
          </p:nvPr>
        </p:nvSpPr>
        <p:spPr>
          <a:xfrm>
            <a:off x="838200" y="1073426"/>
            <a:ext cx="10515600" cy="5103537"/>
          </a:xfrm>
        </p:spPr>
        <p:txBody>
          <a:bodyPr>
            <a:normAutofit fontScale="92500"/>
          </a:bodyPr>
          <a:lstStyle/>
          <a:p>
            <a:pPr marL="0" indent="0" algn="just">
              <a:lnSpc>
                <a:spcPct val="120000"/>
              </a:lnSpc>
              <a:buNone/>
            </a:pPr>
            <a:r>
              <a:rPr lang="en-US" sz="2400" b="0" i="0" dirty="0">
                <a:effectLst/>
                <a:latin typeface="Times New Roman" panose="02020603050405020304" pitchFamily="18" charset="0"/>
                <a:cs typeface="Times New Roman" panose="02020603050405020304" pitchFamily="18" charset="0"/>
              </a:rPr>
              <a:t>The Muslims’ victory in the Battle of Trench and the failure of the siege of the pagan Quraysh marked the beginning of Prophet Muhammad’s (PBUH) political ascendancy in Madinah. The non-believers had exerted their utmost strength to kill Prophet Muhammad (PBUH) and the </a:t>
            </a:r>
            <a:r>
              <a:rPr lang="en-US" sz="2400" b="1" i="0" dirty="0">
                <a:effectLst/>
                <a:latin typeface="Times New Roman" panose="02020603050405020304" pitchFamily="18" charset="0"/>
                <a:cs typeface="Times New Roman" panose="02020603050405020304" pitchFamily="18" charset="0"/>
              </a:rPr>
              <a:t>Muslims</a:t>
            </a:r>
            <a:r>
              <a:rPr lang="en-US" sz="2400" b="0" i="0" dirty="0">
                <a:effectLst/>
                <a:latin typeface="Times New Roman" panose="02020603050405020304" pitchFamily="18" charset="0"/>
                <a:cs typeface="Times New Roman" panose="02020603050405020304" pitchFamily="18" charset="0"/>
              </a:rPr>
              <a:t>.</a:t>
            </a:r>
          </a:p>
          <a:p>
            <a:pPr marL="0" indent="0" algn="just">
              <a:lnSpc>
                <a:spcPct val="120000"/>
              </a:lnSpc>
              <a:buNone/>
            </a:pPr>
            <a:r>
              <a:rPr lang="en-US" sz="2400" b="0" i="0" dirty="0">
                <a:effectLst/>
                <a:latin typeface="Times New Roman" panose="02020603050405020304" pitchFamily="18" charset="0"/>
                <a:cs typeface="Times New Roman" panose="02020603050405020304" pitchFamily="18" charset="0"/>
              </a:rPr>
              <a:t>As a consequence of the defeat, the Quraysh lost their prestige and their trade with Syria. The tale of the strong leadership and belief of </a:t>
            </a:r>
            <a:r>
              <a:rPr lang="en-US" sz="2400" b="1" i="0" dirty="0">
                <a:effectLst/>
                <a:latin typeface="Times New Roman" panose="02020603050405020304" pitchFamily="18" charset="0"/>
                <a:cs typeface="Times New Roman" panose="02020603050405020304" pitchFamily="18" charset="0"/>
              </a:rPr>
              <a:t>Prophet Muhammad (PBUH)</a:t>
            </a:r>
            <a:r>
              <a:rPr lang="en-US" sz="2400" b="0" i="0" dirty="0">
                <a:effectLst/>
                <a:latin typeface="Times New Roman" panose="02020603050405020304" pitchFamily="18" charset="0"/>
                <a:cs typeface="Times New Roman" panose="02020603050405020304" pitchFamily="18" charset="0"/>
              </a:rPr>
              <a:t> inspired the non-believers </a:t>
            </a:r>
            <a:r>
              <a:rPr lang="en-US" sz="2400" b="0" i="0" strike="noStrike" dirty="0">
                <a:effectLst/>
                <a:latin typeface="Times New Roman" panose="02020603050405020304" pitchFamily="18" charset="0"/>
                <a:cs typeface="Times New Roman" panose="02020603050405020304" pitchFamily="18" charset="0"/>
                <a:hlinkClick r:id="rId2"/>
              </a:rPr>
              <a:t>residing in Makkah to convert to Islam</a:t>
            </a:r>
            <a:r>
              <a:rPr lang="en-US" sz="2400" b="0" i="0" dirty="0">
                <a:effectLst/>
                <a:latin typeface="Times New Roman" panose="02020603050405020304" pitchFamily="18" charset="0"/>
                <a:cs typeface="Times New Roman" panose="02020603050405020304" pitchFamily="18" charset="0"/>
              </a:rPr>
              <a:t>. </a:t>
            </a:r>
          </a:p>
          <a:p>
            <a:pPr marL="0" indent="0" algn="just">
              <a:lnSpc>
                <a:spcPct val="120000"/>
              </a:lnSpc>
              <a:buNone/>
            </a:pPr>
            <a:r>
              <a:rPr lang="en-US" sz="2400" b="0" i="0" dirty="0">
                <a:effectLst/>
                <a:latin typeface="Times New Roman" panose="02020603050405020304" pitchFamily="18" charset="0"/>
                <a:cs typeface="Times New Roman" panose="02020603050405020304" pitchFamily="18" charset="0"/>
              </a:rPr>
              <a:t>Referring to the </a:t>
            </a:r>
            <a:r>
              <a:rPr lang="en-US" sz="2400" b="0" i="1" dirty="0">
                <a:effectLst/>
                <a:latin typeface="Times New Roman" panose="02020603050405020304" pitchFamily="18" charset="0"/>
                <a:cs typeface="Times New Roman" panose="02020603050405020304" pitchFamily="18" charset="0"/>
              </a:rPr>
              <a:t>Battle</a:t>
            </a:r>
            <a:r>
              <a:rPr lang="en-US" sz="2400" b="0" i="0" dirty="0">
                <a:effectLst/>
                <a:latin typeface="Times New Roman" panose="02020603050405020304" pitchFamily="18" charset="0"/>
                <a:cs typeface="Times New Roman" panose="02020603050405020304" pitchFamily="18" charset="0"/>
              </a:rPr>
              <a:t> of Trench, Allah SWT in the Holy Quran says, “When they came against you, from above you and from below you, and when your eyes swerved, and your hearts reached your throats, and you thought thoughts about Allah; there it was that the believers were tried, and shaken most mightily.” </a:t>
            </a:r>
            <a:r>
              <a:rPr lang="en-US" sz="2400" b="1" i="0" dirty="0">
                <a:effectLst/>
                <a:latin typeface="Times New Roman" panose="02020603050405020304" pitchFamily="18" charset="0"/>
                <a:cs typeface="Times New Roman" panose="02020603050405020304" pitchFamily="18" charset="0"/>
              </a:rPr>
              <a:t>[Holy Quran, Al-</a:t>
            </a:r>
            <a:r>
              <a:rPr lang="en-US" sz="2400" b="1" i="0" dirty="0" err="1">
                <a:effectLst/>
                <a:latin typeface="Times New Roman" panose="02020603050405020304" pitchFamily="18" charset="0"/>
                <a:cs typeface="Times New Roman" panose="02020603050405020304" pitchFamily="18" charset="0"/>
              </a:rPr>
              <a:t>Ahzab</a:t>
            </a:r>
            <a:r>
              <a:rPr lang="en-US" sz="2400" b="1" i="0" dirty="0">
                <a:effectLst/>
                <a:latin typeface="Times New Roman" panose="02020603050405020304" pitchFamily="18" charset="0"/>
                <a:cs typeface="Times New Roman" panose="02020603050405020304" pitchFamily="18" charset="0"/>
              </a:rPr>
              <a:t> 33:10-11]</a:t>
            </a:r>
          </a:p>
          <a:p>
            <a:pPr marL="0" indent="0" algn="just">
              <a:lnSpc>
                <a:spcPct val="120000"/>
              </a:lnSpc>
              <a:buNone/>
            </a:pPr>
            <a:endParaRPr lang="en-US" sz="2400" b="0" i="0" dirty="0">
              <a:effectLst/>
              <a:latin typeface="Times New Roman" panose="02020603050405020304" pitchFamily="18" charset="0"/>
              <a:cs typeface="Times New Roman" panose="02020603050405020304" pitchFamily="18" charset="0"/>
            </a:endParaRPr>
          </a:p>
          <a:p>
            <a:pPr marL="0" indent="0">
              <a:buNone/>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89032"/>
          </a:xfrm>
        </p:spPr>
        <p:txBody>
          <a:bodyPr>
            <a:normAutofit fontScale="90000"/>
          </a:bodyPr>
          <a:lstStyle/>
          <a:p>
            <a:r>
              <a:rPr lang="en-US" sz="4400" dirty="0">
                <a:solidFill>
                  <a:srgbClr val="000000"/>
                </a:solidFill>
                <a:latin typeface="Algerian" panose="04020705040A02060702" pitchFamily="82" charset="0"/>
                <a:cs typeface="Times New Roman" panose="02020603050405020304" pitchFamily="18" charset="0"/>
              </a:rPr>
              <a:t/>
            </a:r>
            <a:br>
              <a:rPr lang="en-US" sz="4400" dirty="0">
                <a:solidFill>
                  <a:srgbClr val="000000"/>
                </a:solidFill>
                <a:latin typeface="Algerian" panose="04020705040A02060702" pitchFamily="82" charset="0"/>
                <a:cs typeface="Times New Roman" panose="02020603050405020304" pitchFamily="18" charset="0"/>
              </a:rPr>
            </a:br>
            <a:r>
              <a:rPr lang="en-US" sz="3600" dirty="0">
                <a:solidFill>
                  <a:srgbClr val="000000"/>
                </a:solidFill>
                <a:latin typeface="Algerian" panose="04020705040A02060702" pitchFamily="82" charset="0"/>
                <a:cs typeface="Times New Roman" panose="02020603050405020304" pitchFamily="18" charset="0"/>
              </a:rPr>
              <a:t>Results </a:t>
            </a:r>
            <a:r>
              <a:rPr lang="en-US" sz="3600" b="0" i="0" dirty="0">
                <a:solidFill>
                  <a:srgbClr val="000000"/>
                </a:solidFill>
                <a:effectLst/>
                <a:latin typeface="Algerian" panose="04020705040A02060702" pitchFamily="82" charset="0"/>
                <a:cs typeface="Times New Roman" panose="02020603050405020304" pitchFamily="18" charset="0"/>
              </a:rPr>
              <a:t>of the Battle of Trench</a:t>
            </a:r>
            <a:r>
              <a:rPr lang="en-US" sz="4400" b="0" i="0" dirty="0">
                <a:solidFill>
                  <a:srgbClr val="000000"/>
                </a:solidFill>
                <a:effectLst/>
                <a:latin typeface="Algerian" panose="04020705040A02060702" pitchFamily="82" charset="0"/>
                <a:cs typeface="Times New Roman" panose="02020603050405020304" pitchFamily="18" charset="0"/>
              </a:rPr>
              <a:t/>
            </a:r>
            <a:br>
              <a:rPr lang="en-US" sz="4400" b="0" i="0" dirty="0">
                <a:solidFill>
                  <a:srgbClr val="000000"/>
                </a:solidFill>
                <a:effectLst/>
                <a:latin typeface="Algerian" panose="04020705040A02060702" pitchFamily="82" charset="0"/>
                <a:cs typeface="Times New Roman" panose="02020603050405020304" pitchFamily="18" charset="0"/>
              </a:rPr>
            </a:br>
            <a:endParaRPr lang="en-US" dirty="0"/>
          </a:p>
        </p:txBody>
      </p:sp>
      <p:sp>
        <p:nvSpPr>
          <p:cNvPr id="3" name="Content Placeholder 2"/>
          <p:cNvSpPr>
            <a:spLocks noGrp="1"/>
          </p:cNvSpPr>
          <p:nvPr>
            <p:ph idx="1"/>
          </p:nvPr>
        </p:nvSpPr>
        <p:spPr>
          <a:xfrm>
            <a:off x="838200" y="954405"/>
            <a:ext cx="10515600" cy="5666105"/>
          </a:xfrm>
        </p:spPr>
        <p:txBody>
          <a:bodyPr>
            <a:normAutofit/>
          </a:bodyPr>
          <a:lstStyle/>
          <a:p>
            <a:pPr marL="0" indent="0" algn="just">
              <a:buNone/>
            </a:pPr>
            <a:r>
              <a:rPr lang="en-US" sz="2400" b="0" i="0" dirty="0">
                <a:solidFill>
                  <a:srgbClr val="212529"/>
                </a:solidFill>
                <a:effectLst/>
                <a:latin typeface="Times New Roman" panose="02020603050405020304" pitchFamily="18" charset="0"/>
                <a:cs typeface="Times New Roman" panose="02020603050405020304" pitchFamily="18" charset="0"/>
              </a:rPr>
              <a:t>An army comprising 3000 Muslim soldiers succeeded in defeating 10,000 Quraysh men. This established a strong and powerful image of Prophet Muhammad (PBUH) in the Arabian Peninsula. </a:t>
            </a:r>
          </a:p>
          <a:p>
            <a:pPr marL="0" indent="0" algn="just">
              <a:buNone/>
            </a:pPr>
            <a:r>
              <a:rPr lang="en-US" b="0" i="0" dirty="0">
                <a:solidFill>
                  <a:srgbClr val="000000"/>
                </a:solidFill>
                <a:effectLst/>
                <a:latin typeface="Algerian" panose="04020705040A02060702" pitchFamily="82" charset="0"/>
                <a:cs typeface="Algerian" panose="04020705040A02060702" pitchFamily="82" charset="0"/>
              </a:rPr>
              <a:t>Lessons from the Battle of Trench</a:t>
            </a:r>
          </a:p>
          <a:p>
            <a:pPr marL="0" indent="0" algn="just">
              <a:buNone/>
            </a:pPr>
            <a:r>
              <a:rPr lang="en-US" sz="2400" b="0" i="0" dirty="0">
                <a:effectLst/>
                <a:latin typeface="Times New Roman" panose="02020603050405020304" pitchFamily="18" charset="0"/>
                <a:cs typeface="Times New Roman" panose="02020603050405020304" pitchFamily="18" charset="0"/>
              </a:rPr>
              <a:t>As stated earlier, Muslims won the Battle of Trench very easily. Even though they were just 3000 in number and the opposing army comprised 10,000 soldiers, the Muslim army only suffered one to five casualties while the enemy ended up losing almost 80% of theirs. </a:t>
            </a:r>
          </a:p>
          <a:p>
            <a:pPr algn="just"/>
            <a:r>
              <a:rPr lang="en-US" sz="2400" b="0" i="0" dirty="0">
                <a:effectLst/>
                <a:latin typeface="Times New Roman" panose="02020603050405020304" pitchFamily="18" charset="0"/>
                <a:cs typeface="Times New Roman" panose="02020603050405020304" pitchFamily="18" charset="0"/>
              </a:rPr>
              <a:t>The strategy and patience showcased by the Muslim army during the Battle of Trench taught us to have faith in Allah SWT and believe that no matter what happens, the Almighty is watching over us, and the final outcome will be in our </a:t>
            </a:r>
            <a:r>
              <a:rPr lang="en-US" sz="2400" b="0" i="0" dirty="0" err="1">
                <a:effectLst/>
                <a:latin typeface="Times New Roman" panose="02020603050405020304" pitchFamily="18" charset="0"/>
                <a:cs typeface="Times New Roman" panose="02020603050405020304" pitchFamily="18" charset="0"/>
              </a:rPr>
              <a:t>favour</a:t>
            </a:r>
            <a:r>
              <a:rPr lang="en-US" sz="2400" b="0" i="0" dirty="0">
                <a:effectLst/>
                <a:latin typeface="Times New Roman" panose="02020603050405020304" pitchFamily="18" charset="0"/>
                <a:cs typeface="Times New Roman" panose="02020603050405020304" pitchFamily="18" charset="0"/>
              </a:rPr>
              <a:t>. In simpler words, having </a:t>
            </a:r>
            <a:r>
              <a:rPr lang="en-US" sz="2400" b="0" i="0" dirty="0" err="1">
                <a:effectLst/>
                <a:latin typeface="Times New Roman" panose="02020603050405020304" pitchFamily="18" charset="0"/>
                <a:cs typeface="Times New Roman" panose="02020603050405020304" pitchFamily="18" charset="0"/>
              </a:rPr>
              <a:t>Tawakul</a:t>
            </a:r>
            <a:r>
              <a:rPr lang="en-US" sz="2400" b="0" i="0" dirty="0">
                <a:effectLst/>
                <a:latin typeface="Times New Roman" panose="02020603050405020304" pitchFamily="18" charset="0"/>
                <a:cs typeface="Times New Roman" panose="02020603050405020304" pitchFamily="18" charset="0"/>
              </a:rPr>
              <a:t> (relying on Allah SWT) is essential as it ensures the preparation and preservation of an individual. </a:t>
            </a:r>
          </a:p>
          <a:p>
            <a:pPr marL="0" indent="0" algn="just">
              <a:buNone/>
            </a:pPr>
            <a:endParaRPr lang="en-US" sz="2400" b="0" i="0" dirty="0">
              <a:solidFill>
                <a:srgbClr val="4D4D50"/>
              </a:solidFill>
              <a:effectLst/>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54685"/>
          </a:xfrm>
        </p:spPr>
        <p:txBody>
          <a:bodyPr>
            <a:normAutofit fontScale="90000"/>
          </a:bodyPr>
          <a:lstStyle/>
          <a:p>
            <a:r>
              <a:rPr lang="en-US"/>
              <a:t> </a:t>
            </a:r>
            <a:r>
              <a:rPr lang="en-US" sz="3555" dirty="0">
                <a:solidFill>
                  <a:srgbClr val="000000"/>
                </a:solidFill>
                <a:latin typeface="Algerian" panose="04020705040A02060702" pitchFamily="82" charset="0"/>
                <a:cs typeface="Times New Roman" panose="02020603050405020304" pitchFamily="18" charset="0"/>
                <a:sym typeface="+mn-ea"/>
              </a:rPr>
              <a:t>Results </a:t>
            </a:r>
            <a:r>
              <a:rPr lang="en-US" sz="3555" dirty="0">
                <a:solidFill>
                  <a:srgbClr val="000000"/>
                </a:solidFill>
                <a:effectLst/>
                <a:latin typeface="Algerian" panose="04020705040A02060702" pitchFamily="82" charset="0"/>
                <a:cs typeface="Times New Roman" panose="02020603050405020304" pitchFamily="18" charset="0"/>
                <a:sym typeface="+mn-ea"/>
              </a:rPr>
              <a:t>of the Battle of Trench</a:t>
            </a:r>
            <a:endParaRPr lang="en-US" sz="3555"/>
          </a:p>
        </p:txBody>
      </p:sp>
      <p:sp>
        <p:nvSpPr>
          <p:cNvPr id="3" name="Content Placeholder 2"/>
          <p:cNvSpPr>
            <a:spLocks noGrp="1"/>
          </p:cNvSpPr>
          <p:nvPr>
            <p:ph idx="1"/>
          </p:nvPr>
        </p:nvSpPr>
        <p:spPr>
          <a:xfrm>
            <a:off x="838200" y="1125855"/>
            <a:ext cx="10515600" cy="5051425"/>
          </a:xfrm>
        </p:spPr>
        <p:txBody>
          <a:bodyPr/>
          <a:lstStyle/>
          <a:p>
            <a:pPr algn="just"/>
            <a:r>
              <a:rPr lang="en-US" dirty="0">
                <a:effectLst/>
                <a:latin typeface="Times New Roman" panose="02020603050405020304" pitchFamily="18" charset="0"/>
                <a:cs typeface="Times New Roman" panose="02020603050405020304" pitchFamily="18" charset="0"/>
                <a:sym typeface="+mn-ea"/>
              </a:rPr>
              <a:t>When stuck in a difficult situation, remember that Prophet Muhammad (PBUH) and his companions were only victorious in </a:t>
            </a:r>
            <a:r>
              <a:rPr lang="en-US" dirty="0" err="1">
                <a:effectLst/>
                <a:latin typeface="Times New Roman" panose="02020603050405020304" pitchFamily="18" charset="0"/>
                <a:cs typeface="Times New Roman" panose="02020603050405020304" pitchFamily="18" charset="0"/>
                <a:sym typeface="+mn-ea"/>
              </a:rPr>
              <a:t>Ghazwa</a:t>
            </a:r>
            <a:r>
              <a:rPr lang="en-US" dirty="0">
                <a:effectLst/>
                <a:latin typeface="Times New Roman" panose="02020603050405020304" pitchFamily="18" charset="0"/>
                <a:cs typeface="Times New Roman" panose="02020603050405020304" pitchFamily="18" charset="0"/>
                <a:sym typeface="+mn-ea"/>
              </a:rPr>
              <a:t>-e-</a:t>
            </a:r>
            <a:r>
              <a:rPr lang="en-US" dirty="0" err="1">
                <a:effectLst/>
                <a:latin typeface="Times New Roman" panose="02020603050405020304" pitchFamily="18" charset="0"/>
                <a:cs typeface="Times New Roman" panose="02020603050405020304" pitchFamily="18" charset="0"/>
                <a:sym typeface="+mn-ea"/>
              </a:rPr>
              <a:t>Khandaq</a:t>
            </a:r>
            <a:r>
              <a:rPr lang="en-US" dirty="0">
                <a:effectLst/>
                <a:latin typeface="Times New Roman" panose="02020603050405020304" pitchFamily="18" charset="0"/>
                <a:cs typeface="Times New Roman" panose="02020603050405020304" pitchFamily="18" charset="0"/>
                <a:sym typeface="+mn-ea"/>
              </a:rPr>
              <a:t> because they made all the necessary preparations, thought outside the box, and fought hard.</a:t>
            </a:r>
            <a:endParaRPr lang="en-US" b="0" i="0" dirty="0">
              <a:effectLst/>
              <a:latin typeface="Times New Roman" panose="02020603050405020304" pitchFamily="18" charset="0"/>
              <a:cs typeface="Times New Roman" panose="02020603050405020304" pitchFamily="18" charset="0"/>
            </a:endParaRPr>
          </a:p>
          <a:p>
            <a:pPr algn="just"/>
            <a:r>
              <a:rPr lang="en-US" dirty="0">
                <a:effectLst/>
                <a:latin typeface="Times New Roman" panose="02020603050405020304" pitchFamily="18" charset="0"/>
                <a:cs typeface="Times New Roman" panose="02020603050405020304" pitchFamily="18" charset="0"/>
                <a:sym typeface="+mn-ea"/>
              </a:rPr>
              <a:t>Not only this but the leadership and decision-making skills of Prophet Muhammad (PBUH) taught us the importance of having a strong leader in a time of crisis. </a:t>
            </a:r>
            <a:endParaRPr lang="en-US" b="0" i="0" dirty="0">
              <a:effectLst/>
              <a:latin typeface="Times New Roman" panose="02020603050405020304" pitchFamily="18" charset="0"/>
              <a:cs typeface="Times New Roman" panose="02020603050405020304" pitchFamily="18" charset="0"/>
            </a:endParaRPr>
          </a:p>
          <a:p>
            <a:pPr marL="0" indent="0">
              <a:buNone/>
            </a:pP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1351</Words>
  <Application>Microsoft Office PowerPoint</Application>
  <PresentationFormat>Custom</PresentationFormat>
  <Paragraphs>88</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Seerah of Prophet Muhammad pbuh</vt:lpstr>
      <vt:lpstr>Battle of Uhad </vt:lpstr>
      <vt:lpstr> Two Armies in the Battle field </vt:lpstr>
      <vt:lpstr> Two Armies in the Battle field </vt:lpstr>
      <vt:lpstr> Two Armies in the Battle field </vt:lpstr>
      <vt:lpstr>Two Armies in the Battle field</vt:lpstr>
      <vt:lpstr> Revelation about the Battle</vt:lpstr>
      <vt:lpstr> Lessons from The Battle of Uhud </vt:lpstr>
      <vt:lpstr> Summary – Battle of Uhud</vt:lpstr>
      <vt:lpstr>  The battle of Trench</vt:lpstr>
      <vt:lpstr>  reason behind the Battle of Trench </vt:lpstr>
      <vt:lpstr>  Digging of the Trench </vt:lpstr>
      <vt:lpstr> Battle of Trench summary and history </vt:lpstr>
      <vt:lpstr>  Battle of Trench summary and history </vt:lpstr>
      <vt:lpstr>  Battle of Trench summary and history </vt:lpstr>
      <vt:lpstr> Battle of Trench summary and history </vt:lpstr>
      <vt:lpstr> Results of the Battle of Trench </vt:lpstr>
      <vt:lpstr> Results of the Battle of Trench </vt:lpstr>
      <vt:lpstr> Results of the Battle of Trench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of Prophet Muhammad pbuh</dc:title>
  <dc:creator>Zainab Sadiq</dc:creator>
  <cp:lastModifiedBy>Windows User</cp:lastModifiedBy>
  <cp:revision>5</cp:revision>
  <dcterms:created xsi:type="dcterms:W3CDTF">2023-11-28T05:46:00Z</dcterms:created>
  <dcterms:modified xsi:type="dcterms:W3CDTF">2023-11-29T07:02:59Z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8C90FD3525B54BFC951AC8DA43E7E3D8_12</vt:lpwstr>
  </property>
  <property fmtid="{D5CDD505-2E9C-101B-9397-08002B2CF9AE}" pid="3" name="KSOProductBuildVer">
    <vt:lpwstr>1033-12.2.0.13306</vt:lpwstr>
  </property>
</Properties>
</file>