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4" r:id="rId9"/>
    <p:sldId id="265" r:id="rId10"/>
    <p:sldId id="267" r:id="rId11"/>
    <p:sldId id="269" r:id="rId12"/>
    <p:sldId id="270" r:id="rId13"/>
    <p:sldId id="272"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A616AB9-BD9B-4B43-8EEB-0D90F34F53B9}"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22FC6-A939-44DA-90B3-E70A2851FAD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616AB9-BD9B-4B43-8EEB-0D90F34F53B9}"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22FC6-A939-44DA-90B3-E70A2851FAD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616AB9-BD9B-4B43-8EEB-0D90F34F53B9}"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22FC6-A939-44DA-90B3-E70A2851FAD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616AB9-BD9B-4B43-8EEB-0D90F34F53B9}"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622FC6-A939-44DA-90B3-E70A2851FAD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616AB9-BD9B-4B43-8EEB-0D90F34F53B9}" type="datetimeFigureOut">
              <a:rPr lang="en-US" smtClean="0"/>
              <a:t>11/24/2023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622FC6-A939-44DA-90B3-E70A2851FAD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616AB9-BD9B-4B43-8EEB-0D90F34F53B9}" type="datetimeFigureOut">
              <a:rPr lang="en-US" smtClean="0"/>
              <a:t>11/24/2023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622FC6-A939-44DA-90B3-E70A2851FAD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616AB9-BD9B-4B43-8EEB-0D90F34F53B9}" type="datetimeFigureOut">
              <a:rPr lang="en-US" smtClean="0"/>
              <a:t>11/24/2023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622FC6-A939-44DA-90B3-E70A2851FAD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616AB9-BD9B-4B43-8EEB-0D90F34F53B9}"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622FC6-A939-44DA-90B3-E70A2851FAD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616AB9-BD9B-4B43-8EEB-0D90F34F53B9}"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622FC6-A939-44DA-90B3-E70A2851FAD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616AB9-BD9B-4B43-8EEB-0D90F34F53B9}"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22FC6-A939-44DA-90B3-E70A2851FAD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616AB9-BD9B-4B43-8EEB-0D90F34F53B9}"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22FC6-A939-44DA-90B3-E70A2851FAD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616AB9-BD9B-4B43-8EEB-0D90F34F53B9}" type="datetimeFigureOut">
              <a:rPr lang="en-US" smtClean="0"/>
              <a:t>11/24/2023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622FC6-A939-44DA-90B3-E70A2851FAD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655762"/>
          </a:xfrm>
        </p:spPr>
        <p:txBody>
          <a:bodyPr>
            <a:normAutofit/>
          </a:bodyPr>
          <a:lstStyle/>
          <a:p>
            <a:r>
              <a:rPr lang="en-US" sz="3600" dirty="0" err="1">
                <a:latin typeface="Algerian" panose="04020705040A02060702" pitchFamily="82" charset="0"/>
              </a:rPr>
              <a:t>Seerah</a:t>
            </a:r>
            <a:r>
              <a:rPr lang="en-US" sz="3600" dirty="0">
                <a:latin typeface="Algerian" panose="04020705040A02060702" pitchFamily="82" charset="0"/>
              </a:rPr>
              <a:t> of Prophet Muhammad </a:t>
            </a:r>
            <a:r>
              <a:rPr lang="en-US" sz="3600" dirty="0" err="1">
                <a:latin typeface="Algerian" panose="04020705040A02060702" pitchFamily="82" charset="0"/>
              </a:rPr>
              <a:t>pbuh</a:t>
            </a:r>
            <a:endParaRPr lang="en-US" sz="3600" dirty="0">
              <a:latin typeface="Algerian" panose="04020705040A02060702" pitchFamily="82" charset="0"/>
            </a:endParaRPr>
          </a:p>
        </p:txBody>
      </p:sp>
      <p:sp>
        <p:nvSpPr>
          <p:cNvPr id="3" name="Subtitle 2"/>
          <p:cNvSpPr>
            <a:spLocks noGrp="1"/>
          </p:cNvSpPr>
          <p:nvPr>
            <p:ph type="subTitle" idx="1"/>
          </p:nvPr>
        </p:nvSpPr>
        <p:spPr>
          <a:xfrm>
            <a:off x="1524000" y="2994991"/>
            <a:ext cx="9144000" cy="2262809"/>
          </a:xfrm>
        </p:spPr>
        <p:txBody>
          <a:bodyPr>
            <a:normAutofit/>
          </a:bodyPr>
          <a:lstStyle/>
          <a:p>
            <a:r>
              <a:rPr lang="ar-SA" sz="3600" dirty="0"/>
              <a:t>سيرة رسول الله صلى الله عليه و سلم </a:t>
            </a:r>
            <a:endParaRPr lang="en-US"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2039"/>
          </a:xfrm>
        </p:spPr>
        <p:txBody>
          <a:bodyPr>
            <a:normAutofit fontScale="90000"/>
          </a:bodyPr>
          <a:lstStyle/>
          <a:p>
            <a:r>
              <a:rPr lang="en-US" dirty="0"/>
              <a:t> </a:t>
            </a:r>
            <a:r>
              <a:rPr lang="en-US" sz="3110" dirty="0">
                <a:effectLst/>
                <a:latin typeface="Algerian" panose="04020705040A02060702" pitchFamily="82" charset="0"/>
              </a:rPr>
              <a:t>The Prophet in the Battlefield</a:t>
            </a:r>
          </a:p>
        </p:txBody>
      </p:sp>
      <p:sp>
        <p:nvSpPr>
          <p:cNvPr id="3" name="Content Placeholder 2"/>
          <p:cNvSpPr>
            <a:spLocks noGrp="1"/>
          </p:cNvSpPr>
          <p:nvPr>
            <p:ph idx="1"/>
          </p:nvPr>
        </p:nvSpPr>
        <p:spPr>
          <a:xfrm>
            <a:off x="838200" y="1099930"/>
            <a:ext cx="10515600" cy="5077033"/>
          </a:xfrm>
        </p:spPr>
        <p:txBody>
          <a:bodyPr>
            <a:normAutofit/>
          </a:bodyPr>
          <a:lstStyle/>
          <a:p>
            <a:pPr marL="0" indent="0" algn="just">
              <a:buNone/>
            </a:pPr>
            <a:r>
              <a:rPr lang="en-US" dirty="0">
                <a:solidFill>
                  <a:srgbClr val="000000"/>
                </a:solidFill>
                <a:effectLst/>
                <a:latin typeface="Algerian" panose="04020705040A02060702" pitchFamily="82" charset="0"/>
                <a:cs typeface="Algerian" panose="04020705040A02060702" pitchFamily="82" charset="0"/>
              </a:rPr>
              <a:t>Background:</a:t>
            </a:r>
          </a:p>
          <a:p>
            <a:pPr marL="0" indent="0" algn="just">
              <a:buNone/>
            </a:pPr>
            <a:r>
              <a:rPr lang="en-US" dirty="0">
                <a:solidFill>
                  <a:srgbClr val="000000"/>
                </a:solidFill>
                <a:effectLst/>
                <a:latin typeface="Algerian" panose="04020705040A02060702" pitchFamily="82" charset="0"/>
                <a:cs typeface="Algerian" panose="04020705040A02060702" pitchFamily="82" charset="0"/>
              </a:rPr>
              <a:t>Reasons for the Battle</a:t>
            </a:r>
            <a:r>
              <a:rPr lang="en-US" sz="2400" dirty="0">
                <a:solidFill>
                  <a:srgbClr val="000000"/>
                </a:solidFill>
                <a:effectLst/>
                <a:latin typeface="Times New Roman" panose="02020603050405020304" pitchFamily="18" charset="0"/>
                <a:cs typeface="Times New Roman" panose="02020603050405020304" pitchFamily="18" charset="0"/>
              </a:rPr>
              <a:t> </a:t>
            </a: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1.The </a:t>
            </a:r>
            <a:r>
              <a:rPr lang="en-US" sz="2400" dirty="0" err="1">
                <a:solidFill>
                  <a:srgbClr val="000000"/>
                </a:solidFill>
                <a:effectLst/>
                <a:latin typeface="Times New Roman" panose="02020603050405020304" pitchFamily="18" charset="0"/>
                <a:cs typeface="Times New Roman" panose="02020603050405020304" pitchFamily="18" charset="0"/>
              </a:rPr>
              <a:t>Quraish</a:t>
            </a:r>
            <a:r>
              <a:rPr lang="en-US" sz="2400" dirty="0">
                <a:solidFill>
                  <a:srgbClr val="000000"/>
                </a:solidFill>
                <a:effectLst/>
                <a:latin typeface="Times New Roman" panose="02020603050405020304" pitchFamily="18" charset="0"/>
                <a:cs typeface="Times New Roman" panose="02020603050405020304" pitchFamily="18" charset="0"/>
              </a:rPr>
              <a:t>, mortified at the escape of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along with his devoted companions, and jealous of his growing power in Madinah, kept a stringent watch over the Muslims left behind and persecuted them in every possible way. They also initiated  contacts with ‘Abdullah bin </a:t>
            </a:r>
            <a:r>
              <a:rPr lang="en-US" sz="2400" dirty="0" err="1">
                <a:solidFill>
                  <a:srgbClr val="000000"/>
                </a:solidFill>
                <a:effectLst/>
                <a:latin typeface="Times New Roman" panose="02020603050405020304" pitchFamily="18" charset="0"/>
                <a:cs typeface="Times New Roman" panose="02020603050405020304" pitchFamily="18" charset="0"/>
              </a:rPr>
              <a:t>Uabi</a:t>
            </a:r>
            <a:r>
              <a:rPr lang="en-US" sz="2400" dirty="0">
                <a:solidFill>
                  <a:srgbClr val="000000"/>
                </a:solidFill>
                <a:effectLst/>
                <a:latin typeface="Times New Roman" panose="02020603050405020304" pitchFamily="18" charset="0"/>
                <a:cs typeface="Times New Roman" panose="02020603050405020304" pitchFamily="18" charset="0"/>
              </a:rPr>
              <a:t> bin </a:t>
            </a:r>
            <a:r>
              <a:rPr lang="en-US" sz="2400" dirty="0" err="1">
                <a:solidFill>
                  <a:srgbClr val="000000"/>
                </a:solidFill>
                <a:effectLst/>
                <a:latin typeface="Times New Roman" panose="02020603050405020304" pitchFamily="18" charset="0"/>
                <a:cs typeface="Times New Roman" panose="02020603050405020304" pitchFamily="18" charset="0"/>
              </a:rPr>
              <a:t>Salul</a:t>
            </a:r>
            <a:r>
              <a:rPr lang="en-US" sz="2400" dirty="0">
                <a:solidFill>
                  <a:srgbClr val="000000"/>
                </a:solidFill>
                <a:effectLst/>
                <a:latin typeface="Times New Roman" panose="02020603050405020304" pitchFamily="18" charset="0"/>
                <a:cs typeface="Times New Roman" panose="02020603050405020304" pitchFamily="18" charset="0"/>
              </a:rPr>
              <a:t>, chief of </a:t>
            </a:r>
            <a:r>
              <a:rPr lang="en-US" sz="2400" dirty="0" err="1">
                <a:solidFill>
                  <a:srgbClr val="000000"/>
                </a:solidFill>
                <a:effectLst/>
                <a:latin typeface="Times New Roman" panose="02020603050405020304" pitchFamily="18" charset="0"/>
                <a:cs typeface="Times New Roman" panose="02020603050405020304" pitchFamily="18" charset="0"/>
              </a:rPr>
              <a:t>Madinese</a:t>
            </a:r>
            <a:r>
              <a:rPr lang="en-US" sz="2400" dirty="0">
                <a:solidFill>
                  <a:srgbClr val="000000"/>
                </a:solidFill>
                <a:effectLst/>
                <a:latin typeface="Times New Roman" panose="02020603050405020304" pitchFamily="18" charset="0"/>
                <a:cs typeface="Times New Roman" panose="02020603050405020304" pitchFamily="18" charset="0"/>
              </a:rPr>
              <a:t> polytheists, and president designate of the tribes ‘Aws and </a:t>
            </a:r>
            <a:r>
              <a:rPr lang="en-US" sz="2400" dirty="0" err="1">
                <a:solidFill>
                  <a:srgbClr val="000000"/>
                </a:solidFill>
                <a:effectLst/>
                <a:latin typeface="Times New Roman" panose="02020603050405020304" pitchFamily="18" charset="0"/>
                <a:cs typeface="Times New Roman" panose="02020603050405020304" pitchFamily="18" charset="0"/>
              </a:rPr>
              <a:t>Khazraj</a:t>
            </a:r>
            <a:r>
              <a:rPr lang="en-US" sz="2400" dirty="0">
                <a:solidFill>
                  <a:srgbClr val="000000"/>
                </a:solidFill>
                <a:effectLst/>
                <a:latin typeface="Times New Roman" panose="02020603050405020304" pitchFamily="18" charset="0"/>
                <a:cs typeface="Times New Roman" panose="02020603050405020304" pitchFamily="18" charset="0"/>
              </a:rPr>
              <a:t> before the Prophet’s emigration. They sent him a strongly-worded ultimatum ordering him to fight or expel the Prophet, otherwise they would launch a widespread military campaign.</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5536"/>
          </a:xfrm>
        </p:spPr>
        <p:txBody>
          <a:bodyPr>
            <a:normAutofit fontScale="90000"/>
          </a:bodyPr>
          <a:lstStyle/>
          <a:p>
            <a:r>
              <a:rPr lang="en-US" dirty="0">
                <a:solidFill>
                  <a:srgbClr val="000000"/>
                </a:solidFill>
                <a:effectLst/>
                <a:latin typeface="Algerian" panose="04020705040A02060702" pitchFamily="82" charset="0"/>
                <a:cs typeface="Algerian" panose="04020705040A02060702" pitchFamily="82" charset="0"/>
                <a:sym typeface="+mn-ea"/>
              </a:rPr>
              <a:t>Reasons for the Battle</a:t>
            </a:r>
            <a:endParaRPr lang="en-US" dirty="0"/>
          </a:p>
        </p:txBody>
      </p:sp>
      <p:sp>
        <p:nvSpPr>
          <p:cNvPr id="3" name="Content Placeholder 2"/>
          <p:cNvSpPr>
            <a:spLocks noGrp="1"/>
          </p:cNvSpPr>
          <p:nvPr>
            <p:ph idx="1"/>
          </p:nvPr>
        </p:nvSpPr>
        <p:spPr>
          <a:xfrm>
            <a:off x="838200" y="980661"/>
            <a:ext cx="10515600" cy="5196302"/>
          </a:xfrm>
        </p:spPr>
        <p:txBody>
          <a:bodyPr>
            <a:norm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2.Quraish joined hands with Hypocrites to stand against muslims .His pride wounded and kingship no longer his, ‘Abdullah bin </a:t>
            </a:r>
            <a:r>
              <a:rPr lang="en-US" sz="2400" dirty="0" err="1">
                <a:solidFill>
                  <a:srgbClr val="000000"/>
                </a:solidFill>
                <a:effectLst/>
                <a:latin typeface="Times New Roman" panose="02020603050405020304" pitchFamily="18" charset="0"/>
                <a:cs typeface="Times New Roman" panose="02020603050405020304" pitchFamily="18" charset="0"/>
              </a:rPr>
              <a:t>Uabi</a:t>
            </a:r>
            <a:r>
              <a:rPr lang="en-US" sz="2400" dirty="0">
                <a:solidFill>
                  <a:srgbClr val="000000"/>
                </a:solidFill>
                <a:effectLst/>
                <a:latin typeface="Times New Roman" panose="02020603050405020304" pitchFamily="18" charset="0"/>
                <a:cs typeface="Times New Roman" panose="02020603050405020304" pitchFamily="18" charset="0"/>
              </a:rPr>
              <a:t> bin </a:t>
            </a:r>
            <a:r>
              <a:rPr lang="en-US" sz="2400" dirty="0" err="1">
                <a:solidFill>
                  <a:srgbClr val="000000"/>
                </a:solidFill>
                <a:effectLst/>
                <a:latin typeface="Times New Roman" panose="02020603050405020304" pitchFamily="18" charset="0"/>
                <a:cs typeface="Times New Roman" panose="02020603050405020304" pitchFamily="18" charset="0"/>
              </a:rPr>
              <a:t>Salul</a:t>
            </a:r>
            <a:r>
              <a:rPr lang="en-US" sz="2400" dirty="0">
                <a:solidFill>
                  <a:srgbClr val="000000"/>
                </a:solidFill>
                <a:effectLst/>
                <a:latin typeface="Times New Roman" panose="02020603050405020304" pitchFamily="18" charset="0"/>
                <a:cs typeface="Times New Roman" panose="02020603050405020304" pitchFamily="18" charset="0"/>
              </a:rPr>
              <a:t>, a priori responded positively to his </a:t>
            </a:r>
            <a:r>
              <a:rPr lang="en-US" sz="2400" dirty="0" err="1">
                <a:solidFill>
                  <a:srgbClr val="000000"/>
                </a:solidFill>
                <a:effectLst/>
                <a:latin typeface="Times New Roman" panose="02020603050405020304" pitchFamily="18" charset="0"/>
                <a:cs typeface="Times New Roman" panose="02020603050405020304" pitchFamily="18" charset="0"/>
              </a:rPr>
              <a:t>Quraishite</a:t>
            </a:r>
            <a:r>
              <a:rPr lang="en-US" sz="2400" dirty="0">
                <a:solidFill>
                  <a:srgbClr val="000000"/>
                </a:solidFill>
                <a:effectLst/>
                <a:latin typeface="Times New Roman" panose="02020603050405020304" pitchFamily="18" charset="0"/>
                <a:cs typeface="Times New Roman" panose="02020603050405020304" pitchFamily="18" charset="0"/>
              </a:rPr>
              <a:t> co-polytheists. He mobilized his supporters to counteract the Muslims.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on hearing about this unholy alliance, summoned ‘Abdullah and warned him to be more sensible and thoughtful and cautioned his men against being snared in malicious tricks. </a:t>
            </a: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Provocative actions continued and Quraish sent the Muslims a note threatening to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put them to death in their own homeland. Those were not mere words, for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received information from reliable sources attesting to real curosity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and plots being hatched by the enemies of Islam. Precautionary measures were taken and a state of alertness was called for, including the positioning of security guards around the house of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strategic junctures.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55292"/>
          </a:xfrm>
        </p:spPr>
        <p:txBody>
          <a:bodyPr>
            <a:normAutofit fontScale="90000"/>
          </a:bodyPr>
          <a:lstStyle/>
          <a:p>
            <a:r>
              <a:rPr lang="en-US" dirty="0"/>
              <a:t> </a:t>
            </a:r>
            <a:r>
              <a:rPr lang="en-US" dirty="0">
                <a:solidFill>
                  <a:srgbClr val="000000"/>
                </a:solidFill>
                <a:effectLst/>
                <a:latin typeface="Algerian" panose="04020705040A02060702" pitchFamily="82" charset="0"/>
                <a:cs typeface="Algerian" panose="04020705040A02060702" pitchFamily="82" charset="0"/>
                <a:sym typeface="+mn-ea"/>
              </a:rPr>
              <a:t>Reasons for the Battle</a:t>
            </a:r>
            <a:endParaRPr lang="en-US" dirty="0"/>
          </a:p>
        </p:txBody>
      </p:sp>
      <p:sp>
        <p:nvSpPr>
          <p:cNvPr id="3" name="Content Placeholder 2"/>
          <p:cNvSpPr>
            <a:spLocks noGrp="1"/>
          </p:cNvSpPr>
          <p:nvPr>
            <p:ph idx="1"/>
          </p:nvPr>
        </p:nvSpPr>
        <p:spPr>
          <a:xfrm>
            <a:off x="542290" y="1128395"/>
            <a:ext cx="10812145" cy="5358765"/>
          </a:xfrm>
        </p:spPr>
        <p:txBody>
          <a:bodyPr>
            <a:no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3.This state of close vigilance continued ceaselessly until the Words of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were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revealed saying: </a:t>
            </a:r>
            <a:r>
              <a:rPr lang="en-US" sz="2400" b="1" dirty="0">
                <a:solidFill>
                  <a:srgbClr val="008080"/>
                </a:solidFill>
                <a:effectLst/>
                <a:latin typeface="Times New Roman" panose="02020603050405020304" pitchFamily="18" charset="0"/>
                <a:cs typeface="Times New Roman" panose="02020603050405020304" pitchFamily="18" charset="0"/>
              </a:rPr>
              <a:t>"</a:t>
            </a:r>
            <a:r>
              <a:rPr lang="en-US" sz="2400" b="1" dirty="0" err="1">
                <a:solidFill>
                  <a:srgbClr val="008080"/>
                </a:solidFill>
                <a:effectLst/>
                <a:latin typeface="Times New Roman" panose="02020603050405020304" pitchFamily="18" charset="0"/>
                <a:cs typeface="Times New Roman" panose="02020603050405020304" pitchFamily="18" charset="0"/>
              </a:rPr>
              <a:t>Allâh</a:t>
            </a:r>
            <a:r>
              <a:rPr lang="en-US" sz="2400" b="1" dirty="0">
                <a:solidFill>
                  <a:srgbClr val="008080"/>
                </a:solidFill>
                <a:effectLst/>
                <a:latin typeface="Times New Roman" panose="02020603050405020304" pitchFamily="18" charset="0"/>
                <a:cs typeface="Times New Roman" panose="02020603050405020304" pitchFamily="18" charset="0"/>
              </a:rPr>
              <a:t> will protect you from mankind." </a:t>
            </a:r>
            <a:r>
              <a:rPr lang="en-US" sz="2400" dirty="0">
                <a:solidFill>
                  <a:srgbClr val="000000"/>
                </a:solidFill>
                <a:effectLst/>
                <a:latin typeface="Times New Roman" panose="02020603050405020304" pitchFamily="18" charset="0"/>
                <a:cs typeface="Times New Roman" panose="02020603050405020304" pitchFamily="18" charset="0"/>
              </a:rPr>
              <a:t>[Al-Qur'an 5:67]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Here,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peeped from the dome of his house asking his people to go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away, and making it clear that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would take the charge of protecting him.</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The Prophet’s life was not the only target of the wicked schemes, but rather the lives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and the whole entity of the Muslims. When the </a:t>
            </a:r>
            <a:r>
              <a:rPr lang="en-US" sz="2400" dirty="0" err="1">
                <a:solidFill>
                  <a:srgbClr val="000000"/>
                </a:solidFill>
                <a:effectLst/>
                <a:latin typeface="Times New Roman" panose="02020603050405020304" pitchFamily="18" charset="0"/>
                <a:cs typeface="Times New Roman" panose="02020603050405020304" pitchFamily="18" charset="0"/>
              </a:rPr>
              <a:t>Madinese</a:t>
            </a:r>
            <a:r>
              <a:rPr lang="en-US" sz="2400" dirty="0">
                <a:solidFill>
                  <a:srgbClr val="000000"/>
                </a:solidFill>
                <a:effectLst/>
                <a:latin typeface="Times New Roman" panose="02020603050405020304" pitchFamily="18" charset="0"/>
                <a:cs typeface="Times New Roman" panose="02020603050405020304" pitchFamily="18" charset="0"/>
              </a:rPr>
              <a:t> provided the Prophet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his Companions with safe refuge, the desert </a:t>
            </a:r>
            <a:r>
              <a:rPr lang="en-US" sz="2400" dirty="0" err="1">
                <a:solidFill>
                  <a:srgbClr val="000000"/>
                </a:solidFill>
                <a:effectLst/>
                <a:latin typeface="Times New Roman" panose="02020603050405020304" pitchFamily="18" charset="0"/>
                <a:cs typeface="Times New Roman" panose="02020603050405020304" pitchFamily="18" charset="0"/>
              </a:rPr>
              <a:t>bedouins</a:t>
            </a:r>
            <a:r>
              <a:rPr lang="en-US" sz="2400" dirty="0">
                <a:solidFill>
                  <a:srgbClr val="000000"/>
                </a:solidFill>
                <a:effectLst/>
                <a:latin typeface="Times New Roman" panose="02020603050405020304" pitchFamily="18" charset="0"/>
                <a:cs typeface="Times New Roman" panose="02020603050405020304" pitchFamily="18" charset="0"/>
              </a:rPr>
              <a:t> began to look at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them all in the same perspective, and outlawed all the Muslims.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At this precarious juncture with Quraish, intent on pursuing their aggressive and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devilish plans,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the All-High, gave the Muslims the permission to take arms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against the disbelievers:</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5049"/>
          </a:xfrm>
        </p:spPr>
        <p:txBody>
          <a:bodyPr>
            <a:normAutofit fontScale="90000"/>
          </a:bodyPr>
          <a:lstStyle/>
          <a:p>
            <a:r>
              <a:rPr lang="en-US" dirty="0"/>
              <a:t> </a:t>
            </a:r>
            <a:r>
              <a:rPr lang="en-US" dirty="0">
                <a:solidFill>
                  <a:srgbClr val="000000"/>
                </a:solidFill>
                <a:effectLst/>
                <a:latin typeface="Algerian" panose="04020705040A02060702" pitchFamily="82" charset="0"/>
                <a:cs typeface="Algerian" panose="04020705040A02060702" pitchFamily="82" charset="0"/>
                <a:sym typeface="+mn-ea"/>
              </a:rPr>
              <a:t>Reasons for the Battle</a:t>
            </a:r>
            <a:endParaRPr lang="en-US" dirty="0"/>
          </a:p>
        </p:txBody>
      </p:sp>
      <p:sp>
        <p:nvSpPr>
          <p:cNvPr id="3" name="Content Placeholder 2"/>
          <p:cNvSpPr>
            <a:spLocks noGrp="1"/>
          </p:cNvSpPr>
          <p:nvPr>
            <p:ph idx="1"/>
          </p:nvPr>
        </p:nvSpPr>
        <p:spPr>
          <a:xfrm>
            <a:off x="371475" y="904240"/>
            <a:ext cx="10982325" cy="5645785"/>
          </a:xfrm>
        </p:spPr>
        <p:txBody>
          <a:bodyPr>
            <a:normAutofit fontScale="90000" lnSpcReduction="10000"/>
          </a:bodyPr>
          <a:lstStyle/>
          <a:p>
            <a:pPr marL="0" indent="0" algn="just">
              <a:lnSpc>
                <a:spcPct val="100000"/>
              </a:lnSpc>
              <a:buNone/>
            </a:pPr>
            <a:r>
              <a:rPr lang="en-US" sz="2400" b="1" dirty="0">
                <a:solidFill>
                  <a:srgbClr val="008080"/>
                </a:solidFill>
                <a:effectLst/>
                <a:latin typeface="Times New Roman" panose="02020603050405020304" pitchFamily="18" charset="0"/>
                <a:cs typeface="Times New Roman" panose="02020603050405020304" pitchFamily="18" charset="0"/>
              </a:rPr>
              <a:t>"Permission to fight is given to those (i.e. believers against those disbelievers), who are fighting them, (and) because they (believers) have been wronged, and surely </a:t>
            </a:r>
            <a:r>
              <a:rPr lang="en-US" sz="2400" b="1" dirty="0" err="1">
                <a:solidFill>
                  <a:srgbClr val="008080"/>
                </a:solidFill>
                <a:effectLst/>
                <a:latin typeface="Times New Roman" panose="02020603050405020304" pitchFamily="18" charset="0"/>
                <a:cs typeface="Times New Roman" panose="02020603050405020304" pitchFamily="18" charset="0"/>
              </a:rPr>
              <a:t>Allâh</a:t>
            </a:r>
            <a:r>
              <a:rPr lang="en-US" sz="2400" b="1" dirty="0">
                <a:solidFill>
                  <a:srgbClr val="008080"/>
                </a:solidFill>
                <a:effectLst/>
                <a:latin typeface="Times New Roman" panose="02020603050405020304" pitchFamily="18" charset="0"/>
                <a:cs typeface="Times New Roman" panose="02020603050405020304" pitchFamily="18" charset="0"/>
              </a:rPr>
              <a:t> is Able to give them (believers) victory." </a:t>
            </a:r>
            <a:r>
              <a:rPr lang="en-US" sz="2400" dirty="0">
                <a:solidFill>
                  <a:srgbClr val="000000"/>
                </a:solidFill>
                <a:effectLst/>
                <a:latin typeface="Times New Roman" panose="02020603050405020304" pitchFamily="18" charset="0"/>
                <a:cs typeface="Times New Roman" panose="02020603050405020304" pitchFamily="18" charset="0"/>
              </a:rPr>
              <a:t>[Al-Qur'an 22:39]</a:t>
            </a:r>
          </a:p>
          <a:p>
            <a:pPr marL="0" indent="0">
              <a:lnSpc>
                <a:spcPct val="100000"/>
              </a:lnSpc>
              <a:buNone/>
            </a:pPr>
            <a:r>
              <a:rPr lang="en-US" sz="2665" b="1" dirty="0">
                <a:solidFill>
                  <a:srgbClr val="006699"/>
                </a:solidFill>
                <a:effectLst/>
                <a:latin typeface="Times New Roman" panose="02020603050405020304" pitchFamily="18" charset="0"/>
                <a:cs typeface="Times New Roman" panose="02020603050405020304" pitchFamily="18" charset="0"/>
              </a:rPr>
              <a:t>Pre-Badr Missions</a:t>
            </a:r>
          </a:p>
          <a:p>
            <a:pPr marL="0" indent="0" algn="just">
              <a:lnSpc>
                <a:spcPct val="100000"/>
              </a:lnSpc>
              <a:buNone/>
            </a:pPr>
            <a:r>
              <a:rPr lang="en-US" sz="2665" dirty="0">
                <a:solidFill>
                  <a:srgbClr val="000000"/>
                </a:solidFill>
                <a:effectLst/>
                <a:latin typeface="Times New Roman" panose="02020603050405020304" pitchFamily="18" charset="0"/>
                <a:cs typeface="Times New Roman" panose="02020603050405020304" pitchFamily="18" charset="0"/>
              </a:rPr>
              <a:t>With a view to implementing these plans, the Muslims commenced real military activities, which at first took the form of observation of a region to locate an enemy  patrols delegated to explore the geopolitical features of the roads surrounding Madinah and others leading to Makkah, and building alliances with the tribes nearby. The Prophet wanted to impress upon the polytheists and Jews of Madinah as well as the </a:t>
            </a:r>
            <a:r>
              <a:rPr lang="en-US" sz="2665" dirty="0" err="1">
                <a:solidFill>
                  <a:srgbClr val="000000"/>
                </a:solidFill>
                <a:effectLst/>
                <a:latin typeface="Times New Roman" panose="02020603050405020304" pitchFamily="18" charset="0"/>
                <a:cs typeface="Times New Roman" panose="02020603050405020304" pitchFamily="18" charset="0"/>
              </a:rPr>
              <a:t>bedouins</a:t>
            </a:r>
            <a:r>
              <a:rPr lang="en-US" sz="2665" dirty="0">
                <a:solidFill>
                  <a:srgbClr val="000000"/>
                </a:solidFill>
                <a:effectLst/>
                <a:latin typeface="Times New Roman" panose="02020603050405020304" pitchFamily="18" charset="0"/>
                <a:cs typeface="Times New Roman" panose="02020603050405020304" pitchFamily="18" charset="0"/>
              </a:rPr>
              <a:t> in its vicinity, that the Muslims had smashed their old fears, and had been too strong to be attacked with impunity. He also wanted to display the power of his followers in order to deter Quraish from committing any military folly against him which might jeopardize their economic life and means of living, and to stop them from persecuting the helpless Muslims detained in Makkah, consequently he would avail himself of this opportunity and resume his job of propagating the Divine Call freely.</a:t>
            </a:r>
            <a:endParaRPr lang="en-US" sz="2665"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85379"/>
          </a:xfrm>
        </p:spPr>
        <p:txBody>
          <a:bodyPr>
            <a:normAutofit fontScale="90000"/>
          </a:bodyPr>
          <a:lstStyle/>
          <a:p>
            <a:r>
              <a:rPr lang="en-US" sz="3600" b="1" dirty="0">
                <a:solidFill>
                  <a:srgbClr val="999999"/>
                </a:solidFill>
                <a:effectLst/>
                <a:latin typeface="Algerian" panose="04020705040A02060702" pitchFamily="82" charset="0"/>
              </a:rPr>
              <a:t/>
            </a:r>
            <a:br>
              <a:rPr lang="en-US" sz="3600" b="1" dirty="0">
                <a:solidFill>
                  <a:srgbClr val="999999"/>
                </a:solidFill>
                <a:effectLst/>
                <a:latin typeface="Algerian" panose="04020705040A02060702" pitchFamily="82" charset="0"/>
              </a:rPr>
            </a:br>
            <a:r>
              <a:rPr lang="en-US" sz="3600" b="1" dirty="0">
                <a:effectLst/>
                <a:latin typeface="Algerian" panose="04020705040A02060702" pitchFamily="82" charset="0"/>
              </a:rPr>
              <a:t/>
            </a:r>
            <a:br>
              <a:rPr lang="en-US" sz="3600" b="1" dirty="0">
                <a:effectLst/>
                <a:latin typeface="Algerian" panose="04020705040A02060702" pitchFamily="82" charset="0"/>
              </a:rPr>
            </a:br>
            <a:r>
              <a:rPr lang="en-US" sz="3600" b="1" dirty="0">
                <a:effectLst/>
                <a:latin typeface="Algerian" panose="04020705040A02060702" pitchFamily="82" charset="0"/>
              </a:rPr>
              <a:t>  The Battle of Badr </a:t>
            </a:r>
            <a:r>
              <a:rPr lang="en-US" sz="3600" dirty="0">
                <a:latin typeface="Algerian" panose="04020705040A02060702" pitchFamily="82" charset="0"/>
              </a:rPr>
              <a:t/>
            </a:r>
            <a:br>
              <a:rPr lang="en-US" sz="3600" dirty="0">
                <a:latin typeface="Algerian" panose="04020705040A02060702" pitchFamily="82" charset="0"/>
              </a:rPr>
            </a:br>
            <a:r>
              <a:rPr lang="en-US" sz="3100" dirty="0">
                <a:solidFill>
                  <a:srgbClr val="006699"/>
                </a:solidFill>
                <a:effectLst/>
                <a:latin typeface="Algerian" panose="04020705040A02060702" pitchFamily="82" charset="0"/>
              </a:rPr>
              <a:t>The First Decisive Battle in the History of Islam </a:t>
            </a:r>
            <a:r>
              <a:rPr lang="en-US" dirty="0"/>
              <a:t/>
            </a:r>
            <a:br>
              <a:rPr lang="en-US" dirty="0"/>
            </a:br>
            <a:endParaRPr lang="en-US" dirty="0"/>
          </a:p>
        </p:txBody>
      </p:sp>
      <p:sp>
        <p:nvSpPr>
          <p:cNvPr id="3" name="Content Placeholder 2"/>
          <p:cNvSpPr>
            <a:spLocks noGrp="1"/>
          </p:cNvSpPr>
          <p:nvPr>
            <p:ph idx="1"/>
          </p:nvPr>
        </p:nvSpPr>
        <p:spPr>
          <a:xfrm>
            <a:off x="838200" y="1550504"/>
            <a:ext cx="10515600" cy="4454180"/>
          </a:xfrm>
        </p:spPr>
        <p:txBody>
          <a:bodyPr>
            <a:normAutofit/>
          </a:bodyPr>
          <a:lstStyle/>
          <a:p>
            <a:pPr marL="0" indent="0" algn="just">
              <a:buNone/>
            </a:pPr>
            <a:r>
              <a:rPr lang="en-US" sz="2400" dirty="0">
                <a:solidFill>
                  <a:srgbClr val="000000"/>
                </a:solidFill>
                <a:latin typeface="Times New Roman" panose="02020603050405020304" pitchFamily="18" charset="0"/>
                <a:cs typeface="Times New Roman" panose="02020603050405020304" pitchFamily="18" charset="0"/>
              </a:rPr>
              <a:t>In</a:t>
            </a:r>
            <a:r>
              <a:rPr lang="en-US" sz="2400" dirty="0">
                <a:solidFill>
                  <a:srgbClr val="000000"/>
                </a:solidFill>
                <a:effectLst/>
                <a:latin typeface="Times New Roman" panose="02020603050405020304" pitchFamily="18" charset="0"/>
                <a:cs typeface="Times New Roman" panose="02020603050405020304" pitchFamily="18" charset="0"/>
              </a:rPr>
              <a:t> Al-‘</a:t>
            </a:r>
            <a:r>
              <a:rPr lang="en-US" sz="2400" dirty="0" err="1">
                <a:solidFill>
                  <a:srgbClr val="000000"/>
                </a:solidFill>
                <a:effectLst/>
                <a:latin typeface="Times New Roman" panose="02020603050405020304" pitchFamily="18" charset="0"/>
                <a:cs typeface="Times New Roman" panose="02020603050405020304" pitchFamily="18" charset="0"/>
              </a:rPr>
              <a:t>Ushairah</a:t>
            </a:r>
            <a:r>
              <a:rPr lang="en-US" sz="2400" dirty="0">
                <a:solidFill>
                  <a:srgbClr val="000000"/>
                </a:solidFill>
                <a:effectLst/>
                <a:latin typeface="Times New Roman" panose="02020603050405020304" pitchFamily="18" charset="0"/>
                <a:cs typeface="Times New Roman" panose="02020603050405020304" pitchFamily="18" charset="0"/>
              </a:rPr>
              <a:t> Invasion when a caravan belonging to Quraish had escaped an imminent military encounter with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his men. When their return from Syria approached,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cs typeface="Times New Roman" panose="02020603050405020304" pitchFamily="18" charset="0"/>
              </a:rPr>
              <a:t>despatched</a:t>
            </a:r>
            <a:r>
              <a:rPr lang="en-US" sz="2400" dirty="0">
                <a:solidFill>
                  <a:srgbClr val="000000"/>
                </a:solidFill>
                <a:effectLst/>
                <a:latin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cs typeface="Times New Roman" panose="02020603050405020304" pitchFamily="18" charset="0"/>
              </a:rPr>
              <a:t>Talhah</a:t>
            </a:r>
            <a:r>
              <a:rPr lang="en-US" sz="2400" dirty="0">
                <a:solidFill>
                  <a:srgbClr val="000000"/>
                </a:solidFill>
                <a:effectLst/>
                <a:latin typeface="Times New Roman" panose="02020603050405020304" pitchFamily="18" charset="0"/>
                <a:cs typeface="Times New Roman" panose="02020603050405020304" pitchFamily="18" charset="0"/>
              </a:rPr>
              <a:t> bin ‘</a:t>
            </a:r>
            <a:r>
              <a:rPr lang="en-US" sz="2400" dirty="0" err="1">
                <a:solidFill>
                  <a:srgbClr val="000000"/>
                </a:solidFill>
                <a:effectLst/>
                <a:latin typeface="Times New Roman" panose="02020603050405020304" pitchFamily="18" charset="0"/>
                <a:cs typeface="Times New Roman" panose="02020603050405020304" pitchFamily="18" charset="0"/>
              </a:rPr>
              <a:t>Ubaidullâh</a:t>
            </a:r>
            <a:r>
              <a:rPr lang="en-US" sz="2400" dirty="0">
                <a:solidFill>
                  <a:srgbClr val="000000"/>
                </a:solidFill>
                <a:effectLst/>
                <a:latin typeface="Times New Roman" panose="02020603050405020304" pitchFamily="18" charset="0"/>
                <a:cs typeface="Times New Roman" panose="02020603050405020304" pitchFamily="18" charset="0"/>
              </a:rPr>
              <a:t> and </a:t>
            </a:r>
            <a:r>
              <a:rPr lang="en-US" sz="2400" dirty="0" err="1">
                <a:solidFill>
                  <a:srgbClr val="000000"/>
                </a:solidFill>
                <a:effectLst/>
                <a:latin typeface="Times New Roman" panose="02020603050405020304" pitchFamily="18" charset="0"/>
                <a:cs typeface="Times New Roman" panose="02020603050405020304" pitchFamily="18" charset="0"/>
              </a:rPr>
              <a:t>Sa‘id</a:t>
            </a:r>
            <a:r>
              <a:rPr lang="en-US" sz="2400" dirty="0">
                <a:solidFill>
                  <a:srgbClr val="000000"/>
                </a:solidFill>
                <a:effectLst/>
                <a:latin typeface="Times New Roman" panose="02020603050405020304" pitchFamily="18" charset="0"/>
                <a:cs typeface="Times New Roman" panose="02020603050405020304" pitchFamily="18" charset="0"/>
              </a:rPr>
              <a:t> bin Zaid northward to scout around for any movements of this sort. The two scouts stayed at Al-</a:t>
            </a:r>
            <a:r>
              <a:rPr lang="en-US" sz="2400" dirty="0" err="1">
                <a:solidFill>
                  <a:srgbClr val="000000"/>
                </a:solidFill>
                <a:effectLst/>
                <a:latin typeface="Times New Roman" panose="02020603050405020304" pitchFamily="18" charset="0"/>
                <a:cs typeface="Times New Roman" panose="02020603050405020304" pitchFamily="18" charset="0"/>
              </a:rPr>
              <a:t>Hawra</a:t>
            </a:r>
            <a:r>
              <a:rPr lang="en-US" sz="2400" dirty="0">
                <a:solidFill>
                  <a:srgbClr val="000000"/>
                </a:solidFill>
                <a:effectLst/>
                <a:latin typeface="Times New Roman" panose="02020603050405020304" pitchFamily="18" charset="0"/>
                <a:cs typeface="Times New Roman" panose="02020603050405020304" pitchFamily="18" charset="0"/>
              </a:rPr>
              <a:t>’ for some days until Abu Sufyan, the leader of the caravan, passed by them. The two men hurried back to Madinah and reported to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their findings. Great wealth amounting to 50 thousand gold Dinars guarded by 40 men moving relatively close to Madinah constituted a tempting target for the Muslim military, and provided a potentially heavy economic, political and military strike that was bound to shake the entire structure of the </a:t>
            </a:r>
            <a:r>
              <a:rPr lang="en-US" sz="2400" dirty="0" err="1">
                <a:solidFill>
                  <a:srgbClr val="000000"/>
                </a:solidFill>
                <a:effectLst/>
                <a:latin typeface="Times New Roman" panose="02020603050405020304" pitchFamily="18" charset="0"/>
                <a:cs typeface="Times New Roman" panose="02020603050405020304" pitchFamily="18" charset="0"/>
              </a:rPr>
              <a:t>Makkan</a:t>
            </a:r>
            <a:r>
              <a:rPr lang="en-US" sz="2400" dirty="0">
                <a:solidFill>
                  <a:srgbClr val="000000"/>
                </a:solidFill>
                <a:effectLst/>
                <a:latin typeface="Times New Roman" panose="02020603050405020304" pitchFamily="18" charset="0"/>
                <a:cs typeface="Times New Roman" panose="02020603050405020304" pitchFamily="18" charset="0"/>
              </a:rPr>
              <a:t> polytheists.</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875" y="365125"/>
            <a:ext cx="10702925" cy="681990"/>
          </a:xfrm>
        </p:spPr>
        <p:txBody>
          <a:bodyPr>
            <a:normAutofit fontScale="90000"/>
          </a:bodyPr>
          <a:lstStyle/>
          <a:p>
            <a:r>
              <a:rPr lang="en-US" dirty="0"/>
              <a:t> </a:t>
            </a:r>
            <a:r>
              <a:rPr lang="en-US" dirty="0">
                <a:solidFill>
                  <a:srgbClr val="000000"/>
                </a:solidFill>
                <a:effectLst/>
                <a:latin typeface="Times New Roman" panose="02020603050405020304" pitchFamily="18" charset="0"/>
                <a:cs typeface="Times New Roman" panose="02020603050405020304" pitchFamily="18" charset="0"/>
                <a:sym typeface="+mn-ea"/>
              </a:rPr>
              <a:t>Al-‘</a:t>
            </a:r>
            <a:r>
              <a:rPr lang="en-US" dirty="0" err="1">
                <a:solidFill>
                  <a:srgbClr val="000000"/>
                </a:solidFill>
                <a:effectLst/>
                <a:latin typeface="Times New Roman" panose="02020603050405020304" pitchFamily="18" charset="0"/>
                <a:cs typeface="Times New Roman" panose="02020603050405020304" pitchFamily="18" charset="0"/>
                <a:sym typeface="+mn-ea"/>
              </a:rPr>
              <a:t>Ushairah</a:t>
            </a:r>
            <a:r>
              <a:rPr lang="en-US" dirty="0">
                <a:solidFill>
                  <a:srgbClr val="000000"/>
                </a:solidFill>
                <a:effectLst/>
                <a:latin typeface="Times New Roman" panose="02020603050405020304" pitchFamily="18" charset="0"/>
                <a:cs typeface="Times New Roman" panose="02020603050405020304" pitchFamily="18" charset="0"/>
                <a:sym typeface="+mn-ea"/>
              </a:rPr>
              <a:t> Invasion</a:t>
            </a:r>
            <a:endParaRPr lang="en-US" dirty="0"/>
          </a:p>
        </p:txBody>
      </p:sp>
      <p:sp>
        <p:nvSpPr>
          <p:cNvPr id="3" name="Content Placeholder 2"/>
          <p:cNvSpPr>
            <a:spLocks noGrp="1"/>
          </p:cNvSpPr>
          <p:nvPr>
            <p:ph idx="1"/>
          </p:nvPr>
        </p:nvSpPr>
        <p:spPr>
          <a:xfrm>
            <a:off x="480060" y="1047115"/>
            <a:ext cx="10873740" cy="5130165"/>
          </a:xfrm>
        </p:spPr>
        <p:txBody>
          <a:bodyPr>
            <a:no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immediately exhorted the Muslims to rush out and waylay the caravan to make up for their property and wealth they were forced to give up in Makkah. He did not give orders binding to everyone, but rather gave them full liberty to go out or stay back, thinking that it would be just an errand on a small scale.</a:t>
            </a: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sym typeface="+mn-ea"/>
              </a:rPr>
              <a:t>Abu Sufyan, on the other hand, was on the utmost alert. He had already been aware that the route he was following was attended with dangers. He was also anxious to know about the movements of Muhammad [</a:t>
            </a:r>
            <a:r>
              <a:rPr lang="en-US" sz="2400" dirty="0" err="1">
                <a:solidFill>
                  <a:srgbClr val="000000"/>
                </a:solidFill>
                <a:effectLst/>
                <a:latin typeface="Times New Roman" panose="02020603050405020304" pitchFamily="18" charset="0"/>
                <a:cs typeface="Times New Roman" panose="02020603050405020304" pitchFamily="18" charset="0"/>
                <a:sym typeface="+mn-ea"/>
              </a:rPr>
              <a:t>pbuh</a:t>
            </a:r>
            <a:r>
              <a:rPr lang="en-US" sz="2400" dirty="0">
                <a:solidFill>
                  <a:srgbClr val="000000"/>
                </a:solidFill>
                <a:effectLst/>
                <a:latin typeface="Times New Roman" panose="02020603050405020304" pitchFamily="18" charset="0"/>
                <a:cs typeface="Times New Roman" panose="02020603050405020304" pitchFamily="18" charset="0"/>
                <a:sym typeface="+mn-ea"/>
              </a:rPr>
              <a:t>]. His scouting men submitted to him reports to the effect that the Muslims were lying in ambush for his caravan. To be on the safe side, he hired </a:t>
            </a:r>
            <a:r>
              <a:rPr lang="en-US" sz="2400" dirty="0" err="1">
                <a:solidFill>
                  <a:srgbClr val="000000"/>
                </a:solidFill>
                <a:effectLst/>
                <a:latin typeface="Times New Roman" panose="02020603050405020304" pitchFamily="18" charset="0"/>
                <a:cs typeface="Times New Roman" panose="02020603050405020304" pitchFamily="18" charset="0"/>
                <a:sym typeface="+mn-ea"/>
              </a:rPr>
              <a:t>Damdam</a:t>
            </a:r>
            <a:r>
              <a:rPr lang="en-US" sz="2400" dirty="0">
                <a:solidFill>
                  <a:srgbClr val="000000"/>
                </a:solidFill>
                <a:effectLst/>
                <a:latin typeface="Times New Roman" panose="02020603050405020304" pitchFamily="18" charset="0"/>
                <a:cs typeface="Times New Roman" panose="02020603050405020304" pitchFamily="18" charset="0"/>
                <a:sym typeface="+mn-ea"/>
              </a:rPr>
              <a:t> bin ‘Amr Al-</a:t>
            </a:r>
            <a:r>
              <a:rPr lang="en-US" sz="2400" dirty="0" err="1">
                <a:solidFill>
                  <a:srgbClr val="000000"/>
                </a:solidFill>
                <a:effectLst/>
                <a:latin typeface="Times New Roman" panose="02020603050405020304" pitchFamily="18" charset="0"/>
                <a:cs typeface="Times New Roman" panose="02020603050405020304" pitchFamily="18" charset="0"/>
                <a:sym typeface="+mn-ea"/>
              </a:rPr>
              <a:t>Ghifari</a:t>
            </a:r>
            <a:r>
              <a:rPr lang="en-US" sz="2400" dirty="0">
                <a:solidFill>
                  <a:srgbClr val="000000"/>
                </a:solidFill>
                <a:effectLst/>
                <a:latin typeface="Times New Roman" panose="02020603050405020304" pitchFamily="18" charset="0"/>
                <a:cs typeface="Times New Roman" panose="02020603050405020304" pitchFamily="18" charset="0"/>
                <a:sym typeface="+mn-ea"/>
              </a:rPr>
              <a:t> to communicate a message asking for help from the </a:t>
            </a:r>
            <a:r>
              <a:rPr lang="en-US" sz="2400" dirty="0" err="1">
                <a:solidFill>
                  <a:srgbClr val="000000"/>
                </a:solidFill>
                <a:effectLst/>
                <a:latin typeface="Times New Roman" panose="02020603050405020304" pitchFamily="18" charset="0"/>
                <a:cs typeface="Times New Roman" panose="02020603050405020304" pitchFamily="18" charset="0"/>
                <a:sym typeface="+mn-ea"/>
              </a:rPr>
              <a:t>Quraishites</a:t>
            </a:r>
            <a:r>
              <a:rPr lang="en-US" sz="2400" dirty="0">
                <a:solidFill>
                  <a:srgbClr val="000000"/>
                </a:solidFill>
                <a:effectLst/>
                <a:latin typeface="Times New Roman" panose="02020603050405020304" pitchFamily="18" charset="0"/>
                <a:cs typeface="Times New Roman" panose="02020603050405020304" pitchFamily="18" charset="0"/>
                <a:sym typeface="+mn-ea"/>
              </a:rPr>
              <a:t>. The messenger rode fast and reached Makkah . Felling himself from his camel, he stood dramatically before Al-</a:t>
            </a:r>
            <a:r>
              <a:rPr lang="en-US" sz="2400" dirty="0" err="1">
                <a:solidFill>
                  <a:srgbClr val="000000"/>
                </a:solidFill>
                <a:effectLst/>
                <a:latin typeface="Times New Roman" panose="02020603050405020304" pitchFamily="18" charset="0"/>
                <a:cs typeface="Times New Roman" panose="02020603050405020304" pitchFamily="18" charset="0"/>
                <a:sym typeface="+mn-ea"/>
              </a:rPr>
              <a:t>Ka‘bah</a:t>
            </a:r>
            <a:r>
              <a:rPr lang="en-US" sz="2400" dirty="0">
                <a:solidFill>
                  <a:srgbClr val="000000"/>
                </a:solidFill>
                <a:effectLst/>
                <a:latin typeface="Times New Roman" panose="02020603050405020304" pitchFamily="18" charset="0"/>
                <a:cs typeface="Times New Roman" panose="02020603050405020304" pitchFamily="18" charset="0"/>
                <a:sym typeface="+mn-ea"/>
              </a:rPr>
              <a:t>, cut off the nose and the ears of the camel, turned its saddle upside down, tore off his own shirt from front and behind, and cried: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endParaRPr lang="en-US" sz="2400" dirty="0">
              <a:solidFill>
                <a:srgbClr val="000000"/>
              </a:solidFill>
              <a:effectLst/>
              <a:latin typeface="Times New Roman" panose="02020603050405020304" pitchFamily="18" charset="0"/>
              <a:cs typeface="Times New Roman" panose="02020603050405020304" pitchFamily="18" charset="0"/>
            </a:endParaRPr>
          </a:p>
          <a:p>
            <a:pPr marL="0" indent="0" algn="just">
              <a:lnSpc>
                <a:spcPct val="100000"/>
              </a:lnSpc>
              <a:buNone/>
            </a:pPr>
            <a:endParaRPr lang="en-US" sz="2400" dirty="0">
              <a:solidFill>
                <a:srgbClr val="000000"/>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4805"/>
          </a:xfrm>
        </p:spPr>
        <p:txBody>
          <a:bodyPr>
            <a:normAutofit fontScale="90000"/>
          </a:bodyPr>
          <a:lstStyle/>
          <a:p>
            <a:r>
              <a:rPr lang="en-US" dirty="0"/>
              <a:t> </a:t>
            </a:r>
            <a:r>
              <a:rPr lang="en-US" dirty="0">
                <a:solidFill>
                  <a:srgbClr val="000000"/>
                </a:solidFill>
                <a:effectLst/>
                <a:latin typeface="Times New Roman" panose="02020603050405020304" pitchFamily="18" charset="0"/>
                <a:cs typeface="Times New Roman" panose="02020603050405020304" pitchFamily="18" charset="0"/>
                <a:sym typeface="+mn-ea"/>
              </a:rPr>
              <a:t>Al-‘</a:t>
            </a:r>
            <a:r>
              <a:rPr lang="en-US" dirty="0" err="1">
                <a:solidFill>
                  <a:srgbClr val="000000"/>
                </a:solidFill>
                <a:effectLst/>
                <a:latin typeface="Times New Roman" panose="02020603050405020304" pitchFamily="18" charset="0"/>
                <a:cs typeface="Times New Roman" panose="02020603050405020304" pitchFamily="18" charset="0"/>
                <a:sym typeface="+mn-ea"/>
              </a:rPr>
              <a:t>Ushairah</a:t>
            </a:r>
            <a:r>
              <a:rPr lang="en-US" dirty="0">
                <a:solidFill>
                  <a:srgbClr val="000000"/>
                </a:solidFill>
                <a:effectLst/>
                <a:latin typeface="Times New Roman" panose="02020603050405020304" pitchFamily="18" charset="0"/>
                <a:cs typeface="Times New Roman" panose="02020603050405020304" pitchFamily="18" charset="0"/>
                <a:sym typeface="+mn-ea"/>
              </a:rPr>
              <a:t> Invasion</a:t>
            </a:r>
            <a:endParaRPr lang="en-US" dirty="0"/>
          </a:p>
        </p:txBody>
      </p:sp>
      <p:sp>
        <p:nvSpPr>
          <p:cNvPr id="3" name="Content Placeholder 2"/>
          <p:cNvSpPr>
            <a:spLocks noGrp="1"/>
          </p:cNvSpPr>
          <p:nvPr>
            <p:ph idx="1"/>
          </p:nvPr>
        </p:nvSpPr>
        <p:spPr>
          <a:xfrm>
            <a:off x="838200" y="1099930"/>
            <a:ext cx="10515600" cy="5077033"/>
          </a:xfrm>
        </p:spPr>
        <p:txBody>
          <a:bodyPr>
            <a:no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and they immediately remembered their pride that was wounded when the Muslims had intercepted Al-</a:t>
            </a:r>
            <a:r>
              <a:rPr lang="en-US" sz="2400" dirty="0" err="1">
                <a:solidFill>
                  <a:srgbClr val="000000"/>
                </a:solidFill>
                <a:effectLst/>
                <a:latin typeface="Times New Roman" panose="02020603050405020304" pitchFamily="18" charset="0"/>
                <a:cs typeface="Times New Roman" panose="02020603050405020304" pitchFamily="18" charset="0"/>
              </a:rPr>
              <a:t>Hadrami</a:t>
            </a:r>
            <a:r>
              <a:rPr lang="en-US" sz="2400" dirty="0">
                <a:solidFill>
                  <a:srgbClr val="000000"/>
                </a:solidFill>
                <a:effectLst/>
                <a:latin typeface="Times New Roman" panose="02020603050405020304" pitchFamily="18" charset="0"/>
                <a:cs typeface="Times New Roman" panose="02020603050405020304" pitchFamily="18" charset="0"/>
              </a:rPr>
              <a:t> caravan. They therefore swiftly mustered almost all of their forces and none stayed behind except Abu </a:t>
            </a:r>
            <a:r>
              <a:rPr lang="en-US" sz="2400" dirty="0" err="1">
                <a:solidFill>
                  <a:srgbClr val="000000"/>
                </a:solidFill>
                <a:effectLst/>
                <a:latin typeface="Times New Roman" panose="02020603050405020304" pitchFamily="18" charset="0"/>
                <a:cs typeface="Times New Roman" panose="02020603050405020304" pitchFamily="18" charset="0"/>
              </a:rPr>
              <a:t>Lahab</a:t>
            </a:r>
            <a:r>
              <a:rPr lang="en-US" sz="2400" dirty="0">
                <a:solidFill>
                  <a:srgbClr val="000000"/>
                </a:solidFill>
                <a:effectLst/>
                <a:latin typeface="Times New Roman" panose="02020603050405020304" pitchFamily="18" charset="0"/>
                <a:cs typeface="Times New Roman" panose="02020603050405020304" pitchFamily="18" charset="0"/>
              </a:rPr>
              <a:t>, who delegated someone who owed him some money. They also mobilized some Arab tribes to contribute to the war against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All the clans of Quraish gave their consent except Banu ‘Adi. Soon an excited throng of 1300 soldiers including 100 horsemen and 600 soldiers with a large number of camels, was </a:t>
            </a:r>
            <a:r>
              <a:rPr lang="en-US" sz="2400" dirty="0" err="1">
                <a:solidFill>
                  <a:srgbClr val="000000"/>
                </a:solidFill>
                <a:effectLst/>
                <a:latin typeface="Times New Roman" panose="02020603050405020304" pitchFamily="18" charset="0"/>
                <a:cs typeface="Times New Roman" panose="02020603050405020304" pitchFamily="18" charset="0"/>
              </a:rPr>
              <a:t>clamouring</a:t>
            </a:r>
            <a:r>
              <a:rPr lang="en-US" sz="2400" dirty="0">
                <a:solidFill>
                  <a:srgbClr val="000000"/>
                </a:solidFill>
                <a:effectLst/>
                <a:latin typeface="Times New Roman" panose="02020603050405020304" pitchFamily="18" charset="0"/>
                <a:cs typeface="Times New Roman" panose="02020603050405020304" pitchFamily="18" charset="0"/>
              </a:rPr>
              <a:t> to proceed to fight the Muslims. For food supplies, they used to slaughter an alternate number of camels of ten and nine every day.  </a:t>
            </a: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sym typeface="+mn-ea"/>
              </a:rPr>
              <a:t>"O Quraish! Your merchandise! It is with</a:t>
            </a:r>
            <a:r>
              <a:rPr lang="en-US" sz="2400" dirty="0">
                <a:solidFill>
                  <a:srgbClr val="000000"/>
                </a:solidFill>
                <a:effectLst/>
                <a:latin typeface="Helvetica" panose="020B0604020202020204" pitchFamily="34" charset="0"/>
                <a:sym typeface="+mn-ea"/>
              </a:rPr>
              <a:t> </a:t>
            </a:r>
            <a:r>
              <a:rPr lang="en-US" sz="2400" dirty="0">
                <a:solidFill>
                  <a:srgbClr val="000000"/>
                </a:solidFill>
                <a:effectLst/>
                <a:latin typeface="Times New Roman" panose="02020603050405020304" pitchFamily="18" charset="0"/>
                <a:cs typeface="Times New Roman" panose="02020603050405020304" pitchFamily="18" charset="0"/>
                <a:sym typeface="+mn-ea"/>
              </a:rPr>
              <a:t>Abu Sufyan. The caravan is being intercepted by Muhammad [</a:t>
            </a:r>
            <a:r>
              <a:rPr lang="en-US" sz="2400" dirty="0" err="1">
                <a:solidFill>
                  <a:srgbClr val="000000"/>
                </a:solidFill>
                <a:effectLst/>
                <a:latin typeface="Times New Roman" panose="02020603050405020304" pitchFamily="18" charset="0"/>
                <a:cs typeface="Times New Roman" panose="02020603050405020304" pitchFamily="18" charset="0"/>
                <a:sym typeface="+mn-ea"/>
              </a:rPr>
              <a:t>pbuh</a:t>
            </a:r>
            <a:r>
              <a:rPr lang="en-US" sz="2400" dirty="0">
                <a:solidFill>
                  <a:srgbClr val="000000"/>
                </a:solidFill>
                <a:effectLst/>
                <a:latin typeface="Times New Roman" panose="02020603050405020304" pitchFamily="18" charset="0"/>
                <a:cs typeface="Times New Roman" panose="02020603050405020304" pitchFamily="18" charset="0"/>
                <a:sym typeface="+mn-ea"/>
              </a:rPr>
              <a:t>] and his companions. I cannot say what would have happened to them. Help! Help!" The effect of this hue and cry was instantaneous and the news stunned Quraish</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220" y="499745"/>
            <a:ext cx="10515600" cy="655955"/>
          </a:xfrm>
        </p:spPr>
        <p:txBody>
          <a:bodyPr>
            <a:normAutofit fontScale="90000"/>
          </a:bodyPr>
          <a:lstStyle/>
          <a:p>
            <a:r>
              <a:rPr lang="en-US" dirty="0">
                <a:solidFill>
                  <a:srgbClr val="000000"/>
                </a:solidFill>
                <a:effectLst/>
                <a:latin typeface="Times New Roman" panose="02020603050405020304" pitchFamily="18" charset="0"/>
                <a:cs typeface="Times New Roman" panose="02020603050405020304" pitchFamily="18" charset="0"/>
                <a:sym typeface="+mn-ea"/>
              </a:rPr>
              <a:t> Al-‘</a:t>
            </a:r>
            <a:r>
              <a:rPr lang="en-US" dirty="0" err="1">
                <a:solidFill>
                  <a:srgbClr val="000000"/>
                </a:solidFill>
                <a:effectLst/>
                <a:latin typeface="Times New Roman" panose="02020603050405020304" pitchFamily="18" charset="0"/>
                <a:cs typeface="Times New Roman" panose="02020603050405020304" pitchFamily="18" charset="0"/>
                <a:sym typeface="+mn-ea"/>
              </a:rPr>
              <a:t>Ushairah</a:t>
            </a:r>
            <a:r>
              <a:rPr lang="en-US" dirty="0">
                <a:solidFill>
                  <a:srgbClr val="000000"/>
                </a:solidFill>
                <a:effectLst/>
                <a:latin typeface="Times New Roman" panose="02020603050405020304" pitchFamily="18" charset="0"/>
                <a:cs typeface="Times New Roman" panose="02020603050405020304" pitchFamily="18" charset="0"/>
                <a:sym typeface="+mn-ea"/>
              </a:rPr>
              <a:t> Invasion</a:t>
            </a:r>
            <a:endParaRPr lang="en-US"/>
          </a:p>
        </p:txBody>
      </p:sp>
      <p:sp>
        <p:nvSpPr>
          <p:cNvPr id="3" name="Content Placeholder 2"/>
          <p:cNvSpPr>
            <a:spLocks noGrp="1"/>
          </p:cNvSpPr>
          <p:nvPr>
            <p:ph idx="1"/>
          </p:nvPr>
        </p:nvSpPr>
        <p:spPr>
          <a:xfrm>
            <a:off x="448310" y="1250315"/>
            <a:ext cx="10905490" cy="4926965"/>
          </a:xfrm>
        </p:spPr>
        <p:txBody>
          <a:bodyPr>
            <a:normAutofit fontScale="90000" lnSpcReduction="10000"/>
          </a:bodyPr>
          <a:lstStyle/>
          <a:p>
            <a:pPr marL="0" indent="0" algn="just">
              <a:buNone/>
            </a:pPr>
            <a:r>
              <a:rPr lang="en-US" dirty="0">
                <a:solidFill>
                  <a:srgbClr val="000000"/>
                </a:solidFill>
                <a:effectLst/>
                <a:latin typeface="Times New Roman" panose="02020603050405020304" pitchFamily="18" charset="0"/>
                <a:cs typeface="Times New Roman" panose="02020603050405020304" pitchFamily="18" charset="0"/>
                <a:sym typeface="+mn-ea"/>
              </a:rPr>
              <a:t>At that critical moment, </a:t>
            </a:r>
            <a:r>
              <a:rPr lang="en-US" i="1" dirty="0">
                <a:solidFill>
                  <a:srgbClr val="000000"/>
                </a:solidFill>
                <a:effectLst/>
                <a:latin typeface="Times New Roman" panose="02020603050405020304" pitchFamily="18" charset="0"/>
                <a:cs typeface="Times New Roman" panose="02020603050405020304" pitchFamily="18" charset="0"/>
                <a:sym typeface="+mn-ea"/>
              </a:rPr>
              <a:t>Iblis </a:t>
            </a:r>
            <a:r>
              <a:rPr lang="en-US" dirty="0">
                <a:solidFill>
                  <a:srgbClr val="000000"/>
                </a:solidFill>
                <a:effectLst/>
                <a:latin typeface="Times New Roman" panose="02020603050405020304" pitchFamily="18" charset="0"/>
                <a:cs typeface="Times New Roman" panose="02020603050405020304" pitchFamily="18" charset="0"/>
                <a:sym typeface="+mn-ea"/>
              </a:rPr>
              <a:t>(Satan) appeared to them in the guise of </a:t>
            </a:r>
            <a:r>
              <a:rPr lang="en-US" dirty="0" err="1">
                <a:solidFill>
                  <a:srgbClr val="000000"/>
                </a:solidFill>
                <a:effectLst/>
                <a:latin typeface="Times New Roman" panose="02020603050405020304" pitchFamily="18" charset="0"/>
                <a:cs typeface="Times New Roman" panose="02020603050405020304" pitchFamily="18" charset="0"/>
                <a:sym typeface="+mn-ea"/>
              </a:rPr>
              <a:t>Suraqa</a:t>
            </a:r>
            <a:r>
              <a:rPr lang="en-US" dirty="0">
                <a:solidFill>
                  <a:srgbClr val="000000"/>
                </a:solidFill>
                <a:effectLst/>
                <a:latin typeface="Times New Roman" panose="02020603050405020304" pitchFamily="18" charset="0"/>
                <a:cs typeface="Times New Roman" panose="02020603050405020304" pitchFamily="18" charset="0"/>
                <a:sym typeface="+mn-ea"/>
              </a:rPr>
              <a:t> bin Malik bin </a:t>
            </a:r>
            <a:r>
              <a:rPr lang="en-US" dirty="0" err="1">
                <a:solidFill>
                  <a:srgbClr val="000000"/>
                </a:solidFill>
                <a:effectLst/>
                <a:latin typeface="Times New Roman" panose="02020603050405020304" pitchFamily="18" charset="0"/>
                <a:cs typeface="Times New Roman" panose="02020603050405020304" pitchFamily="18" charset="0"/>
                <a:sym typeface="+mn-ea"/>
              </a:rPr>
              <a:t>Ju‘sham</a:t>
            </a:r>
            <a:r>
              <a:rPr lang="en-US" dirty="0">
                <a:solidFill>
                  <a:srgbClr val="000000"/>
                </a:solidFill>
                <a:effectLst/>
                <a:latin typeface="Times New Roman" panose="02020603050405020304" pitchFamily="18" charset="0"/>
                <a:cs typeface="Times New Roman" panose="02020603050405020304" pitchFamily="18" charset="0"/>
                <a:sym typeface="+mn-ea"/>
              </a:rPr>
              <a:t>  — chief of Bani </a:t>
            </a:r>
            <a:r>
              <a:rPr lang="en-US" dirty="0" err="1">
                <a:solidFill>
                  <a:srgbClr val="000000"/>
                </a:solidFill>
                <a:effectLst/>
                <a:latin typeface="Times New Roman" panose="02020603050405020304" pitchFamily="18" charset="0"/>
                <a:cs typeface="Times New Roman" panose="02020603050405020304" pitchFamily="18" charset="0"/>
                <a:sym typeface="+mn-ea"/>
              </a:rPr>
              <a:t>Kinana</a:t>
            </a:r>
            <a:r>
              <a:rPr lang="en-US" dirty="0">
                <a:solidFill>
                  <a:srgbClr val="000000"/>
                </a:solidFill>
                <a:effectLst/>
                <a:latin typeface="Times New Roman" panose="02020603050405020304" pitchFamily="18" charset="0"/>
                <a:cs typeface="Times New Roman" panose="02020603050405020304" pitchFamily="18" charset="0"/>
                <a:sym typeface="+mn-ea"/>
              </a:rPr>
              <a:t> — saying to them: "I guarantee that no harm will happen from behind."</a:t>
            </a:r>
            <a:endParaRPr lang="en-US" dirty="0">
              <a:latin typeface="Times New Roman" panose="02020603050405020304" pitchFamily="18" charset="0"/>
              <a:cs typeface="Times New Roman" panose="02020603050405020304" pitchFamily="18" charset="0"/>
            </a:endParaRPr>
          </a:p>
          <a:p>
            <a:pPr marL="0" indent="0" algn="just">
              <a:buNone/>
            </a:pPr>
            <a:r>
              <a:rPr lang="en-US" dirty="0">
                <a:solidFill>
                  <a:srgbClr val="000000"/>
                </a:solidFill>
                <a:effectLst/>
                <a:latin typeface="Times New Roman" panose="02020603050405020304" pitchFamily="18" charset="0"/>
                <a:cs typeface="Times New Roman" panose="02020603050405020304" pitchFamily="18" charset="0"/>
                <a:sym typeface="+mn-ea"/>
              </a:rPr>
              <a:t>They set out burning with anger, motivated by a horrible desire for revenge and to </a:t>
            </a:r>
            <a:r>
              <a:rPr lang="en-US">
                <a:solidFill>
                  <a:srgbClr val="000000"/>
                </a:solidFill>
                <a:effectLst/>
                <a:latin typeface="Times New Roman" panose="02020603050405020304" pitchFamily="18" charset="0"/>
                <a:cs typeface="Times New Roman" panose="02020603050405020304" pitchFamily="18" charset="0"/>
                <a:sym typeface="+mn-ea"/>
              </a:rPr>
              <a:t>destroy completely </a:t>
            </a:r>
            <a:r>
              <a:rPr lang="en-US" dirty="0">
                <a:solidFill>
                  <a:srgbClr val="000000"/>
                </a:solidFill>
                <a:effectLst/>
                <a:latin typeface="Times New Roman" panose="02020603050405020304" pitchFamily="18" charset="0"/>
                <a:cs typeface="Times New Roman" panose="02020603050405020304" pitchFamily="18" charset="0"/>
                <a:sym typeface="+mn-ea"/>
              </a:rPr>
              <a:t>anyone that might jeopardize the routes of their caravans.</a:t>
            </a:r>
            <a:endParaRPr lang="en-US" dirty="0">
              <a:latin typeface="Times New Roman" panose="02020603050405020304" pitchFamily="18" charset="0"/>
              <a:cs typeface="Times New Roman" panose="02020603050405020304" pitchFamily="18" charset="0"/>
            </a:endParaRPr>
          </a:p>
          <a:p>
            <a:pPr marL="0" indent="0" algn="just">
              <a:buNone/>
            </a:pPr>
            <a:r>
              <a:rPr lang="en-US" b="1">
                <a:latin typeface="Times New Roman" panose="02020603050405020304" pitchFamily="18" charset="0"/>
                <a:cs typeface="Times New Roman" panose="02020603050405020304" pitchFamily="18" charset="0"/>
              </a:rPr>
              <a:t>Muslim Army:</a:t>
            </a:r>
          </a:p>
          <a:p>
            <a:pPr marL="0" indent="0" algn="just">
              <a:buNone/>
            </a:pPr>
            <a:r>
              <a:rPr lang="en-US" dirty="0">
                <a:solidFill>
                  <a:srgbClr val="000000"/>
                </a:solidFill>
                <a:effectLst/>
                <a:latin typeface="Times New Roman" panose="02020603050405020304" pitchFamily="18" charset="0"/>
                <a:cs typeface="Times New Roman" panose="02020603050405020304" pitchFamily="18" charset="0"/>
                <a:sym typeface="+mn-ea"/>
              </a:rPr>
              <a:t>The Muslim army was made up of 300-317 men, 82-86 Emigrants, 61 from Aws and 170 from, 70 camels, one for two or three men to ride alternatively.  Disposition of the affairs of Madinah was entrusted to Ibn Umm </a:t>
            </a:r>
            <a:r>
              <a:rPr lang="en-US" dirty="0" err="1">
                <a:solidFill>
                  <a:srgbClr val="000000"/>
                </a:solidFill>
                <a:effectLst/>
                <a:latin typeface="Times New Roman" panose="02020603050405020304" pitchFamily="18" charset="0"/>
                <a:cs typeface="Times New Roman" panose="02020603050405020304" pitchFamily="18" charset="0"/>
                <a:sym typeface="+mn-ea"/>
              </a:rPr>
              <a:t>Maktum</a:t>
            </a:r>
            <a:r>
              <a:rPr lang="en-US" dirty="0">
                <a:solidFill>
                  <a:srgbClr val="000000"/>
                </a:solidFill>
                <a:effectLst/>
                <a:latin typeface="Times New Roman" panose="02020603050405020304" pitchFamily="18" charset="0"/>
                <a:cs typeface="Times New Roman" panose="02020603050405020304" pitchFamily="18" charset="0"/>
                <a:sym typeface="+mn-ea"/>
              </a:rPr>
              <a:t> but later to Abu </a:t>
            </a:r>
            <a:r>
              <a:rPr lang="en-US" dirty="0" err="1">
                <a:solidFill>
                  <a:srgbClr val="000000"/>
                </a:solidFill>
                <a:effectLst/>
                <a:latin typeface="Times New Roman" panose="02020603050405020304" pitchFamily="18" charset="0"/>
                <a:cs typeface="Times New Roman" panose="02020603050405020304" pitchFamily="18" charset="0"/>
                <a:sym typeface="+mn-ea"/>
              </a:rPr>
              <a:t>Lubabah</a:t>
            </a:r>
            <a:r>
              <a:rPr lang="en-US" dirty="0">
                <a:solidFill>
                  <a:srgbClr val="000000"/>
                </a:solidFill>
                <a:effectLst/>
                <a:latin typeface="Times New Roman" panose="02020603050405020304" pitchFamily="18" charset="0"/>
                <a:cs typeface="Times New Roman" panose="02020603050405020304" pitchFamily="18" charset="0"/>
                <a:sym typeface="+mn-ea"/>
              </a:rPr>
              <a:t> bin ‘Abdul </a:t>
            </a:r>
            <a:r>
              <a:rPr lang="en-US" dirty="0" err="1">
                <a:solidFill>
                  <a:srgbClr val="000000"/>
                </a:solidFill>
                <a:effectLst/>
                <a:latin typeface="Times New Roman" panose="02020603050405020304" pitchFamily="18" charset="0"/>
                <a:cs typeface="Times New Roman" panose="02020603050405020304" pitchFamily="18" charset="0"/>
                <a:sym typeface="+mn-ea"/>
              </a:rPr>
              <a:t>Mundhir</a:t>
            </a:r>
            <a:r>
              <a:rPr lang="en-US" dirty="0">
                <a:solidFill>
                  <a:srgbClr val="000000"/>
                </a:solidFill>
                <a:effectLst/>
                <a:latin typeface="Times New Roman" panose="02020603050405020304" pitchFamily="18" charset="0"/>
                <a:cs typeface="Times New Roman" panose="02020603050405020304" pitchFamily="18" charset="0"/>
                <a:sym typeface="+mn-ea"/>
              </a:rPr>
              <a:t>. The general leadership was given to </a:t>
            </a:r>
            <a:r>
              <a:rPr lang="en-US" dirty="0" err="1">
                <a:solidFill>
                  <a:srgbClr val="000000"/>
                </a:solidFill>
                <a:effectLst/>
                <a:latin typeface="Times New Roman" panose="02020603050405020304" pitchFamily="18" charset="0"/>
                <a:cs typeface="Times New Roman" panose="02020603050405020304" pitchFamily="18" charset="0"/>
                <a:sym typeface="+mn-ea"/>
              </a:rPr>
              <a:t>Mus‘ab</a:t>
            </a:r>
            <a:r>
              <a:rPr lang="en-US" dirty="0">
                <a:solidFill>
                  <a:srgbClr val="000000"/>
                </a:solidFill>
                <a:effectLst/>
                <a:latin typeface="Times New Roman" panose="02020603050405020304" pitchFamily="18" charset="0"/>
                <a:cs typeface="Times New Roman" panose="02020603050405020304" pitchFamily="18" charset="0"/>
                <a:sym typeface="+mn-ea"/>
              </a:rPr>
              <a:t> bin ‘Umair. The  little army was divided into two battalions, the Emigrants with a standard raised by ‘Ali bin Abi Talib, and the Helpers whose standard was in the hand of Sa‘d bin </a:t>
            </a:r>
            <a:r>
              <a:rPr lang="en-US" dirty="0" err="1">
                <a:solidFill>
                  <a:srgbClr val="000000"/>
                </a:solidFill>
                <a:effectLst/>
                <a:latin typeface="Times New Roman" panose="02020603050405020304" pitchFamily="18" charset="0"/>
                <a:cs typeface="Times New Roman" panose="02020603050405020304" pitchFamily="18" charset="0"/>
                <a:sym typeface="+mn-ea"/>
              </a:rPr>
              <a:t>Mu‘adh</a:t>
            </a:r>
            <a:r>
              <a:rPr lang="en-US" dirty="0">
                <a:solidFill>
                  <a:srgbClr val="000000"/>
                </a:solidFill>
                <a:effectLst/>
                <a:latin typeface="Times New Roman" panose="02020603050405020304" pitchFamily="18" charset="0"/>
                <a:cs typeface="Times New Roman" panose="02020603050405020304" pitchFamily="18" charset="0"/>
                <a:sym typeface="+mn-ea"/>
              </a:rPr>
              <a:t>. Az-Zubair bin Al-‘</a:t>
            </a:r>
            <a:r>
              <a:rPr lang="en-US" dirty="0" err="1">
                <a:solidFill>
                  <a:srgbClr val="000000"/>
                </a:solidFill>
                <a:effectLst/>
                <a:latin typeface="Times New Roman" panose="02020603050405020304" pitchFamily="18" charset="0"/>
                <a:cs typeface="Times New Roman" panose="02020603050405020304" pitchFamily="18" charset="0"/>
                <a:sym typeface="+mn-ea"/>
              </a:rPr>
              <a:t>Awwam</a:t>
            </a:r>
            <a:r>
              <a:rPr lang="en-US" dirty="0">
                <a:solidFill>
                  <a:srgbClr val="000000"/>
                </a:solidFill>
                <a:effectLst/>
                <a:latin typeface="Times New Roman" panose="02020603050405020304" pitchFamily="18" charset="0"/>
                <a:cs typeface="Times New Roman" panose="02020603050405020304" pitchFamily="18" charset="0"/>
                <a:sym typeface="+mn-ea"/>
              </a:rPr>
              <a:t> was appointed to the leadership of the right flank,</a:t>
            </a:r>
          </a:p>
          <a:p>
            <a:pPr marL="0" indent="0">
              <a:buNone/>
            </a:pPr>
            <a:endParaRPr lang="en-US" dirty="0">
              <a:solidFill>
                <a:srgbClr val="000000"/>
              </a:solidFill>
              <a:effectLst/>
              <a:latin typeface="Times New Roman" panose="02020603050405020304" pitchFamily="18" charset="0"/>
              <a:cs typeface="Times New Roman" panose="02020603050405020304" pitchFamily="18" charset="0"/>
            </a:endParaRPr>
          </a:p>
          <a:p>
            <a:pPr marL="0" indent="0">
              <a:buNone/>
            </a:pPr>
            <a:endParaRPr lang="en-US" b="1">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2310"/>
          </a:xfrm>
        </p:spPr>
        <p:txBody>
          <a:bodyPr>
            <a:normAutofit fontScale="90000"/>
          </a:bodyPr>
          <a:lstStyle/>
          <a:p>
            <a:r>
              <a:rPr lang="en-US"/>
              <a:t> </a:t>
            </a:r>
            <a:r>
              <a:rPr lang="en-US">
                <a:latin typeface="Algerian" panose="04020705040A02060702" pitchFamily="82" charset="0"/>
                <a:cs typeface="Algerian" panose="04020705040A02060702" pitchFamily="82" charset="0"/>
              </a:rPr>
              <a:t>Battle of Badr</a:t>
            </a:r>
            <a:r>
              <a:rPr lang="en-US"/>
              <a:t> </a:t>
            </a:r>
          </a:p>
        </p:txBody>
      </p:sp>
      <p:sp>
        <p:nvSpPr>
          <p:cNvPr id="3" name="Content Placeholder 2"/>
          <p:cNvSpPr>
            <a:spLocks noGrp="1"/>
          </p:cNvSpPr>
          <p:nvPr>
            <p:ph idx="1"/>
          </p:nvPr>
        </p:nvSpPr>
        <p:spPr>
          <a:xfrm>
            <a:off x="838200" y="1187450"/>
            <a:ext cx="10515600" cy="4989830"/>
          </a:xfrm>
        </p:spPr>
        <p:txBody>
          <a:bodyPr/>
          <a:lstStyle/>
          <a:p>
            <a:pPr marL="0" indent="0" algn="just">
              <a:buNone/>
            </a:pPr>
            <a:r>
              <a:rPr lang="en-US" dirty="0">
                <a:solidFill>
                  <a:srgbClr val="000000"/>
                </a:solidFill>
                <a:effectLst/>
                <a:latin typeface="Times New Roman" panose="02020603050405020304" pitchFamily="18" charset="0"/>
                <a:cs typeface="Times New Roman" panose="02020603050405020304" pitchFamily="18" charset="0"/>
                <a:sym typeface="+mn-ea"/>
              </a:rPr>
              <a:t> Al- </a:t>
            </a:r>
            <a:r>
              <a:rPr lang="en-US" dirty="0" err="1">
                <a:solidFill>
                  <a:srgbClr val="000000"/>
                </a:solidFill>
                <a:effectLst/>
                <a:latin typeface="Times New Roman" panose="02020603050405020304" pitchFamily="18" charset="0"/>
                <a:cs typeface="Times New Roman" panose="02020603050405020304" pitchFamily="18" charset="0"/>
                <a:sym typeface="+mn-ea"/>
              </a:rPr>
              <a:t>Miqdad</a:t>
            </a:r>
            <a:r>
              <a:rPr lang="en-US" dirty="0">
                <a:solidFill>
                  <a:srgbClr val="000000"/>
                </a:solidFill>
                <a:effectLst/>
                <a:latin typeface="Times New Roman" panose="02020603050405020304" pitchFamily="18" charset="0"/>
                <a:cs typeface="Times New Roman" panose="02020603050405020304" pitchFamily="18" charset="0"/>
                <a:sym typeface="+mn-ea"/>
              </a:rPr>
              <a:t> bin ‘Amr to lead the left flank, and the rear of the army was at the command of Qais bin Abi </a:t>
            </a:r>
            <a:r>
              <a:rPr lang="en-US" dirty="0" err="1">
                <a:solidFill>
                  <a:srgbClr val="000000"/>
                </a:solidFill>
                <a:effectLst/>
                <a:latin typeface="Times New Roman" panose="02020603050405020304" pitchFamily="18" charset="0"/>
                <a:cs typeface="Times New Roman" panose="02020603050405020304" pitchFamily="18" charset="0"/>
                <a:sym typeface="+mn-ea"/>
              </a:rPr>
              <a:t>Sa‘sa‘ah</a:t>
            </a:r>
            <a:r>
              <a:rPr lang="en-US" dirty="0">
                <a:solidFill>
                  <a:srgbClr val="000000"/>
                </a:solidFill>
                <a:effectLst/>
                <a:latin typeface="Times New Roman" panose="02020603050405020304" pitchFamily="18" charset="0"/>
                <a:cs typeface="Times New Roman" panose="02020603050405020304" pitchFamily="18" charset="0"/>
                <a:sym typeface="+mn-ea"/>
              </a:rPr>
              <a:t>. The General Commander-in-Chief was the Prophet [</a:t>
            </a:r>
            <a:r>
              <a:rPr lang="en-US" dirty="0" err="1">
                <a:solidFill>
                  <a:srgbClr val="000000"/>
                </a:solidFill>
                <a:effectLst/>
                <a:latin typeface="Times New Roman" panose="02020603050405020304" pitchFamily="18" charset="0"/>
                <a:cs typeface="Times New Roman" panose="02020603050405020304" pitchFamily="18" charset="0"/>
                <a:sym typeface="+mn-ea"/>
              </a:rPr>
              <a:t>pbuh</a:t>
            </a:r>
            <a:r>
              <a:rPr lang="en-US" dirty="0">
                <a:solidFill>
                  <a:srgbClr val="000000"/>
                </a:solidFill>
                <a:effectLst/>
                <a:latin typeface="Times New Roman" panose="02020603050405020304" pitchFamily="18" charset="0"/>
                <a:cs typeface="Times New Roman" panose="02020603050405020304" pitchFamily="18" charset="0"/>
                <a:sym typeface="+mn-ea"/>
              </a:rPr>
              <a:t>], </a:t>
            </a:r>
            <a:endParaRPr lang="en-US" dirty="0">
              <a:solidFill>
                <a:srgbClr val="000000"/>
              </a:solidFill>
              <a:effectLst/>
              <a:latin typeface="Times New Roman" panose="02020603050405020304" pitchFamily="18" charset="0"/>
              <a:cs typeface="Times New Roman" panose="02020603050405020304" pitchFamily="18" charset="0"/>
            </a:endParaRPr>
          </a:p>
          <a:p>
            <a:pPr marL="0" indent="0" algn="just">
              <a:buNone/>
            </a:pPr>
            <a:r>
              <a:rPr lang="en-US" dirty="0">
                <a:solidFill>
                  <a:srgbClr val="000000"/>
                </a:solidFill>
                <a:effectLst/>
                <a:latin typeface="Times New Roman" panose="02020603050405020304" pitchFamily="18" charset="0"/>
                <a:cs typeface="Times New Roman" panose="02020603050405020304" pitchFamily="18" charset="0"/>
                <a:sym typeface="+mn-ea"/>
              </a:rPr>
              <a:t>The Prophet [</a:t>
            </a:r>
            <a:r>
              <a:rPr lang="en-US" dirty="0" err="1">
                <a:solidFill>
                  <a:srgbClr val="000000"/>
                </a:solidFill>
                <a:effectLst/>
                <a:latin typeface="Times New Roman" panose="02020603050405020304" pitchFamily="18" charset="0"/>
                <a:cs typeface="Times New Roman" panose="02020603050405020304" pitchFamily="18" charset="0"/>
                <a:sym typeface="+mn-ea"/>
              </a:rPr>
              <a:t>pbuh</a:t>
            </a:r>
            <a:r>
              <a:rPr lang="en-US" dirty="0">
                <a:solidFill>
                  <a:srgbClr val="000000"/>
                </a:solidFill>
                <a:effectLst/>
                <a:latin typeface="Times New Roman" panose="02020603050405020304" pitchFamily="18" charset="0"/>
                <a:cs typeface="Times New Roman" panose="02020603050405020304" pitchFamily="18" charset="0"/>
                <a:sym typeface="+mn-ea"/>
              </a:rPr>
              <a:t>], at the head of his army, marched out along the main road leading to Makkah. He then turned left towards Badr a mountainous region and Prophet pbuh made dua and pleeded:</a:t>
            </a:r>
          </a:p>
          <a:p>
            <a:pPr marL="0" indent="0" algn="just">
              <a:buNone/>
            </a:pPr>
            <a:r>
              <a:rPr lang="en-US"/>
              <a:t>“Oh Allah !Should this small group of people perish this day, no one will be lfet on earth to worship you and carry your message to the world”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4695"/>
          </a:xfrm>
        </p:spPr>
        <p:txBody>
          <a:bodyPr>
            <a:normAutofit fontScale="90000"/>
          </a:bodyPr>
          <a:lstStyle/>
          <a:p>
            <a:r>
              <a:rPr lang="en-US"/>
              <a:t> </a:t>
            </a:r>
            <a:r>
              <a:rPr lang="en-US">
                <a:latin typeface="Algerian" panose="04020705040A02060702" pitchFamily="82" charset="0"/>
                <a:cs typeface="Algerian" panose="04020705040A02060702" pitchFamily="82" charset="0"/>
                <a:sym typeface="+mn-ea"/>
              </a:rPr>
              <a:t>Battle of Badr</a:t>
            </a:r>
            <a:endParaRPr lang="en-US"/>
          </a:p>
        </p:txBody>
      </p:sp>
      <p:sp>
        <p:nvSpPr>
          <p:cNvPr id="3" name="Content Placeholder 2"/>
          <p:cNvSpPr>
            <a:spLocks noGrp="1"/>
          </p:cNvSpPr>
          <p:nvPr>
            <p:ph idx="1"/>
          </p:nvPr>
        </p:nvSpPr>
        <p:spPr>
          <a:xfrm>
            <a:off x="636270" y="1100455"/>
            <a:ext cx="10717530" cy="5076825"/>
          </a:xfrm>
        </p:spPr>
        <p:txBody>
          <a:bodyPr>
            <a:normAutofit/>
          </a:bodyPr>
          <a:lstStyle/>
          <a:p>
            <a:pPr marL="0" indent="0">
              <a:buNone/>
            </a:pPr>
            <a:r>
              <a:rPr lang="en-US" sz="2400">
                <a:latin typeface="Times New Roman" panose="02020603050405020304" pitchFamily="18" charset="0"/>
                <a:cs typeface="Times New Roman" panose="02020603050405020304" pitchFamily="18" charset="0"/>
              </a:rPr>
              <a:t>The same night it rained on both sides. For the polytheists it obstructed further progress, whereas it was a blessing for the Muslims. It cleaned them and removed from them the stain of Satan.</a:t>
            </a:r>
          </a:p>
          <a:p>
            <a:pPr marL="0" indent="0">
              <a:buNone/>
            </a:pPr>
            <a:r>
              <a:rPr lang="en-US" sz="2400">
                <a:latin typeface="Times New Roman" panose="02020603050405020304" pitchFamily="18" charset="0"/>
                <a:cs typeface="Times New Roman" panose="02020603050405020304" pitchFamily="18" charset="0"/>
              </a:rPr>
              <a:t>The Prophet [pbuh] spent the whole night preceding the day of the battle in prayer and supplication. The Muslim army, wearied with their long march, enjoyed sound and refreshing sleep, a mark of the Divine favour and of the state of their undisturbed minds.</a:t>
            </a:r>
          </a:p>
          <a:p>
            <a:pPr marL="0" indent="0">
              <a:buNone/>
            </a:pPr>
            <a:r>
              <a:rPr lang="en-US" sz="2400">
                <a:latin typeface="Times New Roman" panose="02020603050405020304" pitchFamily="18" charset="0"/>
                <a:cs typeface="Times New Roman" panose="02020603050405020304" pitchFamily="18" charset="0"/>
              </a:rPr>
              <a:t>That was Friday night, Ramadan 17th., the year 2 A.H.In the morning, the Prophet [pbuh] called his men to offer the prayers and then urged them to fight in the way of Allâh. As the sun rose over the desert, the Prophet [pbuh] drew up his little army, and pointing with an arrow which he held in his hand, arranged the ranks.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30860"/>
          </a:xfrm>
        </p:spPr>
        <p:txBody>
          <a:bodyPr>
            <a:normAutofit fontScale="90000"/>
          </a:bodyPr>
          <a:lstStyle/>
          <a:p>
            <a:r>
              <a:rPr lang="en-US">
                <a:latin typeface="Algerian" panose="04020705040A02060702" pitchFamily="82" charset="0"/>
                <a:cs typeface="Algerian" panose="04020705040A02060702" pitchFamily="82" charset="0"/>
                <a:sym typeface="+mn-ea"/>
              </a:rPr>
              <a:t> Battle of Badr</a:t>
            </a:r>
            <a:endParaRPr lang="en-US"/>
          </a:p>
        </p:txBody>
      </p:sp>
      <p:sp>
        <p:nvSpPr>
          <p:cNvPr id="3" name="Content Placeholder 2"/>
          <p:cNvSpPr>
            <a:spLocks noGrp="1"/>
          </p:cNvSpPr>
          <p:nvPr>
            <p:ph idx="1"/>
          </p:nvPr>
        </p:nvSpPr>
        <p:spPr>
          <a:xfrm>
            <a:off x="683260" y="1035050"/>
            <a:ext cx="10670540" cy="5204460"/>
          </a:xfrm>
        </p:spPr>
        <p:txBody>
          <a:bodyPr>
            <a:normAutofit fontScale="90000" lnSpcReduction="20000"/>
          </a:bodyPr>
          <a:lstStyle/>
          <a:p>
            <a:pPr marL="0" indent="0" algn="just">
              <a:lnSpc>
                <a:spcPct val="100000"/>
              </a:lnSpc>
              <a:buNone/>
            </a:pPr>
            <a:r>
              <a:rPr lang="en-US">
                <a:latin typeface="Times New Roman" panose="02020603050405020304" pitchFamily="18" charset="0"/>
                <a:cs typeface="Times New Roman" panose="02020603050405020304" pitchFamily="18" charset="0"/>
              </a:rPr>
              <a:t>When the two parties approached closer and were visible to each other, the Prophet [pbuh] began supplicating Allâh "O Allâh! The conceited and haughty Quraishites are already here defying You and belying Your Messenger. O Allâh! I am waiting for Your victory which You have promised me. I beseech You Allâh to defeat them (the enemies)." He also gave strict orders that his men would not start fighting until he gave them his final word.</a:t>
            </a:r>
            <a:endParaRPr lang="en-US" sz="2665">
              <a:latin typeface="Times New Roman" panose="02020603050405020304" pitchFamily="18" charset="0"/>
              <a:cs typeface="Times New Roman" panose="02020603050405020304" pitchFamily="18" charset="0"/>
            </a:endParaRPr>
          </a:p>
          <a:p>
            <a:pPr marL="0" indent="0" algn="just">
              <a:lnSpc>
                <a:spcPct val="100000"/>
              </a:lnSpc>
              <a:buNone/>
            </a:pPr>
            <a:endParaRPr lang="en-US" sz="2665">
              <a:latin typeface="Times New Roman" panose="02020603050405020304" pitchFamily="18" charset="0"/>
              <a:cs typeface="Times New Roman" panose="02020603050405020304" pitchFamily="18" charset="0"/>
            </a:endParaRPr>
          </a:p>
          <a:p>
            <a:pPr marL="0" indent="0" algn="just">
              <a:lnSpc>
                <a:spcPct val="100000"/>
              </a:lnSpc>
              <a:buNone/>
            </a:pPr>
            <a:r>
              <a:rPr lang="en-US" sz="2665">
                <a:latin typeface="Times New Roman" panose="02020603050405020304" pitchFamily="18" charset="0"/>
                <a:cs typeface="Times New Roman" panose="02020603050405020304" pitchFamily="18" charset="0"/>
              </a:rPr>
              <a:t> He recommended that they use their arrows sparingly (infrequent manner)[Sahih Al-Bukhari 2/568] and never resort to sword unless the enemies came too close.</a:t>
            </a:r>
          </a:p>
          <a:p>
            <a:pPr marL="0" indent="0" algn="just">
              <a:lnSpc>
                <a:spcPct val="100000"/>
              </a:lnSpc>
              <a:buNone/>
            </a:pPr>
            <a:r>
              <a:rPr lang="en-US" sz="2665">
                <a:latin typeface="Times New Roman" panose="02020603050405020304" pitchFamily="18" charset="0"/>
                <a:cs typeface="Times New Roman" panose="02020603050405020304" pitchFamily="18" charset="0"/>
              </a:rPr>
              <a:t>The first disbeliever to trigger the fire of the battle and be its first victim was Al- Aswad bin ‘Abdul Asad Al-Makhzumi, a fierce bad-tempered idolater. He stepped out swearing he would drink from the water basin of the Muslims, otherwise, destroy it or die for it. He engaged with Hamzah bin ‘Abdul Muttalib, who struck his leg with his sword and dealt him another blow that finished him off inside the basin. The battle had actually started.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2310"/>
          </a:xfrm>
        </p:spPr>
        <p:txBody>
          <a:bodyPr>
            <a:normAutofit fontScale="90000"/>
          </a:bodyPr>
          <a:lstStyle/>
          <a:p>
            <a:r>
              <a:rPr lang="en-US"/>
              <a:t> </a:t>
            </a:r>
            <a:r>
              <a:rPr lang="en-US">
                <a:latin typeface="Algerian" panose="04020705040A02060702" pitchFamily="82" charset="0"/>
                <a:cs typeface="Algerian" panose="04020705040A02060702" pitchFamily="82" charset="0"/>
              </a:rPr>
              <a:t>Results of the battle </a:t>
            </a:r>
          </a:p>
        </p:txBody>
      </p:sp>
      <p:sp>
        <p:nvSpPr>
          <p:cNvPr id="3" name="Content Placeholder 2"/>
          <p:cNvSpPr>
            <a:spLocks noGrp="1"/>
          </p:cNvSpPr>
          <p:nvPr>
            <p:ph idx="1"/>
          </p:nvPr>
        </p:nvSpPr>
        <p:spPr>
          <a:xfrm>
            <a:off x="838200" y="1068070"/>
            <a:ext cx="10515600" cy="5109210"/>
          </a:xfrm>
        </p:spPr>
        <p:txBody>
          <a:bodyPr>
            <a:normAutofit lnSpcReduction="20000"/>
          </a:bodyPr>
          <a:lstStyle/>
          <a:p>
            <a:pPr marL="0" indent="0" algn="just">
              <a:lnSpc>
                <a:spcPct val="100000"/>
              </a:lnSpc>
              <a:buNone/>
            </a:pPr>
            <a:r>
              <a:rPr lang="en-US" sz="2400">
                <a:latin typeface="Times New Roman" panose="02020603050405020304" pitchFamily="18" charset="0"/>
                <a:cs typeface="Times New Roman" panose="02020603050405020304" pitchFamily="18" charset="0"/>
              </a:rPr>
              <a:t>In the Battle of Badr, nearly 14 Muslim soldiers were martyred, while the Quraysh army lost 70 prominent warriors, including Umayyad ibn Khalaf and Abu Jahl.</a:t>
            </a:r>
          </a:p>
          <a:p>
            <a:pPr marL="0" indent="0" algn="just">
              <a:lnSpc>
                <a:spcPct val="100000"/>
              </a:lnSpc>
              <a:buNone/>
            </a:pPr>
            <a:r>
              <a:rPr lang="en-US" sz="2400">
                <a:latin typeface="Times New Roman" panose="02020603050405020304" pitchFamily="18" charset="0"/>
                <a:cs typeface="Times New Roman" panose="02020603050405020304" pitchFamily="18" charset="0"/>
              </a:rPr>
              <a:t>Prophet Muhammad (PBUH) treated the prisoners with respect and dignity. Sahih Al-Bukhari narrates: Jâbir relates: “After the Battle of Badr, prisoners of war were brought. Among them was al-`Abbas. He did not have a shirt on, so the Prophet (peace and blessings be upon him) looked for a shirt for him. It turned out that a shirt of `Abdullah b. `Ubayy was the right size, so the Prophet (PBUH) gave it to al-`Abbas to wear and compensated `Abdullah with his own shirt.” </a:t>
            </a:r>
          </a:p>
          <a:p>
            <a:pPr marL="0" indent="0" algn="just">
              <a:lnSpc>
                <a:spcPct val="100000"/>
              </a:lnSpc>
              <a:buNone/>
            </a:pPr>
            <a:r>
              <a:rPr lang="en-US" sz="2400">
                <a:latin typeface="Times New Roman" panose="02020603050405020304" pitchFamily="18" charset="0"/>
                <a:cs typeface="Times New Roman" panose="02020603050405020304" pitchFamily="18" charset="0"/>
              </a:rPr>
              <a:t>Quraysh’s defeat at the Battle of Badr was not only a combative defeat but it also crushed their moral pride. Quraysh were humiliated in this battle, and decided to avenge their defeat. The Muslims’ surprising success put them in a very favorable position and they were seen as a force to be reckoned. Their widespread victory was the beginning of many things to come. This in particular affected and changed their relationships with non-Muslims, especially their relationship with the Jews of Madinah.</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1530"/>
          </a:xfrm>
        </p:spPr>
        <p:txBody>
          <a:bodyPr/>
          <a:lstStyle/>
          <a:p>
            <a:r>
              <a:rPr lang="en-US">
                <a:latin typeface="Algerian" panose="04020705040A02060702" pitchFamily="82" charset="0"/>
                <a:cs typeface="Algerian" panose="04020705040A02060702" pitchFamily="82" charset="0"/>
              </a:rPr>
              <a:t>Conclusion</a:t>
            </a:r>
            <a:r>
              <a:rPr lang="en-US"/>
              <a:t> </a:t>
            </a:r>
          </a:p>
        </p:txBody>
      </p:sp>
      <p:sp>
        <p:nvSpPr>
          <p:cNvPr id="3" name="Content Placeholder 2"/>
          <p:cNvSpPr>
            <a:spLocks noGrp="1"/>
          </p:cNvSpPr>
          <p:nvPr>
            <p:ph idx="1"/>
          </p:nvPr>
        </p:nvSpPr>
        <p:spPr>
          <a:xfrm>
            <a:off x="433705" y="1176020"/>
            <a:ext cx="10920095" cy="5530850"/>
          </a:xfrm>
        </p:spPr>
        <p:txBody>
          <a:bodyPr>
            <a:noAutofit/>
          </a:bodyPr>
          <a:lstStyle/>
          <a:p>
            <a:pPr marL="0" indent="0" algn="just">
              <a:lnSpc>
                <a:spcPct val="100000"/>
              </a:lnSpc>
              <a:buNone/>
            </a:pPr>
            <a:r>
              <a:rPr lang="en-US" sz="2300">
                <a:latin typeface="Times New Roman" panose="02020603050405020304" pitchFamily="18" charset="0"/>
                <a:cs typeface="Times New Roman" panose="02020603050405020304" pitchFamily="18" charset="0"/>
              </a:rPr>
              <a:t>Every civilization commemorates certain historical events and battles that have played a critical role in its history. For Muslims, it was the great Battle of Badr—a historical war in which 313 Muslims from Madinah under the leadership of Prophet Muhammad (PBUH) and with the aid of Allah SWT, defeated the fierce and powerful army of Quraysh of Makkah, led by Abu Sufyan</a:t>
            </a:r>
          </a:p>
          <a:p>
            <a:pPr marL="0" indent="0" algn="just">
              <a:lnSpc>
                <a:spcPct val="100000"/>
              </a:lnSpc>
              <a:buNone/>
            </a:pPr>
            <a:r>
              <a:rPr lang="en-US" sz="2300">
                <a:latin typeface="Times New Roman" panose="02020603050405020304" pitchFamily="18" charset="0"/>
                <a:cs typeface="Times New Roman" panose="02020603050405020304" pitchFamily="18" charset="0"/>
              </a:rPr>
              <a:t>1.The reason due to which Prophet pbuh have to left Makkah concluded in a war.The chiefs of Makkah were the instigators and responsible for this.They were determined to wage a war againgt him and Islam.In such a scenario,the opposition who would be in a natural state of mind would not sit back and relax.In this case the oppositions were the Muslims,who had to resort to military ,political and economic measures in self defence.The hostile attitude of the enemies -The Makkah-led Muslims to build up their military strength.</a:t>
            </a:r>
          </a:p>
          <a:p>
            <a:pPr marL="0" indent="0" algn="just">
              <a:lnSpc>
                <a:spcPct val="100000"/>
              </a:lnSpc>
              <a:buNone/>
            </a:pPr>
            <a:r>
              <a:rPr lang="en-US" sz="2300">
                <a:latin typeface="Times New Roman" panose="02020603050405020304" pitchFamily="18" charset="0"/>
                <a:cs typeface="Times New Roman" panose="02020603050405020304" pitchFamily="18" charset="0"/>
              </a:rPr>
              <a:t>2.In reality, it was because of the battle of Badr,that Islam emerged as a state and recognized power.The significance of Badr as summed up by a westren scholar” Before Badr Islam was just a religion and after Badr Islam appeared as a State Religion or merely a State itself”.</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2344</Words>
  <Application>Microsoft Office PowerPoint</Application>
  <PresentationFormat>Custom</PresentationFormat>
  <Paragraphs>61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Seerah of Prophet Muhammad pbuh</vt:lpstr>
      <vt:lpstr> The Prophet in the Battlefield</vt:lpstr>
      <vt:lpstr>Reasons for the Battle</vt:lpstr>
      <vt:lpstr> Reasons for the Battle</vt:lpstr>
      <vt:lpstr> Reasons for the Battle</vt:lpstr>
      <vt:lpstr>    The Battle of Badr  The First Decisive Battle in the History of Islam  </vt:lpstr>
      <vt:lpstr> Al-‘Ushairah Invasion</vt:lpstr>
      <vt:lpstr> Al-‘Ushairah Invasion</vt:lpstr>
      <vt:lpstr> Al-‘Ushairah Invasion</vt:lpstr>
      <vt:lpstr> Battle of Badr </vt:lpstr>
      <vt:lpstr> Battle of Badr</vt:lpstr>
      <vt:lpstr> Battle of Badr</vt:lpstr>
      <vt:lpstr> Results of the battle </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dc:title>
  <dc:creator>Zainab Sadiq</dc:creator>
  <cp:lastModifiedBy>Windows User</cp:lastModifiedBy>
  <cp:revision>8</cp:revision>
  <dcterms:created xsi:type="dcterms:W3CDTF">2023-11-22T07:07:00Z</dcterms:created>
  <dcterms:modified xsi:type="dcterms:W3CDTF">2023-11-24T07:05:48Z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9A35166EBBE04EFA9DC95E2C46435225_12</vt:lpwstr>
  </property>
  <property fmtid="{D5CDD505-2E9C-101B-9397-08002B2CF9AE}" pid="3" name="KSOProductBuildVer">
    <vt:lpwstr>1033-12.2.0.13306</vt:lpwstr>
  </property>
</Properties>
</file>