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6" r:id="rId6"/>
    <p:sldId id="260" r:id="rId7"/>
    <p:sldId id="261" r:id="rId8"/>
    <p:sldId id="262" r:id="rId9"/>
    <p:sldId id="263"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8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80A5428-06E5-472C-8EA2-58D2C63A6593}" type="datetimeFigureOut">
              <a:rPr lang="en-US" smtClean="0"/>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978A8A-A84C-48DF-B9A7-432CE91A028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0A5428-06E5-472C-8EA2-58D2C63A6593}" type="datetimeFigureOut">
              <a:rPr lang="en-US" smtClean="0"/>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978A8A-A84C-48DF-B9A7-432CE91A028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0A5428-06E5-472C-8EA2-58D2C63A6593}" type="datetimeFigureOut">
              <a:rPr lang="en-US" smtClean="0"/>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978A8A-A84C-48DF-B9A7-432CE91A028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80A5428-06E5-472C-8EA2-58D2C63A6593}" type="datetimeFigureOut">
              <a:rPr lang="en-US" smtClean="0"/>
              <a:t>11/21/2023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978A8A-A84C-48DF-B9A7-432CE91A028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0A5428-06E5-472C-8EA2-58D2C63A6593}" type="datetimeFigureOut">
              <a:rPr lang="en-US" smtClean="0"/>
              <a:t>11/21/2023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978A8A-A84C-48DF-B9A7-432CE91A028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0A5428-06E5-472C-8EA2-58D2C63A6593}" type="datetimeFigureOut">
              <a:rPr lang="en-US" smtClean="0"/>
              <a:t>11/21/2023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978A8A-A84C-48DF-B9A7-432CE91A028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0A5428-06E5-472C-8EA2-58D2C63A6593}" type="datetimeFigureOut">
              <a:rPr lang="en-US" smtClean="0"/>
              <a:t>11/21/2023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978A8A-A84C-48DF-B9A7-432CE91A028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0A5428-06E5-472C-8EA2-58D2C63A6593}" type="datetimeFigureOut">
              <a:rPr lang="en-US" smtClean="0"/>
              <a:t>11/21/2023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978A8A-A84C-48DF-B9A7-432CE91A028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0A5428-06E5-472C-8EA2-58D2C63A6593}" type="datetimeFigureOut">
              <a:rPr lang="en-US" smtClean="0"/>
              <a:t>11/21/2023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978A8A-A84C-48DF-B9A7-432CE91A028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0A5428-06E5-472C-8EA2-58D2C63A6593}" type="datetimeFigureOut">
              <a:rPr lang="en-US" smtClean="0"/>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978A8A-A84C-48DF-B9A7-432CE91A028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0A5428-06E5-472C-8EA2-58D2C63A6593}" type="datetimeFigureOut">
              <a:rPr lang="en-US" smtClean="0"/>
              <a:t>11/21/2023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978A8A-A84C-48DF-B9A7-432CE91A028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0A5428-06E5-472C-8EA2-58D2C63A6593}" type="datetimeFigureOut">
              <a:rPr lang="en-US" smtClean="0"/>
              <a:t>11/21/2023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978A8A-A84C-48DF-B9A7-432CE91A028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501567"/>
          </a:xfrm>
        </p:spPr>
        <p:txBody>
          <a:bodyPr>
            <a:normAutofit/>
          </a:bodyPr>
          <a:lstStyle/>
          <a:p>
            <a:r>
              <a:rPr lang="en-US" sz="3600" dirty="0" err="1">
                <a:latin typeface="Algerian" panose="04020705040A02060702" pitchFamily="82" charset="0"/>
              </a:rPr>
              <a:t>Seerah</a:t>
            </a:r>
            <a:r>
              <a:rPr lang="en-US" sz="3600" dirty="0">
                <a:latin typeface="Algerian" panose="04020705040A02060702" pitchFamily="82" charset="0"/>
              </a:rPr>
              <a:t> of Prophet Muhammad </a:t>
            </a:r>
            <a:r>
              <a:rPr lang="en-US" sz="3600" dirty="0" err="1">
                <a:latin typeface="Algerian" panose="04020705040A02060702" pitchFamily="82" charset="0"/>
              </a:rPr>
              <a:t>pbuh</a:t>
            </a:r>
            <a:endParaRPr lang="en-US" sz="3600" dirty="0">
              <a:latin typeface="Algerian" panose="04020705040A02060702" pitchFamily="82" charset="0"/>
            </a:endParaRPr>
          </a:p>
        </p:txBody>
      </p:sp>
      <p:sp>
        <p:nvSpPr>
          <p:cNvPr id="3" name="Subtitle 2"/>
          <p:cNvSpPr>
            <a:spLocks noGrp="1"/>
          </p:cNvSpPr>
          <p:nvPr>
            <p:ph type="subTitle" idx="1"/>
          </p:nvPr>
        </p:nvSpPr>
        <p:spPr>
          <a:xfrm>
            <a:off x="1524000" y="2623930"/>
            <a:ext cx="9144000" cy="2633870"/>
          </a:xfrm>
        </p:spPr>
        <p:txBody>
          <a:bodyPr>
            <a:normAutofit/>
          </a:bodyPr>
          <a:lstStyle/>
          <a:p>
            <a:r>
              <a:rPr lang="ar-SA" sz="4400" b="1" dirty="0">
                <a:latin typeface="Traditional Arabic" panose="02020603050405020304" pitchFamily="18" charset="-78"/>
                <a:cs typeface="Traditional Arabic" panose="02020603050405020304" pitchFamily="18" charset="-78"/>
              </a:rPr>
              <a:t>سيرة رسول الله صلى الله عليه وسلم</a:t>
            </a:r>
            <a:endParaRPr lang="en-US" sz="4400" b="1" dirty="0">
              <a:latin typeface="Traditional Arabic" panose="02020603050405020304" pitchFamily="18" charset="-78"/>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27571"/>
          </a:xfrm>
        </p:spPr>
        <p:txBody>
          <a:bodyPr>
            <a:normAutofit/>
          </a:bodyPr>
          <a:lstStyle/>
          <a:p>
            <a:r>
              <a:rPr lang="en-US" sz="3600" dirty="0">
                <a:latin typeface="Algerian" panose="04020705040A02060702" pitchFamily="82" charset="0"/>
                <a:cs typeface="Times New Roman" panose="02020603050405020304" pitchFamily="18" charset="0"/>
              </a:rPr>
              <a:t>Challenges at Madinah</a:t>
            </a:r>
          </a:p>
        </p:txBody>
      </p:sp>
      <p:sp>
        <p:nvSpPr>
          <p:cNvPr id="3" name="Content Placeholder 2"/>
          <p:cNvSpPr>
            <a:spLocks noGrp="1"/>
          </p:cNvSpPr>
          <p:nvPr>
            <p:ph idx="1"/>
          </p:nvPr>
        </p:nvSpPr>
        <p:spPr>
          <a:xfrm>
            <a:off x="838200" y="1192530"/>
            <a:ext cx="10515600" cy="5300345"/>
          </a:xfrm>
        </p:spPr>
        <p:txBody>
          <a:bodyPr>
            <a:normAutofit lnSpcReduction="10000"/>
          </a:bodyPr>
          <a:lstStyle/>
          <a:p>
            <a:pPr marL="0" indent="0">
              <a:buNone/>
            </a:pPr>
            <a:r>
              <a:rPr lang="en-US" sz="2400" dirty="0">
                <a:solidFill>
                  <a:srgbClr val="000000"/>
                </a:solidFill>
                <a:effectLst/>
                <a:latin typeface="Times New Roman" panose="02020603050405020304" pitchFamily="18" charset="0"/>
                <a:cs typeface="Times New Roman" panose="02020603050405020304" pitchFamily="18" charset="0"/>
              </a:rPr>
              <a:t>In Madinah,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had to deal with three distinctively different categories of people with different respective problems: </a:t>
            </a:r>
            <a:endParaRPr lang="en-US" sz="2400" dirty="0">
              <a:latin typeface="Times New Roman" panose="02020603050405020304" pitchFamily="18" charset="0"/>
              <a:cs typeface="Times New Roman" panose="02020603050405020304" pitchFamily="18" charset="0"/>
            </a:endParaRPr>
          </a:p>
          <a:p>
            <a:pPr marL="0" indent="0">
              <a:buNone/>
            </a:pPr>
            <a:r>
              <a:rPr lang="en-US" sz="2400" dirty="0">
                <a:solidFill>
                  <a:srgbClr val="000000"/>
                </a:solidFill>
                <a:effectLst/>
                <a:latin typeface="Times New Roman" panose="02020603050405020304" pitchFamily="18" charset="0"/>
                <a:cs typeface="Times New Roman" panose="02020603050405020304" pitchFamily="18" charset="0"/>
              </a:rPr>
              <a:t>1. His Companions, the noble and </a:t>
            </a:r>
            <a:r>
              <a:rPr lang="en-US" sz="2400" dirty="0" err="1">
                <a:solidFill>
                  <a:srgbClr val="000000"/>
                </a:solidFill>
                <a:effectLst/>
                <a:latin typeface="Times New Roman" panose="02020603050405020304" pitchFamily="18" charset="0"/>
                <a:cs typeface="Times New Roman" panose="02020603050405020304" pitchFamily="18" charset="0"/>
              </a:rPr>
              <a:t>Allâh</a:t>
            </a:r>
            <a:r>
              <a:rPr lang="en-US" sz="2400" dirty="0">
                <a:solidFill>
                  <a:srgbClr val="000000"/>
                </a:solidFill>
                <a:effectLst/>
                <a:latin typeface="Times New Roman" panose="02020603050405020304" pitchFamily="18" charset="0"/>
                <a:cs typeface="Times New Roman" panose="02020603050405020304" pitchFamily="18" charset="0"/>
              </a:rPr>
              <a:t> fearing elite [R.A] </a:t>
            </a:r>
            <a:endParaRPr lang="en-US" sz="2400" dirty="0">
              <a:latin typeface="Times New Roman" panose="02020603050405020304" pitchFamily="18" charset="0"/>
              <a:cs typeface="Times New Roman" panose="02020603050405020304" pitchFamily="18" charset="0"/>
            </a:endParaRPr>
          </a:p>
          <a:p>
            <a:pPr marL="0" indent="0">
              <a:buNone/>
            </a:pPr>
            <a:r>
              <a:rPr lang="en-US" sz="2400" dirty="0">
                <a:solidFill>
                  <a:srgbClr val="000000"/>
                </a:solidFill>
                <a:effectLst/>
                <a:latin typeface="Times New Roman" panose="02020603050405020304" pitchFamily="18" charset="0"/>
                <a:cs typeface="Times New Roman" panose="02020603050405020304" pitchFamily="18" charset="0"/>
              </a:rPr>
              <a:t>2. Polytheists still detached from the Islam and were purely </a:t>
            </a:r>
            <a:r>
              <a:rPr lang="en-US" sz="2400" dirty="0" err="1">
                <a:solidFill>
                  <a:srgbClr val="000000"/>
                </a:solidFill>
                <a:effectLst/>
                <a:latin typeface="Times New Roman" panose="02020603050405020304" pitchFamily="18" charset="0"/>
                <a:cs typeface="Times New Roman" panose="02020603050405020304" pitchFamily="18" charset="0"/>
              </a:rPr>
              <a:t>Madinese</a:t>
            </a:r>
            <a:r>
              <a:rPr lang="en-US" sz="2400" dirty="0">
                <a:solidFill>
                  <a:srgbClr val="000000"/>
                </a:solidFill>
                <a:effectLst/>
                <a:latin typeface="Times New Roman" panose="02020603050405020304" pitchFamily="18" charset="0"/>
                <a:cs typeface="Times New Roman" panose="02020603050405020304" pitchFamily="18" charset="0"/>
              </a:rPr>
              <a:t> tribes. </a:t>
            </a:r>
            <a:endParaRPr lang="en-US" sz="2400" dirty="0">
              <a:latin typeface="Times New Roman" panose="02020603050405020304" pitchFamily="18" charset="0"/>
              <a:cs typeface="Times New Roman" panose="02020603050405020304" pitchFamily="18" charset="0"/>
            </a:endParaRPr>
          </a:p>
          <a:p>
            <a:pPr marL="0" indent="0">
              <a:buNone/>
            </a:pPr>
            <a:r>
              <a:rPr lang="en-US" sz="2400" dirty="0">
                <a:solidFill>
                  <a:srgbClr val="000000"/>
                </a:solidFill>
                <a:effectLst/>
                <a:latin typeface="Times New Roman" panose="02020603050405020304" pitchFamily="18" charset="0"/>
                <a:cs typeface="Times New Roman" panose="02020603050405020304" pitchFamily="18" charset="0"/>
              </a:rPr>
              <a:t>3. The Jews.</a:t>
            </a: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1. As for his Companions, the conditions of life in Madinah were totally different from those they experienced in Makkah. In Madinah , things were otherwise; here all the affairs of their life rested in their hands. Now, they were at ease and could quite confidently handle the challenges of civilization, construction, means of living, economics, politics, government administration, war and peace, codification of the questions of the allowed and prohibited, worship, ethics and all the relevant issues. In a nutshell, they were in Madinah at full liberty to erect the pillars of a new Muslim community not only utterly different from that pre-Islamic code of life, but also distinctive in its features in the world at large. </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42040"/>
          </a:xfrm>
        </p:spPr>
        <p:txBody>
          <a:bodyPr>
            <a:normAutofit fontScale="90000"/>
          </a:bodyPr>
          <a:lstStyle/>
          <a:p>
            <a:r>
              <a:rPr lang="en-US" sz="4400" dirty="0">
                <a:latin typeface="Algerian" panose="04020705040A02060702" pitchFamily="82" charset="0"/>
                <a:cs typeface="Times New Roman" panose="02020603050405020304" pitchFamily="18" charset="0"/>
              </a:rPr>
              <a:t>Challenges at Madinah</a:t>
            </a:r>
            <a:endParaRPr lang="en-US" dirty="0"/>
          </a:p>
        </p:txBody>
      </p:sp>
      <p:sp>
        <p:nvSpPr>
          <p:cNvPr id="3" name="Content Placeholder 2"/>
          <p:cNvSpPr>
            <a:spLocks noGrp="1"/>
          </p:cNvSpPr>
          <p:nvPr>
            <p:ph idx="1"/>
          </p:nvPr>
        </p:nvSpPr>
        <p:spPr>
          <a:xfrm>
            <a:off x="448945" y="1007110"/>
            <a:ext cx="10904855" cy="5387975"/>
          </a:xfrm>
        </p:spPr>
        <p:txBody>
          <a:bodyPr>
            <a:noAutofit/>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2. The purely </a:t>
            </a:r>
            <a:r>
              <a:rPr lang="en-US" sz="2400" dirty="0" err="1">
                <a:solidFill>
                  <a:srgbClr val="000000"/>
                </a:solidFill>
                <a:effectLst/>
                <a:latin typeface="Times New Roman" panose="02020603050405020304" pitchFamily="18" charset="0"/>
                <a:cs typeface="Times New Roman" panose="02020603050405020304" pitchFamily="18" charset="0"/>
              </a:rPr>
              <a:t>Madinese</a:t>
            </a:r>
            <a:r>
              <a:rPr lang="en-US" sz="2400" dirty="0">
                <a:solidFill>
                  <a:srgbClr val="000000"/>
                </a:solidFill>
                <a:effectLst/>
                <a:latin typeface="Times New Roman" panose="02020603050405020304" pitchFamily="18" charset="0"/>
                <a:cs typeface="Times New Roman" panose="02020603050405020304" pitchFamily="18" charset="0"/>
              </a:rPr>
              <a:t> polytheists constituted the second sector with whom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had to deal. Those people had no control at all over the Muslim. Some of them nursed no grudge against the Muslims, but were rather skeptical of their ancestors’ religious practices, and developed tentative inclination towards Islam and before long they embraced the new faith and were truly devoted to </a:t>
            </a:r>
            <a:r>
              <a:rPr lang="en-US" sz="2400" dirty="0" err="1">
                <a:solidFill>
                  <a:srgbClr val="000000"/>
                </a:solidFill>
                <a:effectLst/>
                <a:latin typeface="Times New Roman" panose="02020603050405020304" pitchFamily="18" charset="0"/>
                <a:cs typeface="Times New Roman" panose="02020603050405020304" pitchFamily="18" charset="0"/>
              </a:rPr>
              <a:t>Allâh</a:t>
            </a:r>
            <a:r>
              <a:rPr lang="en-US" sz="2400" dirty="0">
                <a:solidFill>
                  <a:srgbClr val="000000"/>
                </a:solidFill>
                <a:effectLst/>
                <a:latin typeface="Times New Roman" panose="02020603050405020304" pitchFamily="18" charset="0"/>
                <a:cs typeface="Times New Roman" panose="02020603050405020304" pitchFamily="18" charset="0"/>
              </a:rPr>
              <a:t>. However, some others </a:t>
            </a:r>
            <a:r>
              <a:rPr lang="en-US" sz="2400" dirty="0" err="1">
                <a:solidFill>
                  <a:srgbClr val="000000"/>
                </a:solidFill>
                <a:effectLst/>
                <a:latin typeface="Times New Roman" panose="02020603050405020304" pitchFamily="18" charset="0"/>
                <a:cs typeface="Times New Roman" panose="02020603050405020304" pitchFamily="18" charset="0"/>
              </a:rPr>
              <a:t>harboured</a:t>
            </a:r>
            <a:r>
              <a:rPr lang="en-US" sz="2400" dirty="0">
                <a:solidFill>
                  <a:srgbClr val="000000"/>
                </a:solidFill>
                <a:effectLst/>
                <a:latin typeface="Times New Roman" panose="02020603050405020304" pitchFamily="18" charset="0"/>
                <a:cs typeface="Times New Roman" panose="02020603050405020304" pitchFamily="18" charset="0"/>
              </a:rPr>
              <a:t> evil intentions against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and his followers but were too cowardly to resist them publicly, they were rather, under those Islamically </a:t>
            </a:r>
            <a:r>
              <a:rPr lang="en-US" sz="2400" dirty="0" err="1">
                <a:solidFill>
                  <a:srgbClr val="000000"/>
                </a:solidFill>
                <a:effectLst/>
                <a:latin typeface="Times New Roman" panose="02020603050405020304" pitchFamily="18" charset="0"/>
                <a:cs typeface="Times New Roman" panose="02020603050405020304" pitchFamily="18" charset="0"/>
              </a:rPr>
              <a:t>favourable</a:t>
            </a:r>
            <a:r>
              <a:rPr lang="en-US" sz="2400" dirty="0">
                <a:solidFill>
                  <a:srgbClr val="000000"/>
                </a:solidFill>
                <a:effectLst/>
                <a:latin typeface="Times New Roman" panose="02020603050405020304" pitchFamily="18" charset="0"/>
                <a:cs typeface="Times New Roman" panose="02020603050405020304" pitchFamily="18" charset="0"/>
              </a:rPr>
              <a:t> conditions, obliged to fake amicability and friendliness.</a:t>
            </a: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3.The Jews (the Hebrews), who had migrated to Al-Hijaz from Syria following </a:t>
            </a:r>
            <a:r>
              <a:rPr lang="en-US" sz="2400" dirty="0" err="1">
                <a:solidFill>
                  <a:srgbClr val="000000"/>
                </a:solidFill>
                <a:effectLst/>
                <a:latin typeface="Times New Roman" panose="02020603050405020304" pitchFamily="18" charset="0"/>
                <a:cs typeface="Times New Roman" panose="02020603050405020304" pitchFamily="18" charset="0"/>
              </a:rPr>
              <a:t>theByzantine</a:t>
            </a:r>
            <a:r>
              <a:rPr lang="en-US" sz="2400" dirty="0">
                <a:solidFill>
                  <a:srgbClr val="000000"/>
                </a:solidFill>
                <a:effectLst/>
                <a:latin typeface="Times New Roman" panose="02020603050405020304" pitchFamily="18" charset="0"/>
                <a:cs typeface="Times New Roman" panose="02020603050405020304" pitchFamily="18" charset="0"/>
              </a:rPr>
              <a:t> and Assyrian persecution campaigns, were the third category existent on the demographic scene in Madinah. In their new abode they assumed the Arabian stamp in dress, language and manner of life and there were instances of intermarriage with the local Arabs, however they retained their ethnic particularism and detached themselves from combining with the immediate environment.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95049"/>
          </a:xfrm>
        </p:spPr>
        <p:txBody>
          <a:bodyPr>
            <a:normAutofit/>
          </a:bodyPr>
          <a:lstStyle/>
          <a:p>
            <a:r>
              <a:rPr lang="en-US" sz="3200" dirty="0">
                <a:latin typeface="Algerian" panose="04020705040A02060702" pitchFamily="82" charset="0"/>
              </a:rPr>
              <a:t> </a:t>
            </a:r>
            <a:r>
              <a:rPr lang="en-US" sz="3200" b="1" dirty="0">
                <a:effectLst/>
                <a:latin typeface="Algerian" panose="04020705040A02060702" pitchFamily="82" charset="0"/>
              </a:rPr>
              <a:t>A New Society being built</a:t>
            </a:r>
            <a:endParaRPr lang="en-US" sz="3200" dirty="0">
              <a:latin typeface="Algerian" panose="04020705040A02060702" pitchFamily="82" charset="0"/>
            </a:endParaRPr>
          </a:p>
        </p:txBody>
      </p:sp>
      <p:sp>
        <p:nvSpPr>
          <p:cNvPr id="3" name="Content Placeholder 2"/>
          <p:cNvSpPr>
            <a:spLocks noGrp="1"/>
          </p:cNvSpPr>
          <p:nvPr>
            <p:ph idx="1"/>
          </p:nvPr>
        </p:nvSpPr>
        <p:spPr>
          <a:xfrm>
            <a:off x="838200" y="1060174"/>
            <a:ext cx="10515600" cy="5116789"/>
          </a:xfrm>
        </p:spPr>
        <p:txBody>
          <a:bodyPr>
            <a:noAutofit/>
          </a:bodyPr>
          <a:lstStyle/>
          <a:p>
            <a:pPr marL="0" indent="0" algn="just">
              <a:lnSpc>
                <a:spcPct val="100000"/>
              </a:lnSpc>
              <a:buNone/>
            </a:pPr>
            <a:r>
              <a:rPr lang="en-US" sz="2300" dirty="0">
                <a:solidFill>
                  <a:srgbClr val="000000"/>
                </a:solidFill>
                <a:effectLst/>
                <a:latin typeface="Times New Roman" panose="02020603050405020304" pitchFamily="18" charset="0"/>
                <a:cs typeface="Times New Roman" panose="02020603050405020304" pitchFamily="18" charset="0"/>
                <a:sym typeface="+mn-ea"/>
              </a:rPr>
              <a:t>They even used to pride in their Jewish-Israeli origin, and spurn the Arab </a:t>
            </a:r>
            <a:r>
              <a:rPr lang="en-US" sz="2300" dirty="0" err="1">
                <a:solidFill>
                  <a:srgbClr val="000000"/>
                </a:solidFill>
                <a:effectLst/>
                <a:latin typeface="Times New Roman" panose="02020603050405020304" pitchFamily="18" charset="0"/>
                <a:cs typeface="Times New Roman" panose="02020603050405020304" pitchFamily="18" charset="0"/>
                <a:sym typeface="+mn-ea"/>
              </a:rPr>
              <a:t>saround</a:t>
            </a:r>
            <a:r>
              <a:rPr lang="en-US" sz="2300" dirty="0">
                <a:solidFill>
                  <a:srgbClr val="000000"/>
                </a:solidFill>
                <a:effectLst/>
                <a:latin typeface="Times New Roman" panose="02020603050405020304" pitchFamily="18" charset="0"/>
                <a:cs typeface="Times New Roman" panose="02020603050405020304" pitchFamily="18" charset="0"/>
                <a:sym typeface="+mn-ea"/>
              </a:rPr>
              <a:t> designating them as illiterate meaning brutal and backward. They desired the wealth of their </a:t>
            </a:r>
            <a:r>
              <a:rPr lang="en-US" sz="2300" dirty="0" err="1">
                <a:solidFill>
                  <a:srgbClr val="000000"/>
                </a:solidFill>
                <a:effectLst/>
                <a:latin typeface="Times New Roman" panose="02020603050405020304" pitchFamily="18" charset="0"/>
                <a:cs typeface="Times New Roman" panose="02020603050405020304" pitchFamily="18" charset="0"/>
                <a:sym typeface="+mn-ea"/>
              </a:rPr>
              <a:t>neighbours</a:t>
            </a:r>
            <a:r>
              <a:rPr lang="en-US" sz="2300" dirty="0">
                <a:solidFill>
                  <a:srgbClr val="000000"/>
                </a:solidFill>
                <a:effectLst/>
                <a:latin typeface="Times New Roman" panose="02020603050405020304" pitchFamily="18" charset="0"/>
                <a:cs typeface="Times New Roman" panose="02020603050405020304" pitchFamily="18" charset="0"/>
                <a:sym typeface="+mn-ea"/>
              </a:rPr>
              <a:t> to be made lawful to them and they could thus appropriate it the way they liked.  </a:t>
            </a:r>
            <a:endParaRPr lang="en-US" sz="2300" dirty="0">
              <a:solidFill>
                <a:srgbClr val="000000"/>
              </a:solidFill>
              <a:effectLst/>
              <a:latin typeface="Times New Roman" panose="02020603050405020304" pitchFamily="18" charset="0"/>
              <a:cs typeface="Times New Roman" panose="02020603050405020304" pitchFamily="18" charset="0"/>
            </a:endParaRPr>
          </a:p>
          <a:p>
            <a:pPr marL="0" indent="0" algn="just">
              <a:lnSpc>
                <a:spcPct val="100000"/>
              </a:lnSpc>
              <a:buNone/>
            </a:pPr>
            <a:r>
              <a:rPr lang="en-US" sz="2300" dirty="0">
                <a:solidFill>
                  <a:srgbClr val="000000"/>
                </a:solidFill>
                <a:effectLst/>
                <a:latin typeface="Times New Roman" panose="02020603050405020304" pitchFamily="18" charset="0"/>
                <a:cs typeface="Times New Roman" panose="02020603050405020304" pitchFamily="18" charset="0"/>
              </a:rPr>
              <a:t>The first task to which the Prophet[</a:t>
            </a:r>
            <a:r>
              <a:rPr lang="en-US" sz="2300" dirty="0" err="1">
                <a:solidFill>
                  <a:srgbClr val="000000"/>
                </a:solidFill>
                <a:effectLst/>
                <a:latin typeface="Times New Roman" panose="02020603050405020304" pitchFamily="18" charset="0"/>
                <a:cs typeface="Times New Roman" panose="02020603050405020304" pitchFamily="18" charset="0"/>
              </a:rPr>
              <a:t>pbuh</a:t>
            </a:r>
            <a:r>
              <a:rPr lang="en-US" sz="2300" dirty="0">
                <a:solidFill>
                  <a:srgbClr val="000000"/>
                </a:solidFill>
                <a:effectLst/>
                <a:latin typeface="Times New Roman" panose="02020603050405020304" pitchFamily="18" charset="0"/>
                <a:cs typeface="Times New Roman" panose="02020603050405020304" pitchFamily="18" charset="0"/>
              </a:rPr>
              <a:t>] attended on his arrival in Madinah was the construction of a Mosque, in the very site where his camel knelt down. The land, which belonged to two orphans, was purchased. The Prophet [</a:t>
            </a:r>
            <a:r>
              <a:rPr lang="en-US" sz="2300" dirty="0" err="1">
                <a:solidFill>
                  <a:srgbClr val="000000"/>
                </a:solidFill>
                <a:effectLst/>
                <a:latin typeface="Times New Roman" panose="02020603050405020304" pitchFamily="18" charset="0"/>
                <a:cs typeface="Times New Roman" panose="02020603050405020304" pitchFamily="18" charset="0"/>
              </a:rPr>
              <a:t>pbuh</a:t>
            </a:r>
            <a:r>
              <a:rPr lang="en-US" sz="2300" dirty="0">
                <a:solidFill>
                  <a:srgbClr val="000000"/>
                </a:solidFill>
                <a:effectLst/>
                <a:latin typeface="Times New Roman" panose="02020603050405020304" pitchFamily="18" charset="0"/>
                <a:cs typeface="Times New Roman" panose="02020603050405020304" pitchFamily="18" charset="0"/>
              </a:rPr>
              <a:t>] himself contributed to building the Mosque by carrying adobe bricks and stones while reciting verses: </a:t>
            </a:r>
            <a:endParaRPr lang="en-US" sz="23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300" b="1" dirty="0">
                <a:solidFill>
                  <a:srgbClr val="004040"/>
                </a:solidFill>
                <a:effectLst/>
                <a:latin typeface="Times New Roman" panose="02020603050405020304" pitchFamily="18" charset="0"/>
                <a:cs typeface="Times New Roman" panose="02020603050405020304" pitchFamily="18" charset="0"/>
              </a:rPr>
              <a:t>"O </a:t>
            </a:r>
            <a:r>
              <a:rPr lang="en-US" sz="2300" b="1" dirty="0" err="1">
                <a:solidFill>
                  <a:srgbClr val="004040"/>
                </a:solidFill>
                <a:effectLst/>
                <a:latin typeface="Times New Roman" panose="02020603050405020304" pitchFamily="18" charset="0"/>
                <a:cs typeface="Times New Roman" panose="02020603050405020304" pitchFamily="18" charset="0"/>
              </a:rPr>
              <a:t>Allâh</a:t>
            </a:r>
            <a:r>
              <a:rPr lang="en-US" sz="2300" b="1" dirty="0">
                <a:solidFill>
                  <a:srgbClr val="004040"/>
                </a:solidFill>
                <a:effectLst/>
                <a:latin typeface="Times New Roman" panose="02020603050405020304" pitchFamily="18" charset="0"/>
                <a:cs typeface="Times New Roman" panose="02020603050405020304" pitchFamily="18" charset="0"/>
              </a:rPr>
              <a:t>! no bliss is there but that of the Hereafter, I beseech you to forgive </a:t>
            </a:r>
            <a:endParaRPr lang="en-US" sz="23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300" b="1" dirty="0">
                <a:solidFill>
                  <a:srgbClr val="004040"/>
                </a:solidFill>
                <a:effectLst/>
                <a:latin typeface="Times New Roman" panose="02020603050405020304" pitchFamily="18" charset="0"/>
                <a:cs typeface="Times New Roman" panose="02020603050405020304" pitchFamily="18" charset="0"/>
              </a:rPr>
              <a:t>the Emigrants and Helpers.“</a:t>
            </a:r>
          </a:p>
          <a:p>
            <a:pPr marL="0" indent="0" algn="just">
              <a:lnSpc>
                <a:spcPct val="100000"/>
              </a:lnSpc>
              <a:buNone/>
            </a:pPr>
            <a:r>
              <a:rPr lang="en-US" sz="2300" dirty="0">
                <a:solidFill>
                  <a:srgbClr val="000000"/>
                </a:solidFill>
                <a:effectLst/>
                <a:latin typeface="Times New Roman" panose="02020603050405020304" pitchFamily="18" charset="0"/>
                <a:cs typeface="Times New Roman" panose="02020603050405020304" pitchFamily="18" charset="0"/>
              </a:rPr>
              <a:t>To the north of the Mosque a place was reserved for the Muslims who had neither family nor home. The </a:t>
            </a:r>
            <a:r>
              <a:rPr lang="en-US" sz="2300" i="1" dirty="0" err="1">
                <a:solidFill>
                  <a:srgbClr val="000000"/>
                </a:solidFill>
                <a:effectLst/>
                <a:latin typeface="Times New Roman" panose="02020603050405020304" pitchFamily="18" charset="0"/>
                <a:cs typeface="Times New Roman" panose="02020603050405020304" pitchFamily="18" charset="0"/>
              </a:rPr>
              <a:t>Adhân</a:t>
            </a:r>
            <a:r>
              <a:rPr lang="en-US" sz="2300" i="1" dirty="0">
                <a:solidFill>
                  <a:srgbClr val="000000"/>
                </a:solidFill>
                <a:effectLst/>
                <a:latin typeface="Times New Roman" panose="02020603050405020304" pitchFamily="18" charset="0"/>
                <a:cs typeface="Times New Roman" panose="02020603050405020304" pitchFamily="18" charset="0"/>
              </a:rPr>
              <a:t> </a:t>
            </a:r>
            <a:r>
              <a:rPr lang="en-US" sz="2300" dirty="0">
                <a:solidFill>
                  <a:srgbClr val="000000"/>
                </a:solidFill>
                <a:effectLst/>
                <a:latin typeface="Times New Roman" panose="02020603050405020304" pitchFamily="18" charset="0"/>
                <a:cs typeface="Times New Roman" panose="02020603050405020304" pitchFamily="18" charset="0"/>
              </a:rPr>
              <a:t>(summoning the Muslims to the Mosque by the Call for prayer) was initiated at this early stage of post-migration era.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80415"/>
          </a:xfrm>
        </p:spPr>
        <p:txBody>
          <a:bodyPr/>
          <a:lstStyle/>
          <a:p>
            <a:r>
              <a:rPr lang="en-US" b="1" dirty="0">
                <a:effectLst/>
                <a:latin typeface="Algerian" panose="04020705040A02060702" pitchFamily="82" charset="0"/>
                <a:sym typeface="+mn-ea"/>
              </a:rPr>
              <a:t>A New Society being built</a:t>
            </a:r>
            <a:endParaRPr lang="en-US"/>
          </a:p>
        </p:txBody>
      </p:sp>
      <p:sp>
        <p:nvSpPr>
          <p:cNvPr id="3" name="Content Placeholder 2"/>
          <p:cNvSpPr>
            <a:spLocks noGrp="1"/>
          </p:cNvSpPr>
          <p:nvPr>
            <p:ph idx="1"/>
          </p:nvPr>
        </p:nvSpPr>
        <p:spPr>
          <a:xfrm>
            <a:off x="838200" y="1437005"/>
            <a:ext cx="10515600" cy="4740275"/>
          </a:xfrm>
        </p:spPr>
        <p:txBody>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sym typeface="+mn-ea"/>
              </a:rPr>
              <a:t>The Mosque was not merely a locus to perform prayers, but rather an Islamic league where the Muslim’s were instructed in Islam and its doctrines. It served as an assembly place where the conflicting pre-Islamic trends used to come to terms; it was the headquarter wherein all the affairs of the Muslims were administered, and consultative and executive councils held.</a:t>
            </a: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69762"/>
          </a:xfrm>
        </p:spPr>
        <p:txBody>
          <a:bodyPr>
            <a:normAutofit fontScale="90000"/>
          </a:bodyPr>
          <a:lstStyle/>
          <a:p>
            <a:r>
              <a:rPr lang="en-US" sz="4400" b="1" dirty="0">
                <a:effectLst/>
                <a:latin typeface="Algerian" panose="04020705040A02060702" pitchFamily="82" charset="0"/>
              </a:rPr>
              <a:t>A New Society being built</a:t>
            </a:r>
            <a:endParaRPr lang="en-US" dirty="0"/>
          </a:p>
        </p:txBody>
      </p:sp>
      <p:sp>
        <p:nvSpPr>
          <p:cNvPr id="3" name="Content Placeholder 2"/>
          <p:cNvSpPr>
            <a:spLocks noGrp="1"/>
          </p:cNvSpPr>
          <p:nvPr>
            <p:ph idx="1"/>
          </p:nvPr>
        </p:nvSpPr>
        <p:spPr>
          <a:xfrm>
            <a:off x="546652" y="834888"/>
            <a:ext cx="10515600" cy="5222806"/>
          </a:xfrm>
        </p:spPr>
        <p:txBody>
          <a:bodyPr>
            <a:noAutofit/>
          </a:bodyPr>
          <a:lstStyle/>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The atmosphere of brotherhood and fellow-feeling created a spirit of selflessness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infused deeply in the hearts of his followers, and produced very healthy results. For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example, Sa‘d bin </a:t>
            </a:r>
            <a:r>
              <a:rPr lang="en-US" sz="2400" dirty="0" err="1">
                <a:solidFill>
                  <a:srgbClr val="000000"/>
                </a:solidFill>
                <a:effectLst/>
                <a:latin typeface="Times New Roman" panose="02020603050405020304" pitchFamily="18" charset="0"/>
                <a:cs typeface="Times New Roman" panose="02020603050405020304" pitchFamily="18" charset="0"/>
              </a:rPr>
              <a:t>Ar</a:t>
            </a:r>
            <a:r>
              <a:rPr lang="en-US" sz="2400" dirty="0">
                <a:solidFill>
                  <a:srgbClr val="000000"/>
                </a:solidFill>
                <a:effectLst/>
                <a:latin typeface="Times New Roman" panose="02020603050405020304" pitchFamily="18" charset="0"/>
                <a:cs typeface="Times New Roman" panose="02020603050405020304" pitchFamily="18" charset="0"/>
              </a:rPr>
              <a:t>-Rabi‘, a Helper, said to his fellow brother ‘Abdur Rahman bin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a:t>
            </a:r>
            <a:r>
              <a:rPr lang="en-US" sz="2400" dirty="0" err="1">
                <a:solidFill>
                  <a:srgbClr val="000000"/>
                </a:solidFill>
                <a:effectLst/>
                <a:latin typeface="Times New Roman" panose="02020603050405020304" pitchFamily="18" charset="0"/>
                <a:cs typeface="Times New Roman" panose="02020603050405020304" pitchFamily="18" charset="0"/>
              </a:rPr>
              <a:t>Awf</a:t>
            </a:r>
            <a:r>
              <a:rPr lang="en-US" sz="2400" dirty="0">
                <a:solidFill>
                  <a:srgbClr val="000000"/>
                </a:solidFill>
                <a:effectLst/>
                <a:latin typeface="Times New Roman" panose="02020603050405020304" pitchFamily="18" charset="0"/>
                <a:cs typeface="Times New Roman" panose="02020603050405020304" pitchFamily="18" charset="0"/>
              </a:rPr>
              <a:t>, "I am the richest man amongst the Helpers. I am glad to share my property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half and half with you. I have two wives, I am ready to divorce one and after the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expiry of her ‘</a:t>
            </a:r>
            <a:r>
              <a:rPr lang="en-US" sz="2400" i="1" dirty="0">
                <a:solidFill>
                  <a:srgbClr val="000000"/>
                </a:solidFill>
                <a:effectLst/>
                <a:latin typeface="Times New Roman" panose="02020603050405020304" pitchFamily="18" charset="0"/>
                <a:cs typeface="Times New Roman" panose="02020603050405020304" pitchFamily="18" charset="0"/>
              </a:rPr>
              <a:t>Iddah</a:t>
            </a:r>
            <a:r>
              <a:rPr lang="en-US" sz="2400" dirty="0">
                <a:solidFill>
                  <a:srgbClr val="000000"/>
                </a:solidFill>
                <a:effectLst/>
                <a:latin typeface="Times New Roman" panose="02020603050405020304" pitchFamily="18" charset="0"/>
                <a:cs typeface="Times New Roman" panose="02020603050405020304" pitchFamily="18" charset="0"/>
              </a:rPr>
              <a:t>, (the prescribed period for a woman divorcee to stay within her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house unmarried) you may marry her." But ‘Abdur Rahman bin ‘</a:t>
            </a:r>
            <a:r>
              <a:rPr lang="en-US" sz="2400" dirty="0" err="1">
                <a:solidFill>
                  <a:srgbClr val="000000"/>
                </a:solidFill>
                <a:effectLst/>
                <a:latin typeface="Times New Roman" panose="02020603050405020304" pitchFamily="18" charset="0"/>
                <a:cs typeface="Times New Roman" panose="02020603050405020304" pitchFamily="18" charset="0"/>
              </a:rPr>
              <a:t>Awf</a:t>
            </a:r>
            <a:r>
              <a:rPr lang="en-US" sz="2400" dirty="0">
                <a:solidFill>
                  <a:srgbClr val="000000"/>
                </a:solidFill>
                <a:effectLst/>
                <a:latin typeface="Times New Roman" panose="02020603050405020304" pitchFamily="18" charset="0"/>
                <a:cs typeface="Times New Roman" panose="02020603050405020304" pitchFamily="18" charset="0"/>
              </a:rPr>
              <a:t> was not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prepared to accept anything: neither property nor home. So he blessed his brother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and said: "Kindly direct me to the market so that I may make my fortune with my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own hands." And he did prosper and got married very shortly by his own </a:t>
            </a:r>
            <a:r>
              <a:rPr lang="en-US" sz="2400" dirty="0" err="1">
                <a:solidFill>
                  <a:srgbClr val="000000"/>
                </a:solidFill>
                <a:effectLst/>
                <a:latin typeface="Times New Roman" panose="02020603050405020304" pitchFamily="18" charset="0"/>
                <a:cs typeface="Times New Roman" panose="02020603050405020304" pitchFamily="18" charset="0"/>
              </a:rPr>
              <a:t>labour</a:t>
            </a:r>
            <a:r>
              <a:rPr lang="en-US" sz="2400" dirty="0">
                <a:solidFill>
                  <a:srgbClr val="000000"/>
                </a:solidFill>
                <a:effectLst/>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FF0000"/>
                </a:solidFill>
                <a:effectLst/>
                <a:latin typeface="Times New Roman" panose="02020603050405020304" pitchFamily="18" charset="0"/>
                <a:cs typeface="Times New Roman" panose="02020603050405020304" pitchFamily="18" charset="0"/>
              </a:rPr>
              <a:t>[Bukhari 1/553] </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62527"/>
          </a:xfrm>
        </p:spPr>
        <p:txBody>
          <a:bodyPr>
            <a:normAutofit fontScale="90000"/>
          </a:bodyPr>
          <a:lstStyle/>
          <a:p>
            <a:r>
              <a:rPr lang="en-US" dirty="0"/>
              <a:t> </a:t>
            </a:r>
            <a:r>
              <a:rPr lang="en-US" sz="4400" b="1" dirty="0">
                <a:effectLst/>
                <a:latin typeface="Algerian" panose="04020705040A02060702" pitchFamily="82" charset="0"/>
              </a:rPr>
              <a:t>A New Society being built</a:t>
            </a:r>
            <a:endParaRPr lang="en-US" dirty="0"/>
          </a:p>
        </p:txBody>
      </p:sp>
      <p:sp>
        <p:nvSpPr>
          <p:cNvPr id="3" name="Content Placeholder 2"/>
          <p:cNvSpPr>
            <a:spLocks noGrp="1"/>
          </p:cNvSpPr>
          <p:nvPr>
            <p:ph idx="1"/>
          </p:nvPr>
        </p:nvSpPr>
        <p:spPr>
          <a:xfrm>
            <a:off x="838200" y="1020417"/>
            <a:ext cx="10515600" cy="5156546"/>
          </a:xfrm>
        </p:spPr>
        <p:txBody>
          <a:bodyPr>
            <a:normAutofit fontScale="92500" lnSpcReduction="20000"/>
          </a:bodyPr>
          <a:lstStyle/>
          <a:p>
            <a:pPr marL="0" indent="0" algn="just">
              <a:lnSpc>
                <a:spcPct val="100000"/>
              </a:lnSpc>
              <a:buNone/>
            </a:pPr>
            <a:r>
              <a:rPr lang="en-US" sz="2600" dirty="0">
                <a:solidFill>
                  <a:srgbClr val="000000"/>
                </a:solidFill>
                <a:effectLst/>
                <a:latin typeface="Times New Roman" panose="02020603050405020304" pitchFamily="18" charset="0"/>
                <a:cs typeface="Times New Roman" panose="02020603050405020304" pitchFamily="18" charset="0"/>
              </a:rPr>
              <a:t>The Helpers were extremely generous to their brethren-in-faith. Abu Hurairah reported that they once approached the Prophet [</a:t>
            </a:r>
            <a:r>
              <a:rPr lang="en-US" sz="2600" dirty="0" err="1">
                <a:solidFill>
                  <a:srgbClr val="000000"/>
                </a:solidFill>
                <a:effectLst/>
                <a:latin typeface="Times New Roman" panose="02020603050405020304" pitchFamily="18" charset="0"/>
                <a:cs typeface="Times New Roman" panose="02020603050405020304" pitchFamily="18" charset="0"/>
              </a:rPr>
              <a:t>pbuh</a:t>
            </a:r>
            <a:r>
              <a:rPr lang="en-US" sz="2600" dirty="0">
                <a:solidFill>
                  <a:srgbClr val="000000"/>
                </a:solidFill>
                <a:effectLst/>
                <a:latin typeface="Times New Roman" panose="02020603050405020304" pitchFamily="18" charset="0"/>
                <a:cs typeface="Times New Roman" panose="02020603050405020304" pitchFamily="18" charset="0"/>
              </a:rPr>
              <a:t>] with the request that their orchards of palm trees should be distributed equally between the Muslims of Madinah and their brethren from Makkah. But the Prophet [</a:t>
            </a:r>
            <a:r>
              <a:rPr lang="en-US" sz="2600" dirty="0" err="1">
                <a:solidFill>
                  <a:srgbClr val="000000"/>
                </a:solidFill>
                <a:effectLst/>
                <a:latin typeface="Times New Roman" panose="02020603050405020304" pitchFamily="18" charset="0"/>
                <a:cs typeface="Times New Roman" panose="02020603050405020304" pitchFamily="18" charset="0"/>
              </a:rPr>
              <a:t>pbuh</a:t>
            </a:r>
            <a:r>
              <a:rPr lang="en-US" sz="2600" dirty="0">
                <a:solidFill>
                  <a:srgbClr val="000000"/>
                </a:solidFill>
                <a:effectLst/>
                <a:latin typeface="Times New Roman" panose="02020603050405020304" pitchFamily="18" charset="0"/>
                <a:cs typeface="Times New Roman" panose="02020603050405020304" pitchFamily="18" charset="0"/>
              </a:rPr>
              <a:t>] was reluctant to put this heavy burden upon them. It was, however, decided that the Emigrants would work in the orchards </a:t>
            </a:r>
            <a:r>
              <a:rPr lang="en-US" sz="2600" dirty="0" err="1">
                <a:solidFill>
                  <a:srgbClr val="000000"/>
                </a:solidFill>
                <a:effectLst/>
                <a:latin typeface="Times New Roman" panose="02020603050405020304" pitchFamily="18" charset="0"/>
                <a:cs typeface="Times New Roman" panose="02020603050405020304" pitchFamily="18" charset="0"/>
              </a:rPr>
              <a:t>alongwith</a:t>
            </a:r>
            <a:r>
              <a:rPr lang="en-US" sz="2600" dirty="0">
                <a:solidFill>
                  <a:srgbClr val="000000"/>
                </a:solidFill>
                <a:effectLst/>
                <a:latin typeface="Times New Roman" panose="02020603050405020304" pitchFamily="18" charset="0"/>
                <a:cs typeface="Times New Roman" panose="02020603050405020304" pitchFamily="18" charset="0"/>
              </a:rPr>
              <a:t> the Helpers and the yield would be divided equally amongst them. </a:t>
            </a:r>
          </a:p>
          <a:p>
            <a:pPr marL="0" indent="0">
              <a:lnSpc>
                <a:spcPct val="100000"/>
              </a:lnSpc>
              <a:buNone/>
            </a:pPr>
            <a:r>
              <a:rPr lang="en-US" sz="2600" b="1" dirty="0">
                <a:solidFill>
                  <a:srgbClr val="006699"/>
                </a:solidFill>
                <a:effectLst/>
                <a:latin typeface="Times New Roman" panose="02020603050405020304" pitchFamily="18" charset="0"/>
                <a:cs typeface="Times New Roman" panose="02020603050405020304" pitchFamily="18" charset="0"/>
              </a:rPr>
              <a:t>A Charter of Islamic Alliance :First written Constitution.</a:t>
            </a:r>
            <a:endParaRPr lang="en-US" sz="26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600" dirty="0">
                <a:solidFill>
                  <a:srgbClr val="000000"/>
                </a:solidFill>
                <a:effectLst/>
                <a:latin typeface="Times New Roman" panose="02020603050405020304" pitchFamily="18" charset="0"/>
                <a:cs typeface="Times New Roman" panose="02020603050405020304" pitchFamily="18" charset="0"/>
              </a:rPr>
              <a:t>Just as the Prophet [</a:t>
            </a:r>
            <a:r>
              <a:rPr lang="en-US" sz="2600" dirty="0" err="1">
                <a:solidFill>
                  <a:srgbClr val="000000"/>
                </a:solidFill>
                <a:effectLst/>
                <a:latin typeface="Times New Roman" panose="02020603050405020304" pitchFamily="18" charset="0"/>
                <a:cs typeface="Times New Roman" panose="02020603050405020304" pitchFamily="18" charset="0"/>
              </a:rPr>
              <a:t>pbuh</a:t>
            </a:r>
            <a:r>
              <a:rPr lang="en-US" sz="2600" dirty="0">
                <a:solidFill>
                  <a:srgbClr val="000000"/>
                </a:solidFill>
                <a:effectLst/>
                <a:latin typeface="Times New Roman" panose="02020603050405020304" pitchFamily="18" charset="0"/>
                <a:cs typeface="Times New Roman" panose="02020603050405020304" pitchFamily="18" charset="0"/>
              </a:rPr>
              <a:t>] had established a code of brotherhood amongst the believers, so too he was keen on establishing friendly relations between the Muslims and non-Muslim tribes of Arabia. He established a sort of treaty aiming at ruling out all pre-Islamic </a:t>
            </a:r>
            <a:r>
              <a:rPr lang="en-US" sz="2600" dirty="0" err="1">
                <a:solidFill>
                  <a:srgbClr val="000000"/>
                </a:solidFill>
                <a:effectLst/>
                <a:latin typeface="Times New Roman" panose="02020603050405020304" pitchFamily="18" charset="0"/>
                <a:cs typeface="Times New Roman" panose="02020603050405020304" pitchFamily="18" charset="0"/>
              </a:rPr>
              <a:t>rancour</a:t>
            </a:r>
            <a:r>
              <a:rPr lang="en-US" sz="2600" dirty="0">
                <a:solidFill>
                  <a:srgbClr val="000000"/>
                </a:solidFill>
                <a:effectLst/>
                <a:latin typeface="Times New Roman" panose="02020603050405020304" pitchFamily="18" charset="0"/>
                <a:cs typeface="Times New Roman" panose="02020603050405020304" pitchFamily="18" charset="0"/>
              </a:rPr>
              <a:t> (long standing bitterness) and inter-tribal feuds. He was so meticulous (concerned) not to leave any area in the charter that would allow pre-Islamic traditions to sneak in or violate the new environment he wanted to establish. Herein, we look over some of  its provisions. </a:t>
            </a:r>
          </a:p>
          <a:p>
            <a:pPr marL="0" indent="0">
              <a:buNone/>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22771"/>
          </a:xfrm>
        </p:spPr>
        <p:txBody>
          <a:bodyPr>
            <a:normAutofit fontScale="90000"/>
          </a:bodyPr>
          <a:lstStyle/>
          <a:p>
            <a:r>
              <a:rPr lang="en-US" dirty="0"/>
              <a:t> </a:t>
            </a:r>
            <a:r>
              <a:rPr lang="en-US" sz="4000" dirty="0">
                <a:latin typeface="Algerian" panose="04020705040A02060702" pitchFamily="82" charset="0"/>
              </a:rPr>
              <a:t>Charter of Madina</a:t>
            </a:r>
          </a:p>
        </p:txBody>
      </p:sp>
      <p:sp>
        <p:nvSpPr>
          <p:cNvPr id="3" name="Content Placeholder 2"/>
          <p:cNvSpPr>
            <a:spLocks noGrp="1"/>
          </p:cNvSpPr>
          <p:nvPr>
            <p:ph idx="1"/>
          </p:nvPr>
        </p:nvSpPr>
        <p:spPr>
          <a:xfrm>
            <a:off x="838200" y="887896"/>
            <a:ext cx="10515600" cy="5289067"/>
          </a:xfrm>
        </p:spPr>
        <p:txBody>
          <a:bodyPr>
            <a:normAutofit/>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In the Name of </a:t>
            </a:r>
            <a:r>
              <a:rPr lang="en-US" sz="2400" dirty="0" err="1">
                <a:solidFill>
                  <a:srgbClr val="000000"/>
                </a:solidFill>
                <a:effectLst/>
                <a:latin typeface="Times New Roman" panose="02020603050405020304" pitchFamily="18" charset="0"/>
                <a:cs typeface="Times New Roman" panose="02020603050405020304" pitchFamily="18" charset="0"/>
              </a:rPr>
              <a:t>Allâh</a:t>
            </a:r>
            <a:r>
              <a:rPr lang="en-US" sz="2400" dirty="0">
                <a:solidFill>
                  <a:srgbClr val="000000"/>
                </a:solidFill>
                <a:effectLst/>
                <a:latin typeface="Times New Roman" panose="02020603050405020304" pitchFamily="18" charset="0"/>
                <a:cs typeface="Times New Roman" panose="02020603050405020304" pitchFamily="18" charset="0"/>
              </a:rPr>
              <a:t>, the Most Beneficent, the Most Merciful. This is a document from Muhammad pbuh, the Messenger of </a:t>
            </a:r>
            <a:r>
              <a:rPr lang="en-US" sz="2400" dirty="0" err="1">
                <a:solidFill>
                  <a:srgbClr val="000000"/>
                </a:solidFill>
                <a:effectLst/>
                <a:latin typeface="Times New Roman" panose="02020603050405020304" pitchFamily="18" charset="0"/>
                <a:cs typeface="Times New Roman" panose="02020603050405020304" pitchFamily="18" charset="0"/>
              </a:rPr>
              <a:t>Allâh</a:t>
            </a:r>
            <a:r>
              <a:rPr lang="en-US" sz="2400" dirty="0">
                <a:solidFill>
                  <a:srgbClr val="000000"/>
                </a:solidFill>
                <a:effectLst/>
                <a:latin typeface="Times New Roman" panose="02020603050405020304" pitchFamily="18" charset="0"/>
                <a:cs typeface="Times New Roman" panose="02020603050405020304" pitchFamily="18" charset="0"/>
              </a:rPr>
              <a:t>, concerning Emigrants and Helpers and those who followed and strove with them.</a:t>
            </a:r>
          </a:p>
          <a:p>
            <a:pPr marL="0" indent="0">
              <a:lnSpc>
                <a:spcPct val="100000"/>
              </a:lnSpc>
              <a:buNone/>
            </a:pPr>
            <a:r>
              <a:rPr lang="en-US" sz="2400" b="1" i="0" dirty="0">
                <a:solidFill>
                  <a:srgbClr val="111111"/>
                </a:solidFill>
                <a:effectLst/>
                <a:latin typeface="Times New Roman" panose="02020603050405020304" pitchFamily="18" charset="0"/>
                <a:cs typeface="Times New Roman" panose="02020603050405020304" pitchFamily="18" charset="0"/>
              </a:rPr>
              <a:t>Charter states:</a:t>
            </a:r>
            <a:endParaRPr lang="en-US" sz="2400" b="1" i="1" dirty="0">
              <a:solidFill>
                <a:srgbClr val="111111"/>
              </a:solidFill>
              <a:effectLst/>
              <a:latin typeface="Times New Roman" panose="02020603050405020304" pitchFamily="18" charset="0"/>
              <a:cs typeface="Times New Roman" panose="02020603050405020304" pitchFamily="18" charset="0"/>
            </a:endParaRPr>
          </a:p>
          <a:p>
            <a:pPr marL="0" indent="0" algn="just">
              <a:buNone/>
            </a:pPr>
            <a:r>
              <a:rPr lang="en-US" sz="2400" i="1" dirty="0">
                <a:solidFill>
                  <a:srgbClr val="111111"/>
                </a:solidFill>
                <a:effectLst/>
                <a:latin typeface="Times New Roman" panose="02020603050405020304" pitchFamily="18" charset="0"/>
                <a:cs typeface="Times New Roman" panose="02020603050405020304" pitchFamily="18" charset="0"/>
              </a:rPr>
              <a:t>1.“This is a (constitutional) document from Muhammad the Prophet (and Messenger of Allah for the nations of the world)”.</a:t>
            </a:r>
          </a:p>
          <a:p>
            <a:pPr marL="0" indent="0" algn="just">
              <a:buNone/>
            </a:pPr>
            <a:r>
              <a:rPr lang="en-US" sz="2400" i="1" dirty="0">
                <a:solidFill>
                  <a:srgbClr val="111111"/>
                </a:solidFill>
                <a:effectLst/>
                <a:latin typeface="Times New Roman" panose="02020603050405020304" pitchFamily="18" charset="0"/>
                <a:cs typeface="Times New Roman" panose="02020603050405020304" pitchFamily="18" charset="0"/>
              </a:rPr>
              <a:t>2.“This compact has been concluded between the believers &amp; Muslims of  Quraysh and Yathrib, and those who, in compliance, later, join their (political) alliance to fight the defensive war together.”</a:t>
            </a:r>
          </a:p>
          <a:p>
            <a:pPr marL="0" indent="0" algn="just">
              <a:buNone/>
            </a:pPr>
            <a:r>
              <a:rPr lang="en-US" sz="2400" i="1" dirty="0">
                <a:solidFill>
                  <a:srgbClr val="111111"/>
                </a:solidFill>
                <a:effectLst/>
                <a:latin typeface="Times New Roman" panose="02020603050405020304" pitchFamily="18" charset="0"/>
                <a:cs typeface="Times New Roman" panose="02020603050405020304" pitchFamily="18" charset="0"/>
              </a:rPr>
              <a:t>3.“There will be collective resistance by the believers against any individual who rises in rebellion, attempts to acquire anything by force ,violates any pledge or attempts to spread mischief amongst the believers. Such collective resistance against the perpetrator shall occur even he is son of anyone of them.”</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42040"/>
          </a:xfrm>
        </p:spPr>
        <p:txBody>
          <a:bodyPr>
            <a:normAutofit fontScale="90000"/>
          </a:bodyPr>
          <a:lstStyle/>
          <a:p>
            <a:r>
              <a:rPr lang="en-US" sz="4400" dirty="0">
                <a:latin typeface="Algerian" panose="04020705040A02060702" pitchFamily="82" charset="0"/>
              </a:rPr>
              <a:t>Charter of Madina</a:t>
            </a:r>
            <a:endParaRPr lang="en-US" dirty="0"/>
          </a:p>
        </p:txBody>
      </p:sp>
      <p:sp>
        <p:nvSpPr>
          <p:cNvPr id="3" name="Content Placeholder 2"/>
          <p:cNvSpPr>
            <a:spLocks noGrp="1"/>
          </p:cNvSpPr>
          <p:nvPr>
            <p:ph idx="1"/>
          </p:nvPr>
        </p:nvSpPr>
        <p:spPr>
          <a:xfrm>
            <a:off x="838200" y="1113183"/>
            <a:ext cx="10515600" cy="5063780"/>
          </a:xfrm>
        </p:spPr>
        <p:txBody>
          <a:bodyPr>
            <a:normAutofit/>
          </a:bodyPr>
          <a:lstStyle/>
          <a:p>
            <a:pPr marL="0" indent="0" algn="just">
              <a:lnSpc>
                <a:spcPct val="100000"/>
              </a:lnSpc>
              <a:buNone/>
            </a:pPr>
            <a:r>
              <a:rPr lang="en-US" sz="2400" dirty="0">
                <a:solidFill>
                  <a:srgbClr val="111111"/>
                </a:solidFill>
                <a:effectLst/>
                <a:latin typeface="Times New Roman" panose="02020603050405020304" pitchFamily="18" charset="0"/>
                <a:cs typeface="Times New Roman" panose="02020603050405020304" pitchFamily="18" charset="0"/>
              </a:rPr>
              <a:t>4</a:t>
            </a:r>
            <a:r>
              <a:rPr lang="en-US" sz="2400" i="1" dirty="0">
                <a:solidFill>
                  <a:srgbClr val="111111"/>
                </a:solidFill>
                <a:effectLst/>
                <a:latin typeface="Times New Roman" panose="02020603050405020304" pitchFamily="18" charset="0"/>
                <a:cs typeface="Times New Roman" panose="02020603050405020304" pitchFamily="18" charset="0"/>
              </a:rPr>
              <a:t>.“The Jews of Banu </a:t>
            </a:r>
            <a:r>
              <a:rPr lang="en-US" sz="2400" i="1" dirty="0" err="1">
                <a:solidFill>
                  <a:srgbClr val="111111"/>
                </a:solidFill>
                <a:effectLst/>
                <a:latin typeface="Times New Roman" panose="02020603050405020304" pitchFamily="18" charset="0"/>
                <a:cs typeface="Times New Roman" panose="02020603050405020304" pitchFamily="18" charset="0"/>
              </a:rPr>
              <a:t>Awf</a:t>
            </a:r>
            <a:r>
              <a:rPr lang="en-US" sz="2400" i="1" dirty="0">
                <a:solidFill>
                  <a:srgbClr val="111111"/>
                </a:solidFill>
                <a:effectLst/>
                <a:latin typeface="Times New Roman" panose="02020603050405020304" pitchFamily="18" charset="0"/>
                <a:cs typeface="Times New Roman" panose="02020603050405020304" pitchFamily="18" charset="0"/>
              </a:rPr>
              <a:t> are one community(political union) with the believers. The Jews have their religion and the Muslims and their associates have theirs, except those who behave unjustly and sinfully , for they hurt but themselves and their families.”</a:t>
            </a:r>
          </a:p>
          <a:p>
            <a:pPr marL="0" indent="0" algn="just">
              <a:lnSpc>
                <a:spcPct val="100000"/>
              </a:lnSpc>
              <a:buNone/>
            </a:pPr>
            <a:r>
              <a:rPr lang="en-US" sz="2400" i="1" dirty="0">
                <a:solidFill>
                  <a:srgbClr val="111111"/>
                </a:solidFill>
                <a:effectLst/>
                <a:latin typeface="Times New Roman" panose="02020603050405020304" pitchFamily="18" charset="0"/>
                <a:cs typeface="Times New Roman" panose="02020603050405020304" pitchFamily="18" charset="0"/>
              </a:rPr>
              <a:t>5. “The Holy Prophet(peace be upon him) mentioned each and every Jewish tribe by name, guaranteeing their right of protection under the new constitution ”. </a:t>
            </a:r>
          </a:p>
          <a:p>
            <a:pPr marL="0" indent="0">
              <a:lnSpc>
                <a:spcPct val="100000"/>
              </a:lnSpc>
              <a:buNone/>
            </a:pPr>
            <a:r>
              <a:rPr lang="en-US" sz="2400" i="1" dirty="0">
                <a:solidFill>
                  <a:srgbClr val="111111"/>
                </a:solidFill>
                <a:latin typeface="Times New Roman" panose="02020603050405020304" pitchFamily="18" charset="0"/>
                <a:cs typeface="Times New Roman" panose="02020603050405020304" pitchFamily="18" charset="0"/>
              </a:rPr>
              <a:t>6.</a:t>
            </a:r>
            <a:r>
              <a:rPr lang="en-US" sz="2400" dirty="0">
                <a:solidFill>
                  <a:srgbClr val="000000"/>
                </a:solidFill>
                <a:effectLst/>
                <a:latin typeface="Helvetica" panose="020B0604020202020204" pitchFamily="34" charset="0"/>
              </a:rPr>
              <a:t> </a:t>
            </a:r>
            <a:r>
              <a:rPr lang="en-US" sz="2400" i="1" dirty="0">
                <a:solidFill>
                  <a:srgbClr val="111111"/>
                </a:solidFill>
                <a:effectLst/>
                <a:latin typeface="Times New Roman" panose="02020603050405020304" pitchFamily="18" charset="0"/>
                <a:cs typeface="Times New Roman" panose="02020603050405020304" pitchFamily="18" charset="0"/>
              </a:rPr>
              <a:t>“ </a:t>
            </a:r>
            <a:r>
              <a:rPr lang="en-US" sz="2400" i="1" dirty="0">
                <a:solidFill>
                  <a:srgbClr val="000000"/>
                </a:solidFill>
                <a:effectLst/>
                <a:latin typeface="Times New Roman" panose="02020603050405020304" pitchFamily="18" charset="0"/>
                <a:cs typeface="Times New Roman" panose="02020603050405020304" pitchFamily="18" charset="0"/>
              </a:rPr>
              <a:t>Whenever you differ about a matter, it must be referred to </a:t>
            </a:r>
            <a:r>
              <a:rPr lang="en-US" sz="2400" i="1" dirty="0" err="1">
                <a:solidFill>
                  <a:srgbClr val="000000"/>
                </a:solidFill>
                <a:effectLst/>
                <a:latin typeface="Times New Roman" panose="02020603050405020304" pitchFamily="18" charset="0"/>
                <a:cs typeface="Times New Roman" panose="02020603050405020304" pitchFamily="18" charset="0"/>
              </a:rPr>
              <a:t>Allâh</a:t>
            </a:r>
            <a:r>
              <a:rPr lang="en-US" sz="2400" i="1" dirty="0">
                <a:solidFill>
                  <a:srgbClr val="000000"/>
                </a:solidFill>
                <a:effectLst/>
                <a:latin typeface="Times New Roman" panose="02020603050405020304" pitchFamily="18" charset="0"/>
                <a:cs typeface="Times New Roman" panose="02020603050405020304" pitchFamily="18" charset="0"/>
              </a:rPr>
              <a:t> and to Muhammad</a:t>
            </a:r>
            <a:r>
              <a:rPr lang="en-US" sz="2400" i="1" dirty="0">
                <a:solidFill>
                  <a:srgbClr val="111111"/>
                </a:solidFill>
                <a:effectLst/>
                <a:latin typeface="Times New Roman" panose="02020603050405020304" pitchFamily="18" charset="0"/>
                <a:cs typeface="Times New Roman" panose="02020603050405020304" pitchFamily="18" charset="0"/>
              </a:rPr>
              <a:t> ”</a:t>
            </a:r>
            <a:r>
              <a:rPr lang="en-US" sz="2400" i="1" dirty="0">
                <a:solidFill>
                  <a:srgbClr val="000000"/>
                </a:solidFill>
                <a:effectLst/>
                <a:latin typeface="Times New Roman" panose="02020603050405020304" pitchFamily="18" charset="0"/>
                <a:cs typeface="Times New Roman" panose="02020603050405020304" pitchFamily="18" charset="0"/>
              </a:rPr>
              <a:t>.</a:t>
            </a:r>
          </a:p>
          <a:p>
            <a:pPr marL="0" indent="0" algn="just">
              <a:lnSpc>
                <a:spcPct val="100000"/>
              </a:lnSpc>
              <a:buNone/>
            </a:pPr>
            <a:r>
              <a:rPr lang="en-US" sz="2400" i="1" dirty="0">
                <a:solidFill>
                  <a:srgbClr val="000000"/>
                </a:solidFill>
                <a:latin typeface="Times New Roman" panose="02020603050405020304" pitchFamily="18" charset="0"/>
                <a:cs typeface="Times New Roman" panose="02020603050405020304" pitchFamily="18" charset="0"/>
              </a:rPr>
              <a:t>7.</a:t>
            </a:r>
            <a:r>
              <a:rPr lang="en-US" sz="2400" dirty="0">
                <a:solidFill>
                  <a:srgbClr val="000000"/>
                </a:solidFill>
                <a:effectLst/>
                <a:latin typeface="Helvetica" panose="020B0604020202020204" pitchFamily="34" charset="0"/>
              </a:rPr>
              <a:t> </a:t>
            </a:r>
            <a:r>
              <a:rPr lang="en-US" sz="2400" i="1" dirty="0">
                <a:solidFill>
                  <a:srgbClr val="000000"/>
                </a:solidFill>
                <a:effectLst/>
                <a:latin typeface="Times New Roman" panose="02020603050405020304" pitchFamily="18" charset="0"/>
                <a:cs typeface="Times New Roman" panose="02020603050405020304" pitchFamily="18" charset="0"/>
              </a:rPr>
              <a:t>Killing a believer deliberately with no good reason entails killing the killer unless the sponsor deems it otherwise.</a:t>
            </a:r>
          </a:p>
          <a:p>
            <a:pPr marL="0" indent="0">
              <a:lnSpc>
                <a:spcPct val="100000"/>
              </a:lnSpc>
              <a:buNone/>
            </a:pPr>
            <a:endParaRPr lang="en-US" sz="2400" i="1" dirty="0">
              <a:solidFill>
                <a:srgbClr val="111111"/>
              </a:solidFill>
              <a:effectLst/>
              <a:latin typeface="Times New Roman" panose="02020603050405020304" pitchFamily="18" charset="0"/>
              <a:cs typeface="Times New Roman" panose="02020603050405020304" pitchFamily="18" charset="0"/>
            </a:endParaRPr>
          </a:p>
          <a:p>
            <a:pPr marL="0" indent="0" algn="just">
              <a:buNone/>
            </a:pPr>
            <a:endParaRPr lang="en-US" sz="2400" i="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22771"/>
          </a:xfrm>
        </p:spPr>
        <p:txBody>
          <a:bodyPr>
            <a:normAutofit fontScale="90000"/>
          </a:bodyPr>
          <a:lstStyle/>
          <a:p>
            <a:r>
              <a:rPr lang="en-US" sz="4400" dirty="0">
                <a:latin typeface="Algerian" panose="04020705040A02060702" pitchFamily="82" charset="0"/>
              </a:rPr>
              <a:t>Charter of Madina</a:t>
            </a:r>
            <a:endParaRPr lang="en-US" dirty="0"/>
          </a:p>
        </p:txBody>
      </p:sp>
      <p:sp>
        <p:nvSpPr>
          <p:cNvPr id="3" name="Content Placeholder 2"/>
          <p:cNvSpPr>
            <a:spLocks noGrp="1"/>
          </p:cNvSpPr>
          <p:nvPr>
            <p:ph idx="1"/>
          </p:nvPr>
        </p:nvSpPr>
        <p:spPr>
          <a:xfrm>
            <a:off x="838200" y="980661"/>
            <a:ext cx="10515600" cy="5196302"/>
          </a:xfrm>
        </p:spPr>
        <p:txBody>
          <a:bodyPr>
            <a:normAutofit/>
          </a:bodyPr>
          <a:lstStyle/>
          <a:p>
            <a:pPr algn="just"/>
            <a:r>
              <a:rPr lang="en-US" sz="2400" i="1" dirty="0">
                <a:solidFill>
                  <a:srgbClr val="111111"/>
                </a:solidFill>
                <a:effectLst/>
                <a:latin typeface="Times New Roman" panose="02020603050405020304" pitchFamily="18" charset="0"/>
                <a:cs typeface="Times New Roman" panose="02020603050405020304" pitchFamily="18" charset="0"/>
              </a:rPr>
              <a:t>Through the constitution, Holy Prophet(peace be upon him) postulated basic human rights thereby introducing the concept of religious freedom of minorities, and the protection of their culture and religion. Holy Prophet(peace be upon him) declared the state of Medina as a sanctuary of peace and security; no act of oppression , injustice or extremism would be allowed in the state of Medina.</a:t>
            </a:r>
            <a:endParaRPr lang="en-US" sz="2400" i="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1321</Words>
  <Application>Microsoft Office PowerPoint</Application>
  <PresentationFormat>Custom</PresentationFormat>
  <Paragraphs>48</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Seerah of Prophet Muhammad pbuh</vt:lpstr>
      <vt:lpstr>Challenges at Madinah</vt:lpstr>
      <vt:lpstr>Challenges at Madinah</vt:lpstr>
      <vt:lpstr> A New Society being built</vt:lpstr>
      <vt:lpstr>A New Society being built</vt:lpstr>
      <vt:lpstr>A New Society being built</vt:lpstr>
      <vt:lpstr> A New Society being built</vt:lpstr>
      <vt:lpstr> Charter of Madina</vt:lpstr>
      <vt:lpstr>Charter of Madina</vt:lpstr>
      <vt:lpstr>Charter of Madina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Seerah of Prophet Muhammad pbuh</dc:title>
  <dc:creator>Zainab Sadiq</dc:creator>
  <cp:lastModifiedBy>Windows User</cp:lastModifiedBy>
  <cp:revision>5</cp:revision>
  <dcterms:created xsi:type="dcterms:W3CDTF">2023-11-20T05:21:00Z</dcterms:created>
  <dcterms:modified xsi:type="dcterms:W3CDTF">2023-11-21T07:20:30Z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823769651A1E452AB9033C3519220113_12</vt:lpwstr>
  </property>
  <property fmtid="{D5CDD505-2E9C-101B-9397-08002B2CF9AE}" pid="3" name="KSOProductBuildVer">
    <vt:lpwstr>1033-12.2.0.13306</vt:lpwstr>
  </property>
</Properties>
</file>