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a:p>
        </p:txBody>
      </p:sp>
      <p:sp>
        <p:nvSpPr>
          <p:cNvPr id="4" name="Date Placeholder 3"/>
          <p:cNvSpPr>
            <a:spLocks noGrp="1"/>
          </p:cNvSpPr>
          <p:nvPr>
            <p:ph type="dt" sz="half" idx="10"/>
          </p:nvPr>
        </p:nvSpPr>
        <p:spPr/>
        <p:txBody>
          <a:bodyPr/>
          <a:lstStyle/>
          <a:p>
            <a:fld id="{A8A8ABB1-C152-4DF0-BDAF-ECF140CD0515}"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AB30E9-349F-4852-AF02-CC63AF273E11}"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A8A8ABB1-C152-4DF0-BDAF-ECF140CD0515}"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AB30E9-349F-4852-AF02-CC63AF273E11}"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A8A8ABB1-C152-4DF0-BDAF-ECF140CD0515}"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AB30E9-349F-4852-AF02-CC63AF273E11}"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fld id="{A8A8ABB1-C152-4DF0-BDAF-ECF140CD0515}"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AB30E9-349F-4852-AF02-CC63AF273E11}"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fld id="{A8A8ABB1-C152-4DF0-BDAF-ECF140CD0515}"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AB30E9-349F-4852-AF02-CC63AF273E11}"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fld id="{A8A8ABB1-C152-4DF0-BDAF-ECF140CD0515}"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AB30E9-349F-4852-AF02-CC63AF273E11}"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8ABB1-C152-4DF0-BDAF-ECF140CD0515}"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AB30E9-349F-4852-AF02-CC63AF273E11}"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A8A8ABB1-C152-4DF0-BDAF-ECF140CD0515}"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AB30E9-349F-4852-AF02-CC63AF273E11}"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A8A8ABB1-C152-4DF0-BDAF-ECF140CD0515}"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AB30E9-349F-4852-AF02-CC63AF273E11}"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A8A8ABB1-C152-4DF0-BDAF-ECF140CD0515}"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AB30E9-349F-4852-AF02-CC63AF273E11}"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fld id="{A8A8ABB1-C152-4DF0-BDAF-ECF140CD0515}"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AB30E9-349F-4852-AF02-CC63AF273E11}"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A8ABB1-C152-4DF0-BDAF-ECF140CD0515}" type="datetimeFigureOut">
              <a:rPr lang="en-US" smtClean="0"/>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AB30E9-349F-4852-AF02-CC63AF273E11}"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600" dirty="0" err="1">
                <a:latin typeface="Algerian" panose="04020705040A02060702" pitchFamily="82" charset="0"/>
              </a:rPr>
              <a:t>Seerah</a:t>
            </a:r>
            <a:r>
              <a:rPr lang="en-US" sz="3600" dirty="0">
                <a:latin typeface="Algerian" panose="04020705040A02060702" pitchFamily="82" charset="0"/>
              </a:rPr>
              <a:t> of Prophet Muhammad </a:t>
            </a:r>
            <a:r>
              <a:rPr lang="en-US" sz="3600" dirty="0" err="1">
                <a:latin typeface="Algerian" panose="04020705040A02060702" pitchFamily="82" charset="0"/>
              </a:rPr>
              <a:t>pbuh</a:t>
            </a:r>
            <a:endParaRPr lang="en-US" sz="3600" dirty="0"/>
          </a:p>
        </p:txBody>
      </p:sp>
      <p:sp>
        <p:nvSpPr>
          <p:cNvPr id="3" name="Subtitle 2"/>
          <p:cNvSpPr>
            <a:spLocks noGrp="1"/>
          </p:cNvSpPr>
          <p:nvPr>
            <p:ph type="subTitle" idx="1"/>
          </p:nvPr>
        </p:nvSpPr>
        <p:spPr/>
        <p:txBody>
          <a:bodyPr>
            <a:normAutofit/>
          </a:bodyPr>
          <a:lstStyle/>
          <a:p>
            <a:r>
              <a:rPr lang="ar-SA" sz="4400" b="1" dirty="0">
                <a:latin typeface="Traditional Arabic" panose="02020603050405020304" pitchFamily="18" charset="-78"/>
                <a:cs typeface="Traditional Arabic" panose="02020603050405020304" pitchFamily="18" charset="-78"/>
              </a:rPr>
              <a:t>سيرة رسول الله صلى الله عليه وسلم</a:t>
            </a:r>
            <a:endParaRPr lang="en-US" sz="4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95049"/>
          </a:xfrm>
        </p:spPr>
        <p:txBody>
          <a:bodyPr>
            <a:normAutofit/>
          </a:bodyPr>
          <a:lstStyle/>
          <a:p>
            <a:r>
              <a:rPr lang="en-US" sz="3200" dirty="0">
                <a:effectLst/>
                <a:latin typeface="Algerian" panose="04020705040A02060702" pitchFamily="82" charset="0"/>
              </a:rPr>
              <a:t>The First ‘</a:t>
            </a:r>
            <a:r>
              <a:rPr lang="en-US" sz="3200" dirty="0" err="1">
                <a:effectLst/>
                <a:latin typeface="Algerian" panose="04020705040A02060702" pitchFamily="82" charset="0"/>
              </a:rPr>
              <a:t>Aqabah</a:t>
            </a:r>
            <a:r>
              <a:rPr lang="en-US" sz="3200" dirty="0">
                <a:effectLst/>
                <a:latin typeface="Algerian" panose="04020705040A02060702" pitchFamily="82" charset="0"/>
              </a:rPr>
              <a:t> Pledge</a:t>
            </a:r>
            <a:endParaRPr lang="en-US" sz="3200" dirty="0">
              <a:latin typeface="Algerian" panose="04020705040A02060702" pitchFamily="82" charset="0"/>
            </a:endParaRPr>
          </a:p>
        </p:txBody>
      </p:sp>
      <p:sp>
        <p:nvSpPr>
          <p:cNvPr id="3" name="Content Placeholder 2"/>
          <p:cNvSpPr>
            <a:spLocks noGrp="1"/>
          </p:cNvSpPr>
          <p:nvPr>
            <p:ph idx="1"/>
          </p:nvPr>
        </p:nvSpPr>
        <p:spPr>
          <a:xfrm>
            <a:off x="463826" y="901148"/>
            <a:ext cx="10651435" cy="5591727"/>
          </a:xfrm>
        </p:spPr>
        <p:txBody>
          <a:bodyPr>
            <a:noAutofit/>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There were about six </a:t>
            </a:r>
            <a:r>
              <a:rPr lang="en-US" sz="2400" dirty="0" err="1">
                <a:solidFill>
                  <a:srgbClr val="000000"/>
                </a:solidFill>
                <a:effectLst/>
                <a:latin typeface="Times New Roman" panose="02020603050405020304" pitchFamily="18" charset="0"/>
                <a:cs typeface="Times New Roman" panose="02020603050405020304" pitchFamily="18" charset="0"/>
              </a:rPr>
              <a:t>Madinese</a:t>
            </a:r>
            <a:r>
              <a:rPr lang="en-US" sz="2400" dirty="0">
                <a:solidFill>
                  <a:srgbClr val="000000"/>
                </a:solidFill>
                <a:effectLst/>
                <a:latin typeface="Times New Roman" panose="02020603050405020304" pitchFamily="18" charset="0"/>
                <a:cs typeface="Times New Roman" panose="02020603050405020304" pitchFamily="18" charset="0"/>
              </a:rPr>
              <a:t> who embraced Islam in the pilgrimage season in the </a:t>
            </a:r>
            <a:r>
              <a:rPr lang="en-US" sz="2400" b="1" dirty="0">
                <a:solidFill>
                  <a:srgbClr val="000000"/>
                </a:solidFill>
                <a:effectLst/>
                <a:latin typeface="Times New Roman" panose="02020603050405020304" pitchFamily="18" charset="0"/>
                <a:cs typeface="Times New Roman" panose="02020603050405020304" pitchFamily="18" charset="0"/>
              </a:rPr>
              <a:t>eleventh year</a:t>
            </a:r>
            <a:r>
              <a:rPr lang="en-US" sz="2400" dirty="0">
                <a:solidFill>
                  <a:srgbClr val="000000"/>
                </a:solidFill>
                <a:effectLst/>
                <a:latin typeface="Times New Roman" panose="02020603050405020304" pitchFamily="18" charset="0"/>
                <a:cs typeface="Times New Roman" panose="02020603050405020304" pitchFamily="18" charset="0"/>
              </a:rPr>
              <a:t> of Prophethood. They promised to communicate the Message of Islam to their townsfolk. The following year, on the occasion of the pilgrimage, there came a group of twelve disciples who accepted Islam . </a:t>
            </a:r>
            <a:endParaRPr lang="en-US" sz="2400" dirty="0">
              <a:solidFill>
                <a:srgbClr val="000000"/>
              </a:solidFill>
              <a:effectLst/>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After the Pledge (in the form of an oath had been taken)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sent to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Yathrib (Madinah) </a:t>
            </a:r>
            <a:r>
              <a:rPr lang="en-US" sz="2400" dirty="0" err="1">
                <a:solidFill>
                  <a:srgbClr val="000000"/>
                </a:solidFill>
                <a:effectLst/>
                <a:latin typeface="Times New Roman" panose="02020603050405020304" pitchFamily="18" charset="0"/>
                <a:cs typeface="Times New Roman" panose="02020603050405020304" pitchFamily="18" charset="0"/>
              </a:rPr>
              <a:t>Mus‘ab</a:t>
            </a:r>
            <a:r>
              <a:rPr lang="en-US" sz="2400" dirty="0">
                <a:solidFill>
                  <a:srgbClr val="000000"/>
                </a:solidFill>
                <a:effectLst/>
                <a:latin typeface="Times New Roman" panose="02020603050405020304" pitchFamily="18" charset="0"/>
                <a:cs typeface="Times New Roman" panose="02020603050405020304" pitchFamily="18" charset="0"/>
              </a:rPr>
              <a:t> bin ‘Umair Al-‘</a:t>
            </a:r>
            <a:r>
              <a:rPr lang="en-US" sz="2400" dirty="0" err="1">
                <a:solidFill>
                  <a:srgbClr val="000000"/>
                </a:solidFill>
                <a:effectLst/>
                <a:latin typeface="Times New Roman" panose="02020603050405020304" pitchFamily="18" charset="0"/>
                <a:cs typeface="Times New Roman" panose="02020603050405020304" pitchFamily="18" charset="0"/>
              </a:rPr>
              <a:t>Abdari</a:t>
            </a:r>
            <a:r>
              <a:rPr lang="en-US" sz="2400" dirty="0">
                <a:solidFill>
                  <a:srgbClr val="000000"/>
                </a:solidFill>
                <a:effectLst/>
                <a:latin typeface="Times New Roman" panose="02020603050405020304" pitchFamily="18" charset="0"/>
                <a:cs typeface="Times New Roman" panose="02020603050405020304" pitchFamily="18" charset="0"/>
              </a:rPr>
              <a:t> [R], the first Muslim ‘ambassador’ to teach the people there the doctrines of Islam, give them practical guidance and make attempts at propagating the Islam among those who still professed polytheism. </a:t>
            </a:r>
            <a:endParaRPr lang="en-US" sz="2400" dirty="0">
              <a:solidFill>
                <a:srgbClr val="000000"/>
              </a:solidFill>
              <a:effectLst/>
              <a:latin typeface="Times New Roman" panose="02020603050405020304" pitchFamily="18" charset="0"/>
              <a:cs typeface="Times New Roman" panose="02020603050405020304" pitchFamily="18" charset="0"/>
            </a:endParaRPr>
          </a:p>
          <a:p>
            <a:pPr marL="0" indent="0" algn="just">
              <a:buNone/>
            </a:pPr>
            <a:r>
              <a:rPr lang="en-US" sz="2400" dirty="0" err="1">
                <a:solidFill>
                  <a:srgbClr val="000000"/>
                </a:solidFill>
                <a:effectLst/>
                <a:latin typeface="Times New Roman" panose="02020603050405020304" pitchFamily="18" charset="0"/>
                <a:cs typeface="Times New Roman" panose="02020603050405020304" pitchFamily="18" charset="0"/>
              </a:rPr>
              <a:t>Mus‘ab</a:t>
            </a:r>
            <a:r>
              <a:rPr lang="en-US" sz="2400" dirty="0">
                <a:solidFill>
                  <a:srgbClr val="000000"/>
                </a:solidFill>
                <a:effectLst/>
                <a:latin typeface="Times New Roman" panose="02020603050405020304" pitchFamily="18" charset="0"/>
                <a:cs typeface="Times New Roman" panose="02020603050405020304" pitchFamily="18" charset="0"/>
              </a:rPr>
              <a:t> stayed in Madinah carrying out his mission diligently and successfully until all the houses of </a:t>
            </a:r>
            <a:r>
              <a:rPr lang="en-US" sz="2400" i="1" dirty="0">
                <a:solidFill>
                  <a:srgbClr val="000000"/>
                </a:solidFill>
                <a:effectLst/>
                <a:latin typeface="Times New Roman" panose="02020603050405020304" pitchFamily="18" charset="0"/>
                <a:cs typeface="Times New Roman" panose="02020603050405020304" pitchFamily="18" charset="0"/>
              </a:rPr>
              <a:t>Al-Ansar </a:t>
            </a:r>
            <a:r>
              <a:rPr lang="en-US" sz="2400" dirty="0">
                <a:solidFill>
                  <a:srgbClr val="000000"/>
                </a:solidFill>
                <a:effectLst/>
                <a:latin typeface="Times New Roman" panose="02020603050405020304" pitchFamily="18" charset="0"/>
                <a:cs typeface="Times New Roman" panose="02020603050405020304" pitchFamily="18" charset="0"/>
              </a:rPr>
              <a:t>(the future Helpers) had Muslims elements, men and women. Shortly before the approach of the following pilgrimage season, i.e. the thirteenth year of Prophethood, </a:t>
            </a:r>
            <a:r>
              <a:rPr lang="en-US" sz="2400" dirty="0" err="1">
                <a:solidFill>
                  <a:srgbClr val="000000"/>
                </a:solidFill>
                <a:effectLst/>
                <a:latin typeface="Times New Roman" panose="02020603050405020304" pitchFamily="18" charset="0"/>
                <a:cs typeface="Times New Roman" panose="02020603050405020304" pitchFamily="18" charset="0"/>
              </a:rPr>
              <a:t>Mus‘ab</a:t>
            </a:r>
            <a:r>
              <a:rPr lang="en-US" sz="2400" dirty="0">
                <a:solidFill>
                  <a:srgbClr val="000000"/>
                </a:solidFill>
                <a:effectLst/>
                <a:latin typeface="Times New Roman" panose="02020603050405020304" pitchFamily="18" charset="0"/>
                <a:cs typeface="Times New Roman" panose="02020603050405020304" pitchFamily="18" charset="0"/>
              </a:rPr>
              <a:t> bin ‘Umair returned to Makkah carrying to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glad tidings about the new fertile soil of Islam in Madinah, and its environment rich in the prospects of good, and the power and immunity that </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69762"/>
          </a:xfrm>
        </p:spPr>
        <p:txBody>
          <a:bodyPr>
            <a:noAutofit/>
          </a:bodyPr>
          <a:lstStyle/>
          <a:p>
            <a:r>
              <a:rPr lang="en-US" sz="2800" dirty="0">
                <a:effectLst/>
                <a:latin typeface="Algerian" panose="04020705040A02060702" pitchFamily="82" charset="0"/>
              </a:rPr>
              <a:t>The Second ‘</a:t>
            </a:r>
            <a:r>
              <a:rPr lang="en-US" sz="2800" dirty="0" err="1">
                <a:effectLst/>
                <a:latin typeface="Algerian" panose="04020705040A02060702" pitchFamily="82" charset="0"/>
              </a:rPr>
              <a:t>Aqabah</a:t>
            </a:r>
            <a:r>
              <a:rPr lang="en-US" sz="2800" dirty="0">
                <a:effectLst/>
                <a:latin typeface="Algerian" panose="04020705040A02060702" pitchFamily="82" charset="0"/>
              </a:rPr>
              <a:t> Pledge</a:t>
            </a:r>
            <a:endParaRPr lang="en-US" sz="2800" dirty="0">
              <a:latin typeface="Algerian" panose="04020705040A02060702" pitchFamily="82" charset="0"/>
            </a:endParaRPr>
          </a:p>
        </p:txBody>
      </p:sp>
      <p:sp>
        <p:nvSpPr>
          <p:cNvPr id="3" name="Content Placeholder 2"/>
          <p:cNvSpPr>
            <a:spLocks noGrp="1"/>
          </p:cNvSpPr>
          <p:nvPr>
            <p:ph idx="1"/>
          </p:nvPr>
        </p:nvSpPr>
        <p:spPr>
          <a:xfrm>
            <a:off x="838200" y="927652"/>
            <a:ext cx="10515600" cy="5249311"/>
          </a:xfrm>
        </p:spPr>
        <p:txBody>
          <a:bodyPr>
            <a:normAutofit fontScale="92500" lnSpcReduction="10000"/>
          </a:bodyPr>
          <a:lstStyle/>
          <a:p>
            <a:pPr marL="0" indent="0">
              <a:buNone/>
            </a:pPr>
            <a:r>
              <a:rPr lang="en-US" sz="2800" dirty="0">
                <a:solidFill>
                  <a:srgbClr val="000000"/>
                </a:solidFill>
                <a:effectLst/>
                <a:latin typeface="Times New Roman" panose="02020603050405020304" pitchFamily="18" charset="0"/>
                <a:cs typeface="Times New Roman" panose="02020603050405020304" pitchFamily="18" charset="0"/>
              </a:rPr>
              <a:t>city was bound to provide to the cause of Islam. </a:t>
            </a:r>
            <a:endParaRPr lang="en-US" sz="2800" dirty="0">
              <a:solidFill>
                <a:srgbClr val="000000"/>
              </a:solidFill>
              <a:effectLst/>
              <a:latin typeface="Times New Roman" panose="02020603050405020304" pitchFamily="18" charset="0"/>
              <a:cs typeface="Times New Roman" panose="02020603050405020304" pitchFamily="18" charset="0"/>
            </a:endParaRPr>
          </a:p>
          <a:p>
            <a:pPr marL="0" indent="0">
              <a:buNone/>
            </a:pPr>
            <a:r>
              <a:rPr lang="en-US" sz="2800" dirty="0">
                <a:effectLst/>
                <a:latin typeface="Algerian" panose="04020705040A02060702" pitchFamily="82" charset="0"/>
              </a:rPr>
              <a:t>The Second ‘</a:t>
            </a:r>
            <a:r>
              <a:rPr lang="en-US" sz="2800" dirty="0" err="1">
                <a:effectLst/>
                <a:latin typeface="Algerian" panose="04020705040A02060702" pitchFamily="82" charset="0"/>
              </a:rPr>
              <a:t>Aqabah</a:t>
            </a:r>
            <a:r>
              <a:rPr lang="en-US" sz="2800" dirty="0">
                <a:effectLst/>
                <a:latin typeface="Algerian" panose="04020705040A02060702" pitchFamily="82" charset="0"/>
              </a:rPr>
              <a:t> Pledge</a:t>
            </a:r>
            <a:endParaRPr lang="en-US" sz="2800" dirty="0">
              <a:solidFill>
                <a:srgbClr val="000000"/>
              </a:solidFill>
              <a:effectLst/>
              <a:latin typeface="Times New Roman" panose="02020603050405020304" pitchFamily="18" charset="0"/>
              <a:cs typeface="Times New Roman" panose="02020603050405020304" pitchFamily="18" charset="0"/>
            </a:endParaRPr>
          </a:p>
          <a:p>
            <a:pPr marL="0" indent="0" algn="just">
              <a:lnSpc>
                <a:spcPct val="100000"/>
              </a:lnSpc>
              <a:buNone/>
            </a:pPr>
            <a:r>
              <a:rPr lang="en-US" sz="2595" dirty="0">
                <a:solidFill>
                  <a:srgbClr val="000000"/>
                </a:solidFill>
                <a:effectLst/>
                <a:latin typeface="Times New Roman" panose="02020603050405020304" pitchFamily="18" charset="0"/>
                <a:cs typeface="Times New Roman" panose="02020603050405020304" pitchFamily="18" charset="0"/>
              </a:rPr>
              <a:t>The next year, </a:t>
            </a:r>
            <a:r>
              <a:rPr lang="en-US" sz="2595" b="1" dirty="0">
                <a:solidFill>
                  <a:srgbClr val="000000"/>
                </a:solidFill>
                <a:effectLst/>
                <a:latin typeface="Times New Roman" panose="02020603050405020304" pitchFamily="18" charset="0"/>
                <a:cs typeface="Times New Roman" panose="02020603050405020304" pitchFamily="18" charset="0"/>
              </a:rPr>
              <a:t>thirteenth of Prophethood</a:t>
            </a:r>
            <a:r>
              <a:rPr lang="en-US" sz="2595" dirty="0">
                <a:solidFill>
                  <a:srgbClr val="000000"/>
                </a:solidFill>
                <a:effectLst/>
                <a:latin typeface="Times New Roman" panose="02020603050405020304" pitchFamily="18" charset="0"/>
                <a:cs typeface="Times New Roman" panose="02020603050405020304" pitchFamily="18" charset="0"/>
              </a:rPr>
              <a:t>, June 622 A.D., during the pilgrimage season, over seventy converts from Madinah came in the trail of their polytheist people to perform the rituals of pilgrimage in Makkah. The oft-repeated question amongst them was "Isn’t it high time we protect Muhammad instead of leaving him forsaken, deserted and stumbling in the hillocks of Makkah?“</a:t>
            </a:r>
            <a:endParaRPr lang="en-US" sz="2595" dirty="0">
              <a:solidFill>
                <a:srgbClr val="000000"/>
              </a:solidFill>
              <a:effectLst/>
              <a:latin typeface="Times New Roman" panose="02020603050405020304" pitchFamily="18" charset="0"/>
              <a:cs typeface="Times New Roman" panose="02020603050405020304" pitchFamily="18" charset="0"/>
            </a:endParaRPr>
          </a:p>
          <a:p>
            <a:pPr marL="0" indent="0" algn="just">
              <a:buNone/>
            </a:pPr>
            <a:r>
              <a:rPr lang="en-US" sz="2595" dirty="0">
                <a:solidFill>
                  <a:srgbClr val="000000"/>
                </a:solidFill>
                <a:effectLst/>
                <a:latin typeface="Times New Roman" panose="02020603050405020304" pitchFamily="18" charset="0"/>
                <a:cs typeface="Times New Roman" panose="02020603050405020304" pitchFamily="18" charset="0"/>
              </a:rPr>
              <a:t>One of the leaders of the </a:t>
            </a:r>
            <a:r>
              <a:rPr lang="en-US" sz="2595" i="1" dirty="0" err="1">
                <a:solidFill>
                  <a:srgbClr val="000000"/>
                </a:solidFill>
                <a:effectLst/>
                <a:latin typeface="Times New Roman" panose="02020603050405020304" pitchFamily="18" charset="0"/>
                <a:cs typeface="Times New Roman" panose="02020603050405020304" pitchFamily="18" charset="0"/>
              </a:rPr>
              <a:t>Ansâr</a:t>
            </a:r>
            <a:r>
              <a:rPr lang="en-US" sz="2595" dirty="0">
                <a:solidFill>
                  <a:srgbClr val="000000"/>
                </a:solidFill>
                <a:effectLst/>
                <a:latin typeface="Times New Roman" panose="02020603050405020304" pitchFamily="18" charset="0"/>
                <a:cs typeface="Times New Roman" panose="02020603050405020304" pitchFamily="18" charset="0"/>
              </a:rPr>
              <a:t> (Helpers), </a:t>
            </a:r>
            <a:r>
              <a:rPr lang="en-US" sz="2595" dirty="0" err="1">
                <a:solidFill>
                  <a:srgbClr val="000000"/>
                </a:solidFill>
                <a:effectLst/>
                <a:latin typeface="Times New Roman" panose="02020603050405020304" pitchFamily="18" charset="0"/>
                <a:cs typeface="Times New Roman" panose="02020603050405020304" pitchFamily="18" charset="0"/>
              </a:rPr>
              <a:t>Ka‘b</a:t>
            </a:r>
            <a:r>
              <a:rPr lang="en-US" sz="2595" dirty="0">
                <a:solidFill>
                  <a:srgbClr val="000000"/>
                </a:solidFill>
                <a:effectLst/>
                <a:latin typeface="Times New Roman" panose="02020603050405020304" pitchFamily="18" charset="0"/>
                <a:cs typeface="Times New Roman" panose="02020603050405020304" pitchFamily="18" charset="0"/>
              </a:rPr>
              <a:t> bin Malik Al-Ansari, gave an account of the historic meeting which changed the whole course of the struggle between Islam and paganism, he said:</a:t>
            </a:r>
            <a:endParaRPr lang="en-US" sz="2595" dirty="0">
              <a:solidFill>
                <a:srgbClr val="000000"/>
              </a:solidFill>
              <a:latin typeface="Times New Roman" panose="02020603050405020304" pitchFamily="18" charset="0"/>
              <a:cs typeface="Times New Roman" panose="02020603050405020304" pitchFamily="18" charset="0"/>
            </a:endParaRPr>
          </a:p>
          <a:p>
            <a:pPr marL="0" indent="0" algn="just">
              <a:buNone/>
            </a:pPr>
            <a:r>
              <a:rPr lang="en-US" sz="2400" b="1" dirty="0">
                <a:solidFill>
                  <a:srgbClr val="004040"/>
                </a:solidFill>
                <a:effectLst/>
                <a:latin typeface="Times New Roman" panose="02020603050405020304" pitchFamily="18" charset="0"/>
                <a:cs typeface="Times New Roman" panose="02020603050405020304" pitchFamily="18" charset="0"/>
              </a:rPr>
              <a:t>       "O you people of the </a:t>
            </a:r>
            <a:r>
              <a:rPr lang="en-US" sz="2400" b="1" dirty="0" err="1">
                <a:solidFill>
                  <a:srgbClr val="004040"/>
                </a:solidFill>
                <a:effectLst/>
                <a:latin typeface="Times New Roman" panose="02020603050405020304" pitchFamily="18" charset="0"/>
                <a:cs typeface="Times New Roman" panose="02020603050405020304" pitchFamily="18" charset="0"/>
              </a:rPr>
              <a:t>Khazraj</a:t>
            </a:r>
            <a:r>
              <a:rPr lang="en-US" sz="2400" b="1" dirty="0">
                <a:solidFill>
                  <a:srgbClr val="004040"/>
                </a:solidFill>
                <a:effectLst/>
                <a:latin typeface="Times New Roman" panose="02020603050405020304" pitchFamily="18" charset="0"/>
                <a:cs typeface="Times New Roman" panose="02020603050405020304" pitchFamily="18" charset="0"/>
              </a:rPr>
              <a:t> — the Arabs used to call the </a:t>
            </a:r>
            <a:r>
              <a:rPr lang="en-US" sz="2400" b="1" i="1" dirty="0" err="1">
                <a:solidFill>
                  <a:srgbClr val="004040"/>
                </a:solidFill>
                <a:effectLst/>
                <a:latin typeface="Times New Roman" panose="02020603050405020304" pitchFamily="18" charset="0"/>
                <a:cs typeface="Times New Roman" panose="02020603050405020304" pitchFamily="18" charset="0"/>
              </a:rPr>
              <a:t>Ansâr</a:t>
            </a:r>
            <a:r>
              <a:rPr lang="en-US" sz="2400" b="1" dirty="0">
                <a:solidFill>
                  <a:srgbClr val="004040"/>
                </a:solidFill>
                <a:effectLst/>
                <a:latin typeface="Times New Roman" panose="02020603050405020304" pitchFamily="18" charset="0"/>
                <a:cs typeface="Times New Roman" panose="02020603050405020304" pitchFamily="18" charset="0"/>
              </a:rPr>
              <a:t> (Helpers) </a:t>
            </a:r>
            <a:r>
              <a:rPr lang="en-US" sz="2400" b="1" dirty="0" err="1">
                <a:solidFill>
                  <a:srgbClr val="004040"/>
                </a:solidFill>
                <a:effectLst/>
                <a:latin typeface="Times New Roman" panose="02020603050405020304" pitchFamily="18" charset="0"/>
                <a:cs typeface="Times New Roman" panose="02020603050405020304" pitchFamily="18" charset="0"/>
              </a:rPr>
              <a:t>Khazraj</a:t>
            </a:r>
            <a:r>
              <a:rPr lang="en-US" sz="2400" b="1" dirty="0">
                <a:solidFill>
                  <a:srgbClr val="004040"/>
                </a:solidFill>
                <a:effectLst/>
                <a:latin typeface="Times New Roman" panose="02020603050405020304" pitchFamily="18" charset="0"/>
                <a:cs typeface="Times New Roman" panose="02020603050405020304" pitchFamily="18" charset="0"/>
              </a:rPr>
              <a:t>, whether from </a:t>
            </a:r>
            <a:r>
              <a:rPr lang="en-US" sz="2400" b="1" dirty="0" err="1">
                <a:solidFill>
                  <a:srgbClr val="004040"/>
                </a:solidFill>
                <a:effectLst/>
                <a:latin typeface="Times New Roman" panose="02020603050405020304" pitchFamily="18" charset="0"/>
                <a:cs typeface="Times New Roman" panose="02020603050405020304" pitchFamily="18" charset="0"/>
              </a:rPr>
              <a:t>Khazraj</a:t>
            </a:r>
            <a:r>
              <a:rPr lang="en-US" sz="2400" b="1" dirty="0">
                <a:solidFill>
                  <a:srgbClr val="004040"/>
                </a:solidFill>
                <a:effectLst/>
                <a:latin typeface="Times New Roman" panose="02020603050405020304" pitchFamily="18" charset="0"/>
                <a:cs typeface="Times New Roman" panose="02020603050405020304" pitchFamily="18" charset="0"/>
              </a:rPr>
              <a:t> or Aws — you all know the position that Muhammad holds among us. We have protected him from our people as much as we could. He is </a:t>
            </a:r>
            <a:r>
              <a:rPr lang="en-US" sz="2400" b="1" dirty="0" err="1">
                <a:solidFill>
                  <a:srgbClr val="004040"/>
                </a:solidFill>
                <a:effectLst/>
                <a:latin typeface="Times New Roman" panose="02020603050405020304" pitchFamily="18" charset="0"/>
                <a:cs typeface="Times New Roman" panose="02020603050405020304" pitchFamily="18" charset="0"/>
              </a:rPr>
              <a:t>honoured</a:t>
            </a:r>
            <a:r>
              <a:rPr lang="en-US" sz="2400" b="1" dirty="0">
                <a:solidFill>
                  <a:srgbClr val="004040"/>
                </a:solidFill>
                <a:effectLst/>
                <a:latin typeface="Times New Roman" panose="02020603050405020304" pitchFamily="18" charset="0"/>
                <a:cs typeface="Times New Roman" panose="02020603050405020304" pitchFamily="18" charset="0"/>
              </a:rPr>
              <a:t> and respected among his people refuses to join any party except you.</a:t>
            </a:r>
            <a:r>
              <a:rPr lang="en-US" sz="2400" b="1" dirty="0">
                <a:solidFill>
                  <a:srgbClr val="004040"/>
                </a:solidFill>
                <a:effectLst/>
                <a:latin typeface="Helvetica-Bold"/>
              </a:rPr>
              <a:t> </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62527"/>
          </a:xfrm>
        </p:spPr>
        <p:txBody>
          <a:bodyPr>
            <a:normAutofit fontScale="90000"/>
          </a:bodyPr>
          <a:lstStyle/>
          <a:p>
            <a:br>
              <a:rPr lang="en-US" sz="4400" dirty="0">
                <a:effectLst/>
                <a:latin typeface="Algerian" panose="04020705040A02060702" pitchFamily="82" charset="0"/>
              </a:rPr>
            </a:br>
            <a:r>
              <a:rPr lang="en-US" sz="4400" dirty="0">
                <a:effectLst/>
                <a:latin typeface="Algerian" panose="04020705040A02060702" pitchFamily="82" charset="0"/>
              </a:rPr>
              <a:t>The Second ‘</a:t>
            </a:r>
            <a:r>
              <a:rPr lang="en-US" sz="4400" dirty="0" err="1">
                <a:effectLst/>
                <a:latin typeface="Algerian" panose="04020705040A02060702" pitchFamily="82" charset="0"/>
              </a:rPr>
              <a:t>Aqabah</a:t>
            </a:r>
            <a:r>
              <a:rPr lang="en-US" sz="4400" dirty="0">
                <a:effectLst/>
                <a:latin typeface="Algerian" panose="04020705040A02060702" pitchFamily="82" charset="0"/>
              </a:rPr>
              <a:t> Pledge</a:t>
            </a:r>
            <a:br>
              <a:rPr lang="en-US" sz="4400" dirty="0">
                <a:solidFill>
                  <a:srgbClr val="000000"/>
                </a:solidFill>
                <a:effectLst/>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838200" y="927735"/>
            <a:ext cx="10515600" cy="5249545"/>
          </a:xfrm>
        </p:spPr>
        <p:txBody>
          <a:bodyPr>
            <a:normAutofit fontScale="92500"/>
          </a:bodyPr>
          <a:lstStyle/>
          <a:p>
            <a:pPr marL="0" indent="0" algn="just">
              <a:buNone/>
            </a:pPr>
            <a:r>
              <a:rPr lang="en-US" sz="2800" b="1" dirty="0">
                <a:solidFill>
                  <a:srgbClr val="004040"/>
                </a:solidFill>
                <a:effectLst/>
                <a:latin typeface="Helvetica-Bold"/>
              </a:rPr>
              <a:t> </a:t>
            </a:r>
            <a:r>
              <a:rPr lang="en-US" sz="2400" b="1" dirty="0">
                <a:solidFill>
                  <a:srgbClr val="004040"/>
                </a:solidFill>
                <a:effectLst/>
                <a:latin typeface="Times New Roman" panose="02020603050405020304" pitchFamily="18" charset="0"/>
                <a:cs typeface="Times New Roman" panose="02020603050405020304" pitchFamily="18" charset="0"/>
              </a:rPr>
              <a:t>So if you think you can carry out what you promise while inviting him to your town, and if you can defend him against the enemies, then assume the burden that you have taken. But if you are going to surrender him and betray him after having taken him away with you, you had better leave him now because he is respected and well defended in his own place.”</a:t>
            </a:r>
            <a:endParaRPr lang="en-US" sz="2400" b="1" dirty="0">
              <a:solidFill>
                <a:srgbClr val="004040"/>
              </a:solidFill>
              <a:effectLst/>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It was a definite stance showing full determination, courage and deep faith to shoulder the daunting responsibility and bear its serious consequences.</a:t>
            </a:r>
            <a:endParaRPr lang="en-US" sz="2400" dirty="0">
              <a:solidFill>
                <a:srgbClr val="000000"/>
              </a:solidFill>
              <a:effectLst/>
              <a:latin typeface="Times New Roman" panose="02020603050405020304" pitchFamily="18" charset="0"/>
              <a:cs typeface="Times New Roman" panose="02020603050405020304" pitchFamily="18" charset="0"/>
            </a:endParaRPr>
          </a:p>
          <a:p>
            <a:pPr marL="0" indent="0" algn="just">
              <a:buNone/>
            </a:pPr>
            <a:r>
              <a:rPr lang="en-US" sz="2595" b="1" dirty="0">
                <a:solidFill>
                  <a:srgbClr val="000000"/>
                </a:solidFill>
                <a:latin typeface="Times New Roman" panose="02020603050405020304" pitchFamily="18" charset="0"/>
                <a:cs typeface="Times New Roman" panose="02020603050405020304" pitchFamily="18" charset="0"/>
              </a:rPr>
              <a:t>The Great Migration : </a:t>
            </a:r>
            <a:r>
              <a:rPr lang="en-US" sz="2595" b="1" dirty="0" err="1">
                <a:solidFill>
                  <a:srgbClr val="000000"/>
                </a:solidFill>
                <a:latin typeface="Times New Roman" panose="02020603050405020304" pitchFamily="18" charset="0"/>
                <a:cs typeface="Times New Roman" panose="02020603050405020304" pitchFamily="18" charset="0"/>
              </a:rPr>
              <a:t>Hijrat</a:t>
            </a:r>
            <a:r>
              <a:rPr lang="en-US" sz="2595" b="1" dirty="0">
                <a:solidFill>
                  <a:srgbClr val="000000"/>
                </a:solidFill>
                <a:latin typeface="Times New Roman" panose="02020603050405020304" pitchFamily="18" charset="0"/>
                <a:cs typeface="Times New Roman" panose="02020603050405020304" pitchFamily="18" charset="0"/>
              </a:rPr>
              <a:t>-e-Madina </a:t>
            </a:r>
            <a:endParaRPr lang="en-US" sz="2595" b="1" dirty="0">
              <a:solidFill>
                <a:srgbClr val="000000"/>
              </a:solidFill>
              <a:latin typeface="Times New Roman" panose="02020603050405020304" pitchFamily="18" charset="0"/>
              <a:cs typeface="Times New Roman" panose="02020603050405020304" pitchFamily="18" charset="0"/>
            </a:endParaRPr>
          </a:p>
          <a:p>
            <a:pPr marL="0" indent="0" algn="just">
              <a:lnSpc>
                <a:spcPct val="110000"/>
              </a:lnSpc>
              <a:buNone/>
            </a:pPr>
            <a:r>
              <a:rPr lang="en-US" sz="2400" dirty="0">
                <a:solidFill>
                  <a:srgbClr val="000000"/>
                </a:solidFill>
                <a:effectLst/>
                <a:latin typeface="Times New Roman" panose="02020603050405020304" pitchFamily="18" charset="0"/>
                <a:cs typeface="Times New Roman" panose="02020603050405020304" pitchFamily="18" charset="0"/>
              </a:rPr>
              <a:t>After the endorsement of the Second ‘</a:t>
            </a:r>
            <a:r>
              <a:rPr lang="en-US" sz="2400" dirty="0" err="1">
                <a:solidFill>
                  <a:srgbClr val="000000"/>
                </a:solidFill>
                <a:effectLst/>
                <a:latin typeface="Times New Roman" panose="02020603050405020304" pitchFamily="18" charset="0"/>
                <a:cs typeface="Times New Roman" panose="02020603050405020304" pitchFamily="18" charset="0"/>
              </a:rPr>
              <a:t>Aqabah</a:t>
            </a:r>
            <a:r>
              <a:rPr lang="en-US" sz="2400" dirty="0">
                <a:solidFill>
                  <a:srgbClr val="000000"/>
                </a:solidFill>
                <a:effectLst/>
                <a:latin typeface="Times New Roman" panose="02020603050405020304" pitchFamily="18" charset="0"/>
                <a:cs typeface="Times New Roman" panose="02020603050405020304" pitchFamily="18" charset="0"/>
              </a:rPr>
              <a:t> Pledge and Muslims migrated to Madinah, in terms of personal interests, was no more than material waste and sacrifice of wealth, all in return for personal safety only. Even here, the migrant could not expect full security; he was liable to be robbed or even killed either at the beginning or end of his departure. The future was foggy, </a:t>
            </a:r>
            <a:r>
              <a:rPr lang="en-US" sz="2400" dirty="0">
                <a:solidFill>
                  <a:srgbClr val="000000"/>
                </a:solidFill>
                <a:latin typeface="Times New Roman" panose="02020603050405020304" pitchFamily="18" charset="0"/>
                <a:cs typeface="Times New Roman" panose="02020603050405020304" pitchFamily="18" charset="0"/>
              </a:rPr>
              <a:t>and full of</a:t>
            </a:r>
            <a:r>
              <a:rPr lang="en-US" sz="2400" dirty="0">
                <a:solidFill>
                  <a:srgbClr val="000000"/>
                </a:solidFill>
                <a:effectLst/>
                <a:latin typeface="Times New Roman" panose="02020603050405020304" pitchFamily="18" charset="0"/>
                <a:cs typeface="Times New Roman" panose="02020603050405020304" pitchFamily="18" charset="0"/>
              </a:rPr>
              <a:t> unpredictable sorts of sorrows and crises.</a:t>
            </a:r>
            <a:endParaRPr lang="en-US" sz="2400" b="1" dirty="0">
              <a:latin typeface="Times New Roman" panose="02020603050405020304" pitchFamily="18" charset="0"/>
              <a:cs typeface="Times New Roman" panose="02020603050405020304" pitchFamily="18" charset="0"/>
            </a:endParaRPr>
          </a:p>
          <a:p>
            <a:pPr marL="0" indent="0">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69762"/>
          </a:xfrm>
        </p:spPr>
        <p:txBody>
          <a:bodyPr>
            <a:normAutofit fontScale="90000"/>
          </a:bodyPr>
          <a:lstStyle/>
          <a:p>
            <a:r>
              <a:rPr lang="en-US" dirty="0"/>
              <a:t> </a:t>
            </a:r>
            <a:r>
              <a:rPr lang="en-US" dirty="0" err="1">
                <a:latin typeface="Algerian" panose="04020705040A02060702" pitchFamily="82" charset="0"/>
              </a:rPr>
              <a:t>Hijrat</a:t>
            </a:r>
            <a:r>
              <a:rPr lang="en-US" dirty="0">
                <a:latin typeface="Algerian" panose="04020705040A02060702" pitchFamily="82" charset="0"/>
              </a:rPr>
              <a:t>-e-Madina </a:t>
            </a:r>
            <a:endParaRPr lang="en-US" dirty="0">
              <a:latin typeface="Algerian" panose="04020705040A02060702" pitchFamily="82" charset="0"/>
            </a:endParaRPr>
          </a:p>
        </p:txBody>
      </p:sp>
      <p:sp>
        <p:nvSpPr>
          <p:cNvPr id="3" name="Content Placeholder 2"/>
          <p:cNvSpPr>
            <a:spLocks noGrp="1"/>
          </p:cNvSpPr>
          <p:nvPr>
            <p:ph idx="1"/>
          </p:nvPr>
        </p:nvSpPr>
        <p:spPr>
          <a:xfrm>
            <a:off x="838200" y="954157"/>
            <a:ext cx="10515600" cy="5222806"/>
          </a:xfrm>
        </p:spPr>
        <p:txBody>
          <a:bodyPr>
            <a:normAutofit/>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Bearing all this in mind, the Muslims began to migrate, while the polytheists spared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no effort in hindering the message of I</a:t>
            </a:r>
            <a:r>
              <a:rPr lang="en-US" sz="2400" dirty="0" err="1">
                <a:solidFill>
                  <a:srgbClr val="000000"/>
                </a:solidFill>
                <a:effectLst/>
                <a:latin typeface="Times New Roman" panose="02020603050405020304" pitchFamily="18" charset="0"/>
                <a:cs typeface="Times New Roman" panose="02020603050405020304" pitchFamily="18" charset="0"/>
              </a:rPr>
              <a:t>slam</a:t>
            </a:r>
            <a:r>
              <a:rPr lang="en-US" sz="2400" dirty="0">
                <a:solidFill>
                  <a:srgbClr val="000000"/>
                </a:solidFill>
                <a:effectLst/>
                <a:latin typeface="Times New Roman" panose="02020603050405020304" pitchFamily="18" charset="0"/>
                <a:cs typeface="Times New Roman" panose="02020603050405020304" pitchFamily="18" charset="0"/>
              </a:rPr>
              <a:t>.</a:t>
            </a:r>
            <a:endParaRPr lang="en-US" sz="2400" dirty="0">
              <a:solidFill>
                <a:srgbClr val="000000"/>
              </a:solidFill>
              <a:effectLst/>
              <a:latin typeface="Times New Roman" panose="02020603050405020304" pitchFamily="18" charset="0"/>
              <a:cs typeface="Times New Roman" panose="02020603050405020304" pitchFamily="18" charset="0"/>
            </a:endParaRPr>
          </a:p>
          <a:p>
            <a:pPr marL="0" indent="0">
              <a:lnSpc>
                <a:spcPct val="100000"/>
              </a:lnSpc>
              <a:buNone/>
            </a:pPr>
            <a:r>
              <a:rPr lang="en-US" sz="2400" b="1" dirty="0">
                <a:effectLst/>
                <a:latin typeface="Times New Roman" panose="02020603050405020304" pitchFamily="18" charset="0"/>
                <a:cs typeface="Times New Roman" panose="02020603050405020304" pitchFamily="18" charset="0"/>
              </a:rPr>
              <a:t>Migration of the Prophet [</a:t>
            </a:r>
            <a:r>
              <a:rPr lang="en-US" sz="2400" b="1" dirty="0" err="1">
                <a:effectLst/>
                <a:latin typeface="Times New Roman" panose="02020603050405020304" pitchFamily="18" charset="0"/>
                <a:cs typeface="Times New Roman" panose="02020603050405020304" pitchFamily="18" charset="0"/>
              </a:rPr>
              <a:t>pbuh</a:t>
            </a:r>
            <a:r>
              <a:rPr lang="en-US" sz="2400" b="1" dirty="0">
                <a:effectLst/>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When the</a:t>
            </a:r>
            <a:r>
              <a:rPr lang="en-US" sz="2400" dirty="0">
                <a:solidFill>
                  <a:srgbClr val="000000"/>
                </a:solidFill>
                <a:effectLst/>
                <a:latin typeface="Times New Roman" panose="02020603050405020304" pitchFamily="18" charset="0"/>
                <a:cs typeface="Times New Roman" panose="02020603050405020304" pitchFamily="18" charset="0"/>
                <a:sym typeface="+mn-ea"/>
              </a:rPr>
              <a:t> iniquitous</a:t>
            </a:r>
            <a:r>
              <a:rPr lang="en-US" sz="2400" dirty="0">
                <a:solidFill>
                  <a:srgbClr val="000000"/>
                </a:solidFill>
                <a:effectLst/>
                <a:latin typeface="Times New Roman" panose="02020603050405020304" pitchFamily="18" charset="0"/>
                <a:cs typeface="Times New Roman" panose="02020603050405020304" pitchFamily="18" charset="0"/>
              </a:rPr>
              <a:t> decision(of killing Prophet pbuh) had been made, Gabriel was sent down to Muhammad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to reveal to him Quraish’s plot and give him his Lord’s Permission to leave Makkah. He fixed to him the time of migration and asked him not to sleep that night in his usual bed. At noon,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went to see his Companion Abu Bakr and arranged with him everything for the intended migration. Abu Bakr was surprised to see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masked coming to visit him at that unusual time, but he soon learned that </a:t>
            </a:r>
            <a:r>
              <a:rPr lang="en-US" sz="2400" dirty="0" err="1">
                <a:solidFill>
                  <a:srgbClr val="000000"/>
                </a:solidFill>
                <a:effectLst/>
                <a:latin typeface="Times New Roman" panose="02020603050405020304" pitchFamily="18" charset="0"/>
                <a:cs typeface="Times New Roman" panose="02020603050405020304" pitchFamily="18" charset="0"/>
              </a:rPr>
              <a:t>Allâh’s</a:t>
            </a:r>
            <a:r>
              <a:rPr lang="en-US" sz="2400" dirty="0">
                <a:solidFill>
                  <a:srgbClr val="000000"/>
                </a:solidFill>
                <a:effectLst/>
                <a:latin typeface="Times New Roman" panose="02020603050405020304" pitchFamily="18" charset="0"/>
                <a:cs typeface="Times New Roman" panose="02020603050405020304" pitchFamily="18" charset="0"/>
              </a:rPr>
              <a:t> Command had arrived, and he proposed that they should migrate together, to which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gave his consent.</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08301"/>
          </a:xfrm>
        </p:spPr>
        <p:txBody>
          <a:bodyPr/>
          <a:lstStyle/>
          <a:p>
            <a:r>
              <a:rPr lang="en-US" dirty="0"/>
              <a:t> </a:t>
            </a:r>
            <a:r>
              <a:rPr lang="en-US" dirty="0" err="1">
                <a:latin typeface="Algerian" panose="04020705040A02060702" pitchFamily="82" charset="0"/>
              </a:rPr>
              <a:t>Hijrat</a:t>
            </a:r>
            <a:r>
              <a:rPr lang="en-US" dirty="0">
                <a:latin typeface="Algerian" panose="04020705040A02060702" pitchFamily="82" charset="0"/>
              </a:rPr>
              <a:t>-e-Madina </a:t>
            </a:r>
            <a:endParaRPr lang="en-US" dirty="0"/>
          </a:p>
        </p:txBody>
      </p:sp>
      <p:sp>
        <p:nvSpPr>
          <p:cNvPr id="3" name="Content Placeholder 2"/>
          <p:cNvSpPr>
            <a:spLocks noGrp="1"/>
          </p:cNvSpPr>
          <p:nvPr>
            <p:ph idx="1"/>
          </p:nvPr>
        </p:nvSpPr>
        <p:spPr>
          <a:xfrm>
            <a:off x="838200" y="1073426"/>
            <a:ext cx="10515600" cy="5103537"/>
          </a:xfrm>
        </p:spPr>
        <p:txBody>
          <a:bodyPr>
            <a:normAutofit fontScale="92500" lnSpcReduction="10000"/>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At that critical time the plans of Quraish utterly failed despite the tight siege they laid to the Prophet’s house,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and ‘Ali were inside the house.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told ‘Ali to sleep in his bed and cover himself with his green mantle and assured him full security under </a:t>
            </a:r>
            <a:r>
              <a:rPr lang="en-US" sz="2400" dirty="0" err="1">
                <a:solidFill>
                  <a:srgbClr val="000000"/>
                </a:solidFill>
                <a:effectLst/>
                <a:latin typeface="Times New Roman" panose="02020603050405020304" pitchFamily="18" charset="0"/>
                <a:cs typeface="Times New Roman" panose="02020603050405020304" pitchFamily="18" charset="0"/>
              </a:rPr>
              <a:t>Allâh’s</a:t>
            </a:r>
            <a:r>
              <a:rPr lang="en-US" sz="2400" dirty="0">
                <a:solidFill>
                  <a:srgbClr val="000000"/>
                </a:solidFill>
                <a:effectLst/>
                <a:latin typeface="Times New Roman" panose="02020603050405020304" pitchFamily="18" charset="0"/>
                <a:cs typeface="Times New Roman" panose="02020603050405020304" pitchFamily="18" charset="0"/>
              </a:rPr>
              <a:t> protection and told him that no harm would come to him.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then came out of the room and cast a handful of dust at the assassins and managed to work his way through them reciting verses of the Noble </a:t>
            </a:r>
            <a:r>
              <a:rPr lang="en-US" sz="2400" dirty="0" err="1">
                <a:solidFill>
                  <a:srgbClr val="000000"/>
                </a:solidFill>
                <a:effectLst/>
                <a:latin typeface="Times New Roman" panose="02020603050405020304" pitchFamily="18" charset="0"/>
                <a:cs typeface="Times New Roman" panose="02020603050405020304" pitchFamily="18" charset="0"/>
              </a:rPr>
              <a:t>Qur’ân</a:t>
            </a:r>
            <a:r>
              <a:rPr lang="en-US" sz="2400" dirty="0">
                <a:solidFill>
                  <a:srgbClr val="000000"/>
                </a:solidFill>
                <a:effectLst/>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000" b="1" dirty="0">
                <a:solidFill>
                  <a:srgbClr val="008080"/>
                </a:solidFill>
                <a:effectLst/>
                <a:latin typeface="Times New Roman" panose="02020603050405020304" pitchFamily="18" charset="0"/>
                <a:cs typeface="Times New Roman" panose="02020603050405020304" pitchFamily="18" charset="0"/>
              </a:rPr>
              <a:t>"And We have put a barrier before them, and a barrier behind them, and We have covered them up, so that they cannot see."</a:t>
            </a:r>
            <a:r>
              <a:rPr lang="en-US" sz="2000" dirty="0">
                <a:solidFill>
                  <a:srgbClr val="000000"/>
                </a:solidFill>
                <a:effectLst/>
                <a:latin typeface="Times New Roman" panose="02020603050405020304" pitchFamily="18" charset="0"/>
                <a:cs typeface="Times New Roman" panose="02020603050405020304" pitchFamily="18" charset="0"/>
              </a:rPr>
              <a:t> [Al-Qur'an 36:9]</a:t>
            </a:r>
            <a:endParaRPr lang="en-US" sz="2000" dirty="0">
              <a:solidFill>
                <a:srgbClr val="000000"/>
              </a:solidFill>
              <a:effectLst/>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He proceeded direct to the house of Abu Bakr who, immediately accompanied him and both set out southwards, clambered up the lofty peak of Mountain </a:t>
            </a:r>
            <a:r>
              <a:rPr lang="en-US" sz="2400" dirty="0" err="1">
                <a:solidFill>
                  <a:srgbClr val="000000"/>
                </a:solidFill>
                <a:effectLst/>
                <a:latin typeface="Times New Roman" panose="02020603050405020304" pitchFamily="18" charset="0"/>
                <a:cs typeface="Times New Roman" panose="02020603050405020304" pitchFamily="18" charset="0"/>
              </a:rPr>
              <a:t>Thawr</a:t>
            </a:r>
            <a:r>
              <a:rPr lang="en-US" sz="2400" dirty="0">
                <a:solidFill>
                  <a:srgbClr val="000000"/>
                </a:solidFill>
                <a:effectLst/>
                <a:latin typeface="Times New Roman" panose="02020603050405020304" pitchFamily="18" charset="0"/>
                <a:cs typeface="Times New Roman" panose="02020603050405020304" pitchFamily="18" charset="0"/>
              </a:rPr>
              <a:t>, and decided to take refuge in a cave.</a:t>
            </a:r>
            <a:endParaRPr lang="en-US" sz="2400" dirty="0">
              <a:solidFill>
                <a:srgbClr val="000000"/>
              </a:solidFill>
              <a:effectLst/>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Helvetica" panose="020B0604020202020204" pitchFamily="34" charset="0"/>
              </a:rPr>
              <a:t>The notables of Makkah convened an emergency session to determine the future course of action and explore all areas that could help arrest the two men. They decided to block all avenues leading out of Makkah and imposed heavy armed surveillance over all potential.</a:t>
            </a:r>
            <a:endParaRPr lang="en-US" sz="2400" dirty="0">
              <a:solidFill>
                <a:srgbClr val="000000"/>
              </a:solidFill>
              <a:effectLst/>
              <a:latin typeface="Times New Roman" panose="02020603050405020304" pitchFamily="18" charset="0"/>
              <a:cs typeface="Times New Roman" panose="02020603050405020304" pitchFamily="18" charset="0"/>
            </a:endParaRPr>
          </a:p>
          <a:p>
            <a:pPr marL="0" indent="0" algn="just">
              <a:lnSpc>
                <a:spcPct val="100000"/>
              </a:lnSpc>
              <a:buNone/>
            </a:pPr>
            <a:endParaRPr lang="en-US"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56510"/>
          </a:xfrm>
        </p:spPr>
        <p:txBody>
          <a:bodyPr>
            <a:normAutofit fontScale="90000"/>
          </a:bodyPr>
          <a:lstStyle/>
          <a:p>
            <a:r>
              <a:rPr lang="en-US" dirty="0"/>
              <a:t> </a:t>
            </a:r>
            <a:r>
              <a:rPr lang="en-US" dirty="0" err="1">
                <a:latin typeface="Algerian" panose="04020705040A02060702" pitchFamily="82" charset="0"/>
              </a:rPr>
              <a:t>Hijrat</a:t>
            </a:r>
            <a:r>
              <a:rPr lang="en-US" dirty="0">
                <a:latin typeface="Algerian" panose="04020705040A02060702" pitchFamily="82" charset="0"/>
              </a:rPr>
              <a:t>-e-Madina </a:t>
            </a:r>
            <a:endParaRPr lang="en-US" dirty="0"/>
          </a:p>
        </p:txBody>
      </p:sp>
      <p:sp>
        <p:nvSpPr>
          <p:cNvPr id="3" name="Content Placeholder 2"/>
          <p:cNvSpPr>
            <a:spLocks noGrp="1"/>
          </p:cNvSpPr>
          <p:nvPr>
            <p:ph idx="1"/>
          </p:nvPr>
        </p:nvSpPr>
        <p:spPr>
          <a:xfrm>
            <a:off x="648335" y="927652"/>
            <a:ext cx="10515600" cy="5249311"/>
          </a:xfrm>
        </p:spPr>
        <p:txBody>
          <a:bodyPr>
            <a:normAutofit fontScale="92500"/>
          </a:bodyPr>
          <a:lstStyle/>
          <a:p>
            <a:pPr marL="0" indent="0" algn="just">
              <a:buNone/>
            </a:pPr>
            <a:r>
              <a:rPr lang="en-US" sz="2400" dirty="0">
                <a:solidFill>
                  <a:srgbClr val="000000"/>
                </a:solidFill>
                <a:effectLst/>
                <a:latin typeface="Helvetica" panose="020B0604020202020204" pitchFamily="34" charset="0"/>
              </a:rPr>
              <a:t>exits. A price of 100 camels was set upon the head of each one.</a:t>
            </a:r>
            <a:r>
              <a:rPr lang="en-US" sz="2400" dirty="0">
                <a:solidFill>
                  <a:srgbClr val="FF0000"/>
                </a:solidFill>
                <a:effectLst/>
                <a:latin typeface="Helvetica" panose="020B0604020202020204" pitchFamily="34" charset="0"/>
              </a:rPr>
              <a:t>[Bukhari 1/554]</a:t>
            </a:r>
            <a:r>
              <a:rPr lang="en-US" sz="2400" dirty="0">
                <a:solidFill>
                  <a:srgbClr val="000000"/>
                </a:solidFill>
                <a:effectLst/>
                <a:latin typeface="Helvetica" panose="020B0604020202020204" pitchFamily="34" charset="0"/>
              </a:rPr>
              <a:t> Horsemen, infantry and tracers of tracks scoured the country. </a:t>
            </a:r>
            <a:endParaRPr lang="en-US" sz="2400" dirty="0"/>
          </a:p>
          <a:p>
            <a:pPr marL="0" indent="0" algn="just">
              <a:buNone/>
            </a:pPr>
            <a:r>
              <a:rPr lang="en-US" sz="2400" dirty="0">
                <a:solidFill>
                  <a:srgbClr val="000000"/>
                </a:solidFill>
                <a:effectLst/>
                <a:latin typeface="Helvetica" panose="020B0604020202020204" pitchFamily="34" charset="0"/>
              </a:rPr>
              <a:t>Once they even reached the mouth of the cave where the Prophet [</a:t>
            </a:r>
            <a:r>
              <a:rPr lang="en-US" sz="2400" dirty="0" err="1">
                <a:solidFill>
                  <a:srgbClr val="000000"/>
                </a:solidFill>
                <a:effectLst/>
                <a:latin typeface="Helvetica" panose="020B0604020202020204" pitchFamily="34" charset="0"/>
              </a:rPr>
              <a:t>pbuh</a:t>
            </a:r>
            <a:r>
              <a:rPr lang="en-US" sz="2400" dirty="0">
                <a:solidFill>
                  <a:srgbClr val="000000"/>
                </a:solidFill>
                <a:effectLst/>
                <a:latin typeface="Helvetica" panose="020B0604020202020204" pitchFamily="34" charset="0"/>
              </a:rPr>
              <a:t>] and Abu Bakr were hiding. When he saw the enemy at a very close distance, Abu Bakr whispered to the Prophet [</a:t>
            </a:r>
            <a:r>
              <a:rPr lang="en-US" sz="2400" dirty="0" err="1">
                <a:solidFill>
                  <a:srgbClr val="000000"/>
                </a:solidFill>
                <a:effectLst/>
                <a:latin typeface="Helvetica" panose="020B0604020202020204" pitchFamily="34" charset="0"/>
              </a:rPr>
              <a:t>pbuh</a:t>
            </a:r>
            <a:r>
              <a:rPr lang="en-US" sz="2400" dirty="0">
                <a:solidFill>
                  <a:srgbClr val="000000"/>
                </a:solidFill>
                <a:effectLst/>
                <a:latin typeface="Helvetica" panose="020B0604020202020204" pitchFamily="34" charset="0"/>
              </a:rPr>
              <a:t>]: "What, if they were to look through the crevice and detect us?" The Prophet [</a:t>
            </a:r>
            <a:r>
              <a:rPr lang="en-US" sz="2400" dirty="0" err="1">
                <a:solidFill>
                  <a:srgbClr val="000000"/>
                </a:solidFill>
                <a:effectLst/>
                <a:latin typeface="Helvetica" panose="020B0604020202020204" pitchFamily="34" charset="0"/>
              </a:rPr>
              <a:t>pbuh</a:t>
            </a:r>
            <a:r>
              <a:rPr lang="en-US" sz="2400" dirty="0">
                <a:solidFill>
                  <a:srgbClr val="000000"/>
                </a:solidFill>
                <a:effectLst/>
                <a:latin typeface="Helvetica" panose="020B0604020202020204" pitchFamily="34" charset="0"/>
              </a:rPr>
              <a:t>] in his God-inspired calm replied: </a:t>
            </a:r>
            <a:endParaRPr lang="en-US" sz="2400" dirty="0"/>
          </a:p>
          <a:p>
            <a:pPr marL="0" indent="0" algn="just">
              <a:buNone/>
            </a:pPr>
            <a:r>
              <a:rPr lang="en-US" sz="2160" b="1" dirty="0">
                <a:solidFill>
                  <a:srgbClr val="008080"/>
                </a:solidFill>
                <a:effectLst/>
                <a:latin typeface="Helvetica-Bold"/>
              </a:rPr>
              <a:t>"Silence Abu Bakr! What do you think of those two with whom the Third is </a:t>
            </a:r>
            <a:r>
              <a:rPr lang="en-US" sz="2160" b="1" dirty="0" err="1">
                <a:solidFill>
                  <a:srgbClr val="008080"/>
                </a:solidFill>
                <a:effectLst/>
                <a:latin typeface="Helvetica-Bold"/>
              </a:rPr>
              <a:t>Allâh</a:t>
            </a:r>
            <a:r>
              <a:rPr lang="en-US" sz="2160" b="1" dirty="0">
                <a:solidFill>
                  <a:srgbClr val="008080"/>
                </a:solidFill>
                <a:effectLst/>
                <a:latin typeface="Helvetica-Bold"/>
              </a:rPr>
              <a:t>.“</a:t>
            </a:r>
            <a:endParaRPr lang="en-US" sz="2160" b="1" dirty="0">
              <a:solidFill>
                <a:srgbClr val="008080"/>
              </a:solidFill>
              <a:effectLst/>
              <a:latin typeface="Helvetica-Bold"/>
            </a:endParaRPr>
          </a:p>
          <a:p>
            <a:pPr marL="0" indent="0">
              <a:buNone/>
            </a:pPr>
            <a:r>
              <a:rPr lang="en-US" sz="2400" b="1" dirty="0">
                <a:latin typeface="Times New Roman" panose="02020603050405020304" pitchFamily="18" charset="0"/>
                <a:cs typeface="Times New Roman" panose="02020603050405020304" pitchFamily="18" charset="0"/>
              </a:rPr>
              <a:t>Important incidents during migration: </a:t>
            </a:r>
            <a:endParaRPr lang="en-US" sz="2400" b="1" dirty="0">
              <a:latin typeface="Times New Roman" panose="02020603050405020304" pitchFamily="18" charset="0"/>
              <a:cs typeface="Times New Roman" panose="02020603050405020304" pitchFamily="18" charset="0"/>
            </a:endParaRPr>
          </a:p>
          <a:p>
            <a:pPr marL="0" indent="0" algn="just">
              <a:buNone/>
            </a:pPr>
            <a:r>
              <a:rPr lang="en-US" sz="1800" dirty="0">
                <a:solidFill>
                  <a:srgbClr val="000000"/>
                </a:solidFill>
                <a:effectLst/>
                <a:latin typeface="Helvetica" panose="020B0604020202020204" pitchFamily="34" charset="0"/>
              </a:rPr>
              <a:t>1</a:t>
            </a:r>
            <a:r>
              <a:rPr lang="en-US" sz="2600" dirty="0">
                <a:solidFill>
                  <a:srgbClr val="000000"/>
                </a:solidFill>
                <a:effectLst/>
                <a:latin typeface="Times New Roman" panose="02020603050405020304" pitchFamily="18" charset="0"/>
                <a:cs typeface="Times New Roman" panose="02020603050405020304" pitchFamily="18" charset="0"/>
              </a:rPr>
              <a:t>. One day they could find no shelter from the scorching heat so Abu Bakr [R] cast a glance and found a little shade beside a rock. He cleaned the ground, spread his mantle for the Prophet [</a:t>
            </a:r>
            <a:r>
              <a:rPr lang="en-US" sz="2600" dirty="0" err="1">
                <a:solidFill>
                  <a:srgbClr val="000000"/>
                </a:solidFill>
                <a:effectLst/>
                <a:latin typeface="Times New Roman" panose="02020603050405020304" pitchFamily="18" charset="0"/>
                <a:cs typeface="Times New Roman" panose="02020603050405020304" pitchFamily="18" charset="0"/>
              </a:rPr>
              <a:t>pbuh</a:t>
            </a:r>
            <a:r>
              <a:rPr lang="en-US" sz="2600" dirty="0">
                <a:solidFill>
                  <a:srgbClr val="000000"/>
                </a:solidFill>
                <a:effectLst/>
                <a:latin typeface="Times New Roman" panose="02020603050405020304" pitchFamily="18" charset="0"/>
                <a:cs typeface="Times New Roman" panose="02020603050405020304" pitchFamily="18" charset="0"/>
              </a:rPr>
              <a:t>] to lie on and himself went off in search of food. He came across a shepherd, a </a:t>
            </a:r>
            <a:r>
              <a:rPr lang="en-US" sz="2600" dirty="0" err="1">
                <a:solidFill>
                  <a:srgbClr val="000000"/>
                </a:solidFill>
                <a:effectLst/>
                <a:latin typeface="Times New Roman" panose="02020603050405020304" pitchFamily="18" charset="0"/>
                <a:cs typeface="Times New Roman" panose="02020603050405020304" pitchFamily="18" charset="0"/>
              </a:rPr>
              <a:t>bedouin</a:t>
            </a:r>
            <a:r>
              <a:rPr lang="en-US" sz="2600" dirty="0">
                <a:solidFill>
                  <a:srgbClr val="000000"/>
                </a:solidFill>
                <a:effectLst/>
                <a:latin typeface="Times New Roman" panose="02020603050405020304" pitchFamily="18" charset="0"/>
                <a:cs typeface="Times New Roman" panose="02020603050405020304" pitchFamily="18" charset="0"/>
              </a:rPr>
              <a:t> boy, who was also seeking a shelter. Abu Bakr asked him for some milk and took it to the Prophet [</a:t>
            </a:r>
            <a:r>
              <a:rPr lang="en-US" sz="2600" dirty="0" err="1">
                <a:solidFill>
                  <a:srgbClr val="000000"/>
                </a:solidFill>
                <a:effectLst/>
                <a:latin typeface="Times New Roman" panose="02020603050405020304" pitchFamily="18" charset="0"/>
                <a:cs typeface="Times New Roman" panose="02020603050405020304" pitchFamily="18" charset="0"/>
              </a:rPr>
              <a:t>pbuh</a:t>
            </a:r>
            <a:r>
              <a:rPr lang="en-US" sz="2600" dirty="0">
                <a:solidFill>
                  <a:srgbClr val="000000"/>
                </a:solidFill>
                <a:effectLst/>
                <a:latin typeface="Times New Roman" panose="02020603050405020304" pitchFamily="18" charset="0"/>
                <a:cs typeface="Times New Roman" panose="02020603050405020304" pitchFamily="18" charset="0"/>
              </a:rPr>
              <a:t>], cooled it with some water and waited till the Prophet [</a:t>
            </a:r>
            <a:r>
              <a:rPr lang="en-US" sz="2600" dirty="0" err="1">
                <a:solidFill>
                  <a:srgbClr val="000000"/>
                </a:solidFill>
                <a:effectLst/>
                <a:latin typeface="Times New Roman" panose="02020603050405020304" pitchFamily="18" charset="0"/>
                <a:cs typeface="Times New Roman" panose="02020603050405020304" pitchFamily="18" charset="0"/>
              </a:rPr>
              <a:t>pbuh</a:t>
            </a:r>
            <a:r>
              <a:rPr lang="en-US" sz="2600" dirty="0">
                <a:solidFill>
                  <a:srgbClr val="000000"/>
                </a:solidFill>
                <a:effectLst/>
                <a:latin typeface="Times New Roman" panose="02020603050405020304" pitchFamily="18" charset="0"/>
                <a:cs typeface="Times New Roman" panose="02020603050405020304" pitchFamily="18" charset="0"/>
              </a:rPr>
              <a:t>] woke up and quenched his thirst.</a:t>
            </a:r>
            <a:endParaRPr lang="en-US" sz="2600"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62527"/>
          </a:xfrm>
        </p:spPr>
        <p:txBody>
          <a:bodyPr>
            <a:normAutofit fontScale="90000"/>
          </a:bodyPr>
          <a:lstStyle/>
          <a:p>
            <a:r>
              <a:rPr lang="en-US" dirty="0"/>
              <a:t> </a:t>
            </a:r>
            <a:r>
              <a:rPr lang="en-US" dirty="0" err="1">
                <a:latin typeface="Algerian" panose="04020705040A02060702" pitchFamily="82" charset="0"/>
              </a:rPr>
              <a:t>Hijrat</a:t>
            </a:r>
            <a:r>
              <a:rPr lang="en-US" dirty="0">
                <a:latin typeface="Algerian" panose="04020705040A02060702" pitchFamily="82" charset="0"/>
              </a:rPr>
              <a:t>-e-Madina </a:t>
            </a:r>
            <a:endParaRPr lang="en-US" dirty="0"/>
          </a:p>
        </p:txBody>
      </p:sp>
      <p:sp>
        <p:nvSpPr>
          <p:cNvPr id="3" name="Content Placeholder 2"/>
          <p:cNvSpPr>
            <a:spLocks noGrp="1"/>
          </p:cNvSpPr>
          <p:nvPr>
            <p:ph idx="1"/>
          </p:nvPr>
        </p:nvSpPr>
        <p:spPr>
          <a:xfrm>
            <a:off x="838200" y="1060174"/>
            <a:ext cx="10515600" cy="5116789"/>
          </a:xfrm>
        </p:spPr>
        <p:txBody>
          <a:bodyPr>
            <a:normAutofit/>
          </a:bodyPr>
          <a:lstStyle/>
          <a:p>
            <a:pPr marL="0" indent="0" algn="just">
              <a:lnSpc>
                <a:spcPct val="100000"/>
              </a:lnSpc>
              <a:buNone/>
            </a:pPr>
            <a:r>
              <a:rPr lang="en-US" sz="1800" dirty="0">
                <a:solidFill>
                  <a:srgbClr val="000000"/>
                </a:solidFill>
                <a:effectLst/>
                <a:latin typeface="Helvetica" panose="020B0604020202020204" pitchFamily="34" charset="0"/>
              </a:rPr>
              <a:t>2</a:t>
            </a:r>
            <a:r>
              <a:rPr lang="en-US" sz="2400" dirty="0">
                <a:solidFill>
                  <a:srgbClr val="000000"/>
                </a:solidFill>
                <a:effectLst/>
                <a:latin typeface="Helvetica" panose="020B0604020202020204" pitchFamily="34" charset="0"/>
              </a:rPr>
              <a:t>. </a:t>
            </a:r>
            <a:r>
              <a:rPr lang="en-US" sz="2400" dirty="0">
                <a:solidFill>
                  <a:srgbClr val="000000"/>
                </a:solidFill>
                <a:effectLst/>
                <a:latin typeface="Times New Roman" panose="02020603050405020304" pitchFamily="18" charset="0"/>
                <a:cs typeface="Times New Roman" panose="02020603050405020304" pitchFamily="18" charset="0"/>
              </a:rPr>
              <a:t>Whoever asked Abu Bakr [R] about the identity of his </a:t>
            </a:r>
            <a:r>
              <a:rPr lang="en-US" sz="2400" dirty="0" err="1">
                <a:solidFill>
                  <a:srgbClr val="000000"/>
                </a:solidFill>
                <a:effectLst/>
                <a:latin typeface="Times New Roman" panose="02020603050405020304" pitchFamily="18" charset="0"/>
                <a:cs typeface="Times New Roman" panose="02020603050405020304" pitchFamily="18" charset="0"/>
              </a:rPr>
              <a:t>honourable</a:t>
            </a:r>
            <a:r>
              <a:rPr lang="en-US" sz="2400" dirty="0">
                <a:solidFill>
                  <a:srgbClr val="000000"/>
                </a:solidFill>
                <a:effectLst/>
                <a:latin typeface="Times New Roman" panose="02020603050405020304" pitchFamily="18" charset="0"/>
                <a:cs typeface="Times New Roman" panose="02020603050405020304" pitchFamily="18" charset="0"/>
              </a:rPr>
              <a:t> companion, he would reply that he was a man who guided him on his way. The questioner would think that Muhammad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was a guide, in terms of roads, whereas Abu Bakr used to mean guide to the way of righteousness.</a:t>
            </a:r>
            <a:endParaRPr lang="en-US" sz="2400" dirty="0">
              <a:solidFill>
                <a:srgbClr val="000000"/>
              </a:solidFill>
              <a:effectLst/>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3.Quraish, as we have already mentioned, had declared that whoever would seize Muhammad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would receive a hundred camels as reward. This had spurred many persons to try their luck. Among those who were on the lookout for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and his companion in order to win the reward was </a:t>
            </a:r>
            <a:r>
              <a:rPr lang="en-US" sz="2400" dirty="0" err="1">
                <a:solidFill>
                  <a:srgbClr val="000000"/>
                </a:solidFill>
                <a:effectLst/>
                <a:latin typeface="Times New Roman" panose="02020603050405020304" pitchFamily="18" charset="0"/>
                <a:cs typeface="Times New Roman" panose="02020603050405020304" pitchFamily="18" charset="0"/>
              </a:rPr>
              <a:t>Suraqah</a:t>
            </a:r>
            <a:r>
              <a:rPr lang="en-US" sz="2400" dirty="0">
                <a:solidFill>
                  <a:srgbClr val="000000"/>
                </a:solidFill>
                <a:effectLst/>
                <a:latin typeface="Times New Roman" panose="02020603050405020304" pitchFamily="18" charset="0"/>
                <a:cs typeface="Times New Roman" panose="02020603050405020304" pitchFamily="18" charset="0"/>
              </a:rPr>
              <a:t>, the son of Malik. He, on receiving information that a party of four, had been spotted on a certain route, decided to pursue it secretly so that he alone should be the winner of the reward. He mounted a swift horse and went in hot pursuit of them. On the way the horse stumbled and he fell on the ground.</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83014"/>
          </a:xfrm>
        </p:spPr>
        <p:txBody>
          <a:bodyPr>
            <a:normAutofit fontScale="90000"/>
          </a:bodyPr>
          <a:lstStyle/>
          <a:p>
            <a:r>
              <a:rPr lang="en-US" dirty="0"/>
              <a:t>  </a:t>
            </a:r>
            <a:r>
              <a:rPr lang="en-US" dirty="0" err="1">
                <a:latin typeface="Algerian" panose="04020705040A02060702" pitchFamily="82" charset="0"/>
              </a:rPr>
              <a:t>Hijrat</a:t>
            </a:r>
            <a:r>
              <a:rPr lang="en-US" dirty="0">
                <a:latin typeface="Algerian" panose="04020705040A02060702" pitchFamily="82" charset="0"/>
              </a:rPr>
              <a:t>-e-Madina </a:t>
            </a:r>
            <a:endParaRPr lang="en-US" dirty="0"/>
          </a:p>
        </p:txBody>
      </p:sp>
      <p:sp>
        <p:nvSpPr>
          <p:cNvPr id="3" name="Content Placeholder 2"/>
          <p:cNvSpPr>
            <a:spLocks noGrp="1"/>
          </p:cNvSpPr>
          <p:nvPr>
            <p:ph idx="1"/>
          </p:nvPr>
        </p:nvSpPr>
        <p:spPr>
          <a:xfrm>
            <a:off x="838200" y="848140"/>
            <a:ext cx="10515600" cy="5420138"/>
          </a:xfrm>
        </p:spPr>
        <p:txBody>
          <a:bodyPr>
            <a:noAutofit/>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On drawing a lot so as to divine whether he should continue the chase or not, as the Arabs used to do in such circumstances, he found the omens unpropitious. But the lust for material wealth blinded him altogether and he resumed the chase. Once more he met with the same fate but paid no heed to it. Again he jumped onto the saddle and galloped at a break-neck speed till he came quite close to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Abu Bakr’s heart agitated and he kept looking back while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remained steadfast and continued reciting verses of the </a:t>
            </a:r>
            <a:r>
              <a:rPr lang="en-US" sz="2400" dirty="0" err="1">
                <a:solidFill>
                  <a:srgbClr val="000000"/>
                </a:solidFill>
                <a:effectLst/>
                <a:latin typeface="Times New Roman" panose="02020603050405020304" pitchFamily="18" charset="0"/>
                <a:cs typeface="Times New Roman" panose="02020603050405020304" pitchFamily="18" charset="0"/>
              </a:rPr>
              <a:t>Qur’ân</a:t>
            </a:r>
            <a:r>
              <a:rPr lang="en-US" sz="2400" dirty="0">
                <a:solidFill>
                  <a:srgbClr val="000000"/>
                </a:solidFill>
                <a:effectLst/>
                <a:latin typeface="Times New Roman" panose="02020603050405020304" pitchFamily="18" charset="0"/>
                <a:cs typeface="Times New Roman" panose="02020603050405020304" pitchFamily="18" charset="0"/>
              </a:rPr>
              <a:t>.</a:t>
            </a:r>
            <a:endParaRPr lang="en-US" sz="2400" dirty="0">
              <a:solidFill>
                <a:srgbClr val="000000"/>
              </a:solidFill>
              <a:effectLst/>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The repeated stumbling of </a:t>
            </a:r>
            <a:r>
              <a:rPr lang="en-US" sz="2400" dirty="0" err="1">
                <a:solidFill>
                  <a:srgbClr val="000000"/>
                </a:solidFill>
                <a:effectLst/>
                <a:latin typeface="Times New Roman" panose="02020603050405020304" pitchFamily="18" charset="0"/>
                <a:cs typeface="Times New Roman" panose="02020603050405020304" pitchFamily="18" charset="0"/>
              </a:rPr>
              <a:t>Suraqah’s</a:t>
            </a:r>
            <a:r>
              <a:rPr lang="en-US" sz="2400" dirty="0">
                <a:solidFill>
                  <a:srgbClr val="000000"/>
                </a:solidFill>
                <a:effectLst/>
                <a:latin typeface="Times New Roman" panose="02020603050405020304" pitchFamily="18" charset="0"/>
                <a:cs typeface="Times New Roman" panose="02020603050405020304" pitchFamily="18" charset="0"/>
              </a:rPr>
              <a:t> horse and his falling off awakened him to the situation, and he realized that it was a constant warning of </a:t>
            </a:r>
            <a:r>
              <a:rPr lang="en-US" sz="2400" dirty="0" err="1">
                <a:solidFill>
                  <a:srgbClr val="000000"/>
                </a:solidFill>
                <a:effectLst/>
                <a:latin typeface="Times New Roman" panose="02020603050405020304" pitchFamily="18" charset="0"/>
                <a:cs typeface="Times New Roman" panose="02020603050405020304" pitchFamily="18" charset="0"/>
              </a:rPr>
              <a:t>Allâh</a:t>
            </a:r>
            <a:r>
              <a:rPr lang="en-US" sz="2400" dirty="0">
                <a:solidFill>
                  <a:srgbClr val="000000"/>
                </a:solidFill>
                <a:effectLst/>
                <a:latin typeface="Times New Roman" panose="02020603050405020304" pitchFamily="18" charset="0"/>
                <a:cs typeface="Times New Roman" panose="02020603050405020304" pitchFamily="18" charset="0"/>
              </a:rPr>
              <a:t> for his evil design which he contemplated against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He approached the travelling group with a sorrowful heart and begged of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forgiveness in all humility. Then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forgave him and confirmed it with a token written by ‘Amir bin </a:t>
            </a:r>
            <a:r>
              <a:rPr lang="en-US" sz="2400" dirty="0" err="1">
                <a:solidFill>
                  <a:srgbClr val="000000"/>
                </a:solidFill>
                <a:effectLst/>
                <a:latin typeface="Times New Roman" panose="02020603050405020304" pitchFamily="18" charset="0"/>
                <a:cs typeface="Times New Roman" panose="02020603050405020304" pitchFamily="18" charset="0"/>
              </a:rPr>
              <a:t>Fuhairah</a:t>
            </a:r>
            <a:r>
              <a:rPr lang="en-US" sz="2400" dirty="0">
                <a:solidFill>
                  <a:srgbClr val="000000"/>
                </a:solidFill>
                <a:effectLst/>
                <a:latin typeface="Times New Roman" panose="02020603050405020304" pitchFamily="18" charset="0"/>
                <a:cs typeface="Times New Roman" panose="02020603050405020304" pitchFamily="18" charset="0"/>
              </a:rPr>
              <a:t> on a piece of parchment. </a:t>
            </a:r>
            <a:r>
              <a:rPr lang="en-US" sz="2400" dirty="0" err="1">
                <a:solidFill>
                  <a:srgbClr val="000000"/>
                </a:solidFill>
                <a:effectLst/>
                <a:latin typeface="Times New Roman" panose="02020603050405020304" pitchFamily="18" charset="0"/>
                <a:cs typeface="Times New Roman" panose="02020603050405020304" pitchFamily="18" charset="0"/>
              </a:rPr>
              <a:t>Suraqah</a:t>
            </a:r>
            <a:r>
              <a:rPr lang="en-US" sz="2400" dirty="0">
                <a:solidFill>
                  <a:srgbClr val="000000"/>
                </a:solidFill>
                <a:effectLst/>
                <a:latin typeface="Times New Roman" panose="02020603050405020304" pitchFamily="18" charset="0"/>
                <a:cs typeface="Times New Roman" panose="02020603050405020304" pitchFamily="18" charset="0"/>
              </a:rPr>
              <a:t> hurried back to Makkah and tried to foil the attempts of those who were in pursuit of Muhammad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and his noble companions. </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83014"/>
          </a:xfrm>
        </p:spPr>
        <p:txBody>
          <a:bodyPr>
            <a:normAutofit fontScale="90000"/>
          </a:bodyPr>
          <a:lstStyle/>
          <a:p>
            <a:r>
              <a:rPr lang="en-US" dirty="0"/>
              <a:t> </a:t>
            </a:r>
            <a:r>
              <a:rPr lang="en-US" sz="4000" dirty="0" err="1">
                <a:latin typeface="Algerian" panose="04020705040A02060702" pitchFamily="82" charset="0"/>
              </a:rPr>
              <a:t>Hijrat</a:t>
            </a:r>
            <a:r>
              <a:rPr lang="en-US" sz="4000" dirty="0">
                <a:latin typeface="Algerian" panose="04020705040A02060702" pitchFamily="82" charset="0"/>
              </a:rPr>
              <a:t>-e-Madina</a:t>
            </a:r>
            <a:endParaRPr lang="en-US" sz="4000" dirty="0">
              <a:latin typeface="Algerian" panose="04020705040A02060702" pitchFamily="82" charset="0"/>
            </a:endParaRPr>
          </a:p>
        </p:txBody>
      </p:sp>
      <p:sp>
        <p:nvSpPr>
          <p:cNvPr id="3" name="Content Placeholder 2"/>
          <p:cNvSpPr>
            <a:spLocks noGrp="1"/>
          </p:cNvSpPr>
          <p:nvPr>
            <p:ph idx="1"/>
          </p:nvPr>
        </p:nvSpPr>
        <p:spPr>
          <a:xfrm>
            <a:off x="838200" y="848140"/>
            <a:ext cx="10515600" cy="5328823"/>
          </a:xfrm>
        </p:spPr>
        <p:txBody>
          <a:bodyPr>
            <a:normAutofit/>
          </a:bodyPr>
          <a:lstStyle/>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4. The party continued its journey until it reached to solitary tents belonging to a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woman called Umm </a:t>
            </a:r>
            <a:r>
              <a:rPr lang="en-US" sz="2400" dirty="0" err="1">
                <a:solidFill>
                  <a:srgbClr val="000000"/>
                </a:solidFill>
                <a:effectLst/>
                <a:latin typeface="Times New Roman" panose="02020603050405020304" pitchFamily="18" charset="0"/>
                <a:cs typeface="Times New Roman" panose="02020603050405020304" pitchFamily="18" charset="0"/>
              </a:rPr>
              <a:t>Ma‘bad</a:t>
            </a:r>
            <a:r>
              <a:rPr lang="en-US" sz="2400" dirty="0">
                <a:solidFill>
                  <a:srgbClr val="000000"/>
                </a:solidFill>
                <a:effectLst/>
                <a:latin typeface="Times New Roman" panose="02020603050405020304" pitchFamily="18" charset="0"/>
                <a:cs typeface="Times New Roman" panose="02020603050405020304" pitchFamily="18" charset="0"/>
              </a:rPr>
              <a:t> Al-</a:t>
            </a:r>
            <a:r>
              <a:rPr lang="en-US" sz="2400" dirty="0" err="1">
                <a:solidFill>
                  <a:srgbClr val="000000"/>
                </a:solidFill>
                <a:effectLst/>
                <a:latin typeface="Times New Roman" panose="02020603050405020304" pitchFamily="18" charset="0"/>
                <a:cs typeface="Times New Roman" panose="02020603050405020304" pitchFamily="18" charset="0"/>
              </a:rPr>
              <a:t>Khuza‘iyah</a:t>
            </a:r>
            <a:r>
              <a:rPr lang="en-US" sz="2400" dirty="0">
                <a:solidFill>
                  <a:srgbClr val="000000"/>
                </a:solidFill>
                <a:effectLst/>
                <a:latin typeface="Times New Roman" panose="02020603050405020304" pitchFamily="18" charset="0"/>
                <a:cs typeface="Times New Roman" panose="02020603050405020304" pitchFamily="18" charset="0"/>
              </a:rPr>
              <a:t>. She was a gracious lady who sat at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her tent-door with a mat spread out for any chance </a:t>
            </a:r>
            <a:r>
              <a:rPr lang="en-US" sz="2400" dirty="0" err="1">
                <a:solidFill>
                  <a:srgbClr val="000000"/>
                </a:solidFill>
                <a:effectLst/>
                <a:latin typeface="Times New Roman" panose="02020603050405020304" pitchFamily="18" charset="0"/>
                <a:cs typeface="Times New Roman" panose="02020603050405020304" pitchFamily="18" charset="0"/>
              </a:rPr>
              <a:t>traveller</a:t>
            </a:r>
            <a:r>
              <a:rPr lang="en-US" sz="2400" dirty="0">
                <a:solidFill>
                  <a:srgbClr val="000000"/>
                </a:solidFill>
                <a:effectLst/>
                <a:latin typeface="Times New Roman" panose="02020603050405020304" pitchFamily="18" charset="0"/>
                <a:cs typeface="Times New Roman" panose="02020603050405020304" pitchFamily="18" charset="0"/>
              </a:rPr>
              <a:t> that might pass by the way. Fatigued and thirsty,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and his companions wanted to refresh themselves with food and some milk. The lady told them that the flock was out in the pasture and the goat standing nearby was almost dry. It was a rainless year.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with her permission, touched its udders, reciting over them the Name of </a:t>
            </a:r>
            <a:r>
              <a:rPr lang="en-US" sz="2400" dirty="0" err="1">
                <a:solidFill>
                  <a:srgbClr val="000000"/>
                </a:solidFill>
                <a:effectLst/>
                <a:latin typeface="Times New Roman" panose="02020603050405020304" pitchFamily="18" charset="0"/>
                <a:cs typeface="Times New Roman" panose="02020603050405020304" pitchFamily="18" charset="0"/>
              </a:rPr>
              <a:t>Allâh</a:t>
            </a:r>
            <a:r>
              <a:rPr lang="en-US" sz="2400" dirty="0">
                <a:solidFill>
                  <a:srgbClr val="000000"/>
                </a:solidFill>
                <a:effectLst/>
                <a:latin typeface="Times New Roman" panose="02020603050405020304" pitchFamily="18" charset="0"/>
                <a:cs typeface="Times New Roman" panose="02020603050405020304" pitchFamily="18" charset="0"/>
              </a:rPr>
              <a:t>, and to their great joy, there flowed plenty of milk out of them. </a:t>
            </a:r>
            <a:endParaRPr lang="en-US" sz="2400" dirty="0">
              <a:solidFill>
                <a:srgbClr val="000000"/>
              </a:solidFill>
              <a:effectLst/>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5. On his way to Madinah ,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met Abu </a:t>
            </a:r>
            <a:r>
              <a:rPr lang="en-US" sz="2400" dirty="0" err="1">
                <a:solidFill>
                  <a:srgbClr val="000000"/>
                </a:solidFill>
                <a:effectLst/>
                <a:latin typeface="Times New Roman" panose="02020603050405020304" pitchFamily="18" charset="0"/>
                <a:cs typeface="Times New Roman" panose="02020603050405020304" pitchFamily="18" charset="0"/>
              </a:rPr>
              <a:t>Buraidah</a:t>
            </a:r>
            <a:r>
              <a:rPr lang="en-US" sz="2400" dirty="0">
                <a:solidFill>
                  <a:srgbClr val="000000"/>
                </a:solidFill>
                <a:effectLst/>
                <a:latin typeface="Times New Roman" panose="02020603050405020304" pitchFamily="18" charset="0"/>
                <a:cs typeface="Times New Roman" panose="02020603050405020304" pitchFamily="18" charset="0"/>
              </a:rPr>
              <a:t>, one of those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driven by their lust for the reward of Quraish. No sooner did he face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and talk with him, than he embraced Islam along with seventy of his men.</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42040"/>
          </a:xfrm>
        </p:spPr>
        <p:txBody>
          <a:bodyPr>
            <a:normAutofit/>
          </a:bodyPr>
          <a:lstStyle/>
          <a:p>
            <a:r>
              <a:rPr lang="en-US" sz="3600" dirty="0">
                <a:latin typeface="Algerian" panose="04020705040A02060702" pitchFamily="82" charset="0"/>
              </a:rPr>
              <a:t>Arrival at </a:t>
            </a:r>
            <a:r>
              <a:rPr lang="en-US" sz="3600" dirty="0" err="1">
                <a:latin typeface="Algerian" panose="04020705040A02060702" pitchFamily="82" charset="0"/>
              </a:rPr>
              <a:t>Quba</a:t>
            </a:r>
            <a:r>
              <a:rPr lang="en-US" sz="3600" dirty="0">
                <a:latin typeface="Algerian" panose="04020705040A02060702" pitchFamily="82" charset="0"/>
              </a:rPr>
              <a:t> </a:t>
            </a:r>
            <a:endParaRPr lang="en-US" sz="3600" dirty="0">
              <a:latin typeface="Algerian" panose="04020705040A02060702" pitchFamily="82" charset="0"/>
            </a:endParaRPr>
          </a:p>
        </p:txBody>
      </p:sp>
      <p:sp>
        <p:nvSpPr>
          <p:cNvPr id="3" name="Content Placeholder 2"/>
          <p:cNvSpPr>
            <a:spLocks noGrp="1"/>
          </p:cNvSpPr>
          <p:nvPr>
            <p:ph idx="1"/>
          </p:nvPr>
        </p:nvSpPr>
        <p:spPr>
          <a:xfrm>
            <a:off x="838200" y="1007166"/>
            <a:ext cx="10515600" cy="5169797"/>
          </a:xfrm>
        </p:spPr>
        <p:txBody>
          <a:bodyPr>
            <a:noAutofit/>
          </a:bodyPr>
          <a:lstStyle/>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On Monday, 8th Rabi‘ Al-</a:t>
            </a:r>
            <a:r>
              <a:rPr lang="en-US" sz="2400" dirty="0" err="1">
                <a:solidFill>
                  <a:srgbClr val="000000"/>
                </a:solidFill>
                <a:effectLst/>
                <a:latin typeface="Times New Roman" panose="02020603050405020304" pitchFamily="18" charset="0"/>
                <a:cs typeface="Times New Roman" panose="02020603050405020304" pitchFamily="18" charset="0"/>
              </a:rPr>
              <a:t>Awwal</a:t>
            </a:r>
            <a:r>
              <a:rPr lang="en-US" sz="2400" dirty="0">
                <a:solidFill>
                  <a:srgbClr val="000000"/>
                </a:solidFill>
                <a:effectLst/>
                <a:latin typeface="Times New Roman" panose="02020603050405020304" pitchFamily="18" charset="0"/>
                <a:cs typeface="Times New Roman" panose="02020603050405020304" pitchFamily="18" charset="0"/>
              </a:rPr>
              <a:t>, the fourteenth year of Prophethood, i.e. September 23rd. 622, the Messenger of </a:t>
            </a:r>
            <a:r>
              <a:rPr lang="en-US" sz="2400" dirty="0" err="1">
                <a:solidFill>
                  <a:srgbClr val="000000"/>
                </a:solidFill>
                <a:effectLst/>
                <a:latin typeface="Times New Roman" panose="02020603050405020304" pitchFamily="18" charset="0"/>
                <a:cs typeface="Times New Roman" panose="02020603050405020304" pitchFamily="18" charset="0"/>
              </a:rPr>
              <a:t>Allâh</a:t>
            </a:r>
            <a:r>
              <a:rPr lang="en-US" sz="2400" dirty="0">
                <a:solidFill>
                  <a:srgbClr val="000000"/>
                </a:solidFill>
                <a:effectLst/>
                <a:latin typeface="Times New Roman" panose="02020603050405020304" pitchFamily="18" charset="0"/>
                <a:cs typeface="Times New Roman" panose="02020603050405020304" pitchFamily="18" charset="0"/>
              </a:rPr>
              <a:t> arrived at </a:t>
            </a:r>
            <a:r>
              <a:rPr lang="en-US" sz="2400" dirty="0" err="1">
                <a:solidFill>
                  <a:srgbClr val="000000"/>
                </a:solidFill>
                <a:effectLst/>
                <a:latin typeface="Times New Roman" panose="02020603050405020304" pitchFamily="18" charset="0"/>
                <a:cs typeface="Times New Roman" panose="02020603050405020304" pitchFamily="18" charset="0"/>
              </a:rPr>
              <a:t>Quba</a:t>
            </a:r>
            <a:r>
              <a:rPr lang="en-US" sz="2400" dirty="0">
                <a:solidFill>
                  <a:srgbClr val="000000"/>
                </a:solidFill>
                <a:effectLst/>
                <a:latin typeface="Times New Roman" panose="02020603050405020304" pitchFamily="18" charset="0"/>
                <a:cs typeface="Times New Roman" panose="02020603050405020304" pitchFamily="18" charset="0"/>
              </a:rPr>
              <a:t>’.</a:t>
            </a:r>
            <a:r>
              <a:rPr lang="en-US" sz="2400" dirty="0">
                <a:solidFill>
                  <a:srgbClr val="FF0000"/>
                </a:solidFill>
                <a:effectLst/>
                <a:latin typeface="Times New Roman" panose="02020603050405020304" pitchFamily="18" charset="0"/>
                <a:cs typeface="Times New Roman" panose="02020603050405020304" pitchFamily="18" charset="0"/>
              </a:rPr>
              <a:t>[Rahmat-al-</a:t>
            </a:r>
            <a:r>
              <a:rPr lang="en-US" sz="2400" dirty="0" err="1">
                <a:solidFill>
                  <a:srgbClr val="FF0000"/>
                </a:solidFill>
                <a:effectLst/>
                <a:latin typeface="Times New Roman" panose="02020603050405020304" pitchFamily="18" charset="0"/>
                <a:cs typeface="Times New Roman" panose="02020603050405020304" pitchFamily="18" charset="0"/>
              </a:rPr>
              <a:t>lil'alameen</a:t>
            </a:r>
            <a:r>
              <a:rPr lang="en-US" sz="2400" dirty="0">
                <a:solidFill>
                  <a:srgbClr val="FF0000"/>
                </a:solidFill>
                <a:effectLst/>
                <a:latin typeface="Times New Roman" panose="02020603050405020304" pitchFamily="18" charset="0"/>
                <a:cs typeface="Times New Roman" panose="02020603050405020304" pitchFamily="18" charset="0"/>
              </a:rPr>
              <a:t> 1/102]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As soon as the news of Muhammad’s arrival began to spread, crowds came flocking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out of Madinah . They would come every morning and wait eagerly for his appearance until forced by the unbearable heat of the midday sun to return. One day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they had gone as usual, and after a long wait and watch they retired to the city when </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dirty="0">
                <a:solidFill>
                  <a:srgbClr val="000000"/>
                </a:solidFill>
                <a:effectLst/>
                <a:latin typeface="Times New Roman" panose="02020603050405020304" pitchFamily="18" charset="0"/>
                <a:cs typeface="Times New Roman" panose="02020603050405020304" pitchFamily="18" charset="0"/>
              </a:rPr>
              <a:t>a Jew, catching a glimpse of three </a:t>
            </a:r>
            <a:r>
              <a:rPr lang="en-US" sz="2400" dirty="0" err="1">
                <a:solidFill>
                  <a:srgbClr val="000000"/>
                </a:solidFill>
                <a:effectLst/>
                <a:latin typeface="Times New Roman" panose="02020603050405020304" pitchFamily="18" charset="0"/>
                <a:cs typeface="Times New Roman" panose="02020603050405020304" pitchFamily="18" charset="0"/>
              </a:rPr>
              <a:t>travellers</a:t>
            </a:r>
            <a:r>
              <a:rPr lang="en-US" sz="2400" dirty="0">
                <a:solidFill>
                  <a:srgbClr val="000000"/>
                </a:solidFill>
                <a:effectLst/>
                <a:latin typeface="Times New Roman" panose="02020603050405020304" pitchFamily="18" charset="0"/>
                <a:cs typeface="Times New Roman" panose="02020603050405020304" pitchFamily="18" charset="0"/>
              </a:rPr>
              <a:t> clad in white winding their way to Madinah , shouted from the top of a hillock: "O you people of Arabia! Your grandfather has come! He, whom you have been eagerly waiting for, has come!" The Muslims immediately rushed holding their weapons, (to defend him)</a:t>
            </a:r>
            <a:r>
              <a:rPr lang="en-US" sz="2400" dirty="0">
                <a:solidFill>
                  <a:srgbClr val="FF0000"/>
                </a:solidFill>
                <a:effectLst/>
                <a:latin typeface="Times New Roman" panose="02020603050405020304" pitchFamily="18" charset="0"/>
                <a:cs typeface="Times New Roman" panose="02020603050405020304" pitchFamily="18" charset="0"/>
              </a:rPr>
              <a:t>[Bukhari 1/555] </a:t>
            </a:r>
            <a:r>
              <a:rPr lang="en-US" sz="2400" dirty="0">
                <a:solidFill>
                  <a:srgbClr val="000000"/>
                </a:solidFill>
                <a:effectLst/>
                <a:latin typeface="Times New Roman" panose="02020603050405020304" pitchFamily="18" charset="0"/>
                <a:cs typeface="Times New Roman" panose="02020603050405020304" pitchFamily="18" charset="0"/>
              </a:rPr>
              <a:t>.The joyful news soon spread through the city and people marched forward to greet their noble guest.</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83014"/>
          </a:xfrm>
        </p:spPr>
        <p:txBody>
          <a:bodyPr>
            <a:normAutofit fontScale="90000"/>
          </a:bodyPr>
          <a:lstStyle/>
          <a:p>
            <a:r>
              <a:rPr lang="en-US" dirty="0"/>
              <a:t> </a:t>
            </a:r>
            <a:r>
              <a:rPr lang="en-US" dirty="0">
                <a:latin typeface="Algerian" panose="04020705040A02060702" pitchFamily="82" charset="0"/>
                <a:sym typeface="+mn-ea"/>
              </a:rPr>
              <a:t>Arrival at </a:t>
            </a:r>
            <a:r>
              <a:rPr lang="en-US" dirty="0" err="1">
                <a:latin typeface="Algerian" panose="04020705040A02060702" pitchFamily="82" charset="0"/>
                <a:sym typeface="+mn-ea"/>
              </a:rPr>
              <a:t>Quba</a:t>
            </a:r>
            <a:endParaRPr lang="en-US" dirty="0"/>
          </a:p>
        </p:txBody>
      </p:sp>
      <p:sp>
        <p:nvSpPr>
          <p:cNvPr id="3" name="Content Placeholder 2"/>
          <p:cNvSpPr>
            <a:spLocks noGrp="1"/>
          </p:cNvSpPr>
          <p:nvPr>
            <p:ph idx="1"/>
          </p:nvPr>
        </p:nvSpPr>
        <p:spPr>
          <a:xfrm>
            <a:off x="838200" y="848140"/>
            <a:ext cx="10515600" cy="5328823"/>
          </a:xfrm>
        </p:spPr>
        <p:txBody>
          <a:bodyPr>
            <a:normAutofit fontScale="92500" lnSpcReduction="20000"/>
          </a:bodyPr>
          <a:lstStyle/>
          <a:p>
            <a:pPr marL="0" indent="0" algn="just">
              <a:lnSpc>
                <a:spcPct val="110000"/>
              </a:lnSpc>
              <a:buNone/>
            </a:pPr>
            <a:r>
              <a:rPr lang="en-US" sz="2595" dirty="0">
                <a:solidFill>
                  <a:srgbClr val="000000"/>
                </a:solidFill>
                <a:effectLst/>
                <a:latin typeface="Times New Roman" panose="02020603050405020304" pitchFamily="18" charset="0"/>
                <a:cs typeface="Times New Roman" panose="02020603050405020304" pitchFamily="18" charset="0"/>
              </a:rPr>
              <a:t>Though not wealthy, every </a:t>
            </a:r>
            <a:r>
              <a:rPr lang="en-US" sz="2595" i="1" dirty="0">
                <a:solidFill>
                  <a:srgbClr val="000000"/>
                </a:solidFill>
                <a:effectLst/>
                <a:latin typeface="Times New Roman" panose="02020603050405020304" pitchFamily="18" charset="0"/>
                <a:cs typeface="Times New Roman" panose="02020603050405020304" pitchFamily="18" charset="0"/>
              </a:rPr>
              <a:t>Ansar</a:t>
            </a:r>
            <a:r>
              <a:rPr lang="en-US" sz="2595" dirty="0">
                <a:solidFill>
                  <a:srgbClr val="000000"/>
                </a:solidFill>
                <a:effectLst/>
                <a:latin typeface="Times New Roman" panose="02020603050405020304" pitchFamily="18" charset="0"/>
                <a:cs typeface="Times New Roman" panose="02020603050405020304" pitchFamily="18" charset="0"/>
              </a:rPr>
              <a:t> (Helper) was wholeheartedly eager and anxious to receive the Messenger in his house. It was indeed a triumphal procession. Around the camel of Muhammad [</a:t>
            </a:r>
            <a:r>
              <a:rPr lang="en-US" sz="2595" dirty="0" err="1">
                <a:solidFill>
                  <a:srgbClr val="000000"/>
                </a:solidFill>
                <a:effectLst/>
                <a:latin typeface="Times New Roman" panose="02020603050405020304" pitchFamily="18" charset="0"/>
                <a:cs typeface="Times New Roman" panose="02020603050405020304" pitchFamily="18" charset="0"/>
              </a:rPr>
              <a:t>pbuh</a:t>
            </a:r>
            <a:r>
              <a:rPr lang="en-US" sz="2595" dirty="0">
                <a:solidFill>
                  <a:srgbClr val="000000"/>
                </a:solidFill>
                <a:effectLst/>
                <a:latin typeface="Times New Roman" panose="02020603050405020304" pitchFamily="18" charset="0"/>
                <a:cs typeface="Times New Roman" panose="02020603050405020304" pitchFamily="18" charset="0"/>
              </a:rPr>
              <a:t>] and his immediate followers, rode the chiefs of the city in their best raiment and in glittering </a:t>
            </a:r>
            <a:r>
              <a:rPr lang="en-US" sz="2595" dirty="0" err="1">
                <a:solidFill>
                  <a:srgbClr val="000000"/>
                </a:solidFill>
                <a:effectLst/>
                <a:latin typeface="Times New Roman" panose="02020603050405020304" pitchFamily="18" charset="0"/>
                <a:cs typeface="Times New Roman" panose="02020603050405020304" pitchFamily="18" charset="0"/>
              </a:rPr>
              <a:t>armour</a:t>
            </a:r>
            <a:r>
              <a:rPr lang="en-US" sz="2595" dirty="0">
                <a:solidFill>
                  <a:srgbClr val="000000"/>
                </a:solidFill>
                <a:effectLst/>
                <a:latin typeface="Times New Roman" panose="02020603050405020304" pitchFamily="18" charset="0"/>
                <a:cs typeface="Times New Roman" panose="02020603050405020304" pitchFamily="18" charset="0"/>
              </a:rPr>
              <a:t>, everyone saying: "Alight here O Messenger of </a:t>
            </a:r>
            <a:r>
              <a:rPr lang="en-US" sz="2595" dirty="0" err="1">
                <a:solidFill>
                  <a:srgbClr val="000000"/>
                </a:solidFill>
                <a:effectLst/>
                <a:latin typeface="Times New Roman" panose="02020603050405020304" pitchFamily="18" charset="0"/>
                <a:cs typeface="Times New Roman" panose="02020603050405020304" pitchFamily="18" charset="0"/>
              </a:rPr>
              <a:t>Allâh</a:t>
            </a:r>
            <a:r>
              <a:rPr lang="en-US" sz="2595" dirty="0">
                <a:solidFill>
                  <a:srgbClr val="000000"/>
                </a:solidFill>
                <a:effectLst/>
                <a:latin typeface="Times New Roman" panose="02020603050405020304" pitchFamily="18" charset="0"/>
                <a:cs typeface="Times New Roman" panose="02020603050405020304" pitchFamily="18" charset="0"/>
              </a:rPr>
              <a:t>, abide by us." Muhammad [</a:t>
            </a:r>
            <a:r>
              <a:rPr lang="en-US" sz="2595" dirty="0" err="1">
                <a:solidFill>
                  <a:srgbClr val="000000"/>
                </a:solidFill>
                <a:effectLst/>
                <a:latin typeface="Times New Roman" panose="02020603050405020304" pitchFamily="18" charset="0"/>
                <a:cs typeface="Times New Roman" panose="02020603050405020304" pitchFamily="18" charset="0"/>
              </a:rPr>
              <a:t>pbuh</a:t>
            </a:r>
            <a:r>
              <a:rPr lang="en-US" sz="2595" dirty="0">
                <a:solidFill>
                  <a:srgbClr val="000000"/>
                </a:solidFill>
                <a:effectLst/>
                <a:latin typeface="Times New Roman" panose="02020603050405020304" pitchFamily="18" charset="0"/>
                <a:cs typeface="Times New Roman" panose="02020603050405020304" pitchFamily="18" charset="0"/>
              </a:rPr>
              <a:t>] used to answer everyone courteously and kindly: "This camel is commanded by </a:t>
            </a:r>
            <a:r>
              <a:rPr lang="en-US" sz="2595" dirty="0" err="1">
                <a:solidFill>
                  <a:srgbClr val="000000"/>
                </a:solidFill>
                <a:effectLst/>
                <a:latin typeface="Times New Roman" panose="02020603050405020304" pitchFamily="18" charset="0"/>
                <a:cs typeface="Times New Roman" panose="02020603050405020304" pitchFamily="18" charset="0"/>
              </a:rPr>
              <a:t>Allâh</a:t>
            </a:r>
            <a:r>
              <a:rPr lang="en-US" sz="2595" dirty="0">
                <a:solidFill>
                  <a:srgbClr val="000000"/>
                </a:solidFill>
                <a:effectLst/>
                <a:latin typeface="Times New Roman" panose="02020603050405020304" pitchFamily="18" charset="0"/>
                <a:cs typeface="Times New Roman" panose="02020603050405020304" pitchFamily="18" charset="0"/>
              </a:rPr>
              <a:t>, wherever it stops, that will be my abode.“</a:t>
            </a:r>
            <a:endParaRPr lang="en-US" sz="2595" dirty="0">
              <a:solidFill>
                <a:srgbClr val="000000"/>
              </a:solidFill>
              <a:effectLst/>
              <a:latin typeface="Times New Roman" panose="02020603050405020304" pitchFamily="18" charset="0"/>
              <a:cs typeface="Times New Roman" panose="02020603050405020304" pitchFamily="18" charset="0"/>
            </a:endParaRPr>
          </a:p>
          <a:p>
            <a:pPr marL="0" indent="0" algn="just">
              <a:lnSpc>
                <a:spcPct val="110000"/>
              </a:lnSpc>
              <a:buNone/>
            </a:pPr>
            <a:r>
              <a:rPr lang="en-US" sz="2600" dirty="0">
                <a:solidFill>
                  <a:srgbClr val="000000"/>
                </a:solidFill>
                <a:effectLst/>
                <a:latin typeface="Times New Roman" panose="02020603050405020304" pitchFamily="18" charset="0"/>
                <a:cs typeface="Times New Roman" panose="02020603050405020304" pitchFamily="18" charset="0"/>
              </a:rPr>
              <a:t>The camel moved onward with slackened rein, reached the site of the Prophetic Mosque and knelt down. He did not dismount until it rose up again, went on forward, turned back and then returned to kneel down in the very former spot. Here, he alighted in a quarter inhabited by Banu Najjar, a tribe related to the Prophet [</a:t>
            </a:r>
            <a:r>
              <a:rPr lang="en-US" sz="2600" dirty="0" err="1">
                <a:solidFill>
                  <a:srgbClr val="000000"/>
                </a:solidFill>
                <a:effectLst/>
                <a:latin typeface="Times New Roman" panose="02020603050405020304" pitchFamily="18" charset="0"/>
                <a:cs typeface="Times New Roman" panose="02020603050405020304" pitchFamily="18" charset="0"/>
              </a:rPr>
              <a:t>pbuh</a:t>
            </a:r>
            <a:r>
              <a:rPr lang="en-US" sz="2600" dirty="0">
                <a:solidFill>
                  <a:srgbClr val="000000"/>
                </a:solidFill>
                <a:effectLst/>
                <a:latin typeface="Times New Roman" panose="02020603050405020304" pitchFamily="18" charset="0"/>
                <a:cs typeface="Times New Roman" panose="02020603050405020304" pitchFamily="18" charset="0"/>
              </a:rPr>
              <a:t>] from the maternal side. In fact, it was his wish to </a:t>
            </a:r>
            <a:r>
              <a:rPr lang="en-US" sz="2600" dirty="0" err="1">
                <a:solidFill>
                  <a:srgbClr val="000000"/>
                </a:solidFill>
                <a:effectLst/>
                <a:latin typeface="Times New Roman" panose="02020603050405020304" pitchFamily="18" charset="0"/>
                <a:cs typeface="Times New Roman" panose="02020603050405020304" pitchFamily="18" charset="0"/>
              </a:rPr>
              <a:t>honour</a:t>
            </a:r>
            <a:r>
              <a:rPr lang="en-US" sz="2600" dirty="0">
                <a:solidFill>
                  <a:srgbClr val="000000"/>
                </a:solidFill>
                <a:effectLst/>
                <a:latin typeface="Times New Roman" panose="02020603050405020304" pitchFamily="18" charset="0"/>
                <a:cs typeface="Times New Roman" panose="02020603050405020304" pitchFamily="18" charset="0"/>
              </a:rPr>
              <a:t> his maternal uncles and live among them. The fortunate host, Abu Ayyub Al-Ansari, stepped forward with unbounded joy for the Divine blessing appropriated to him, welcomed the Noble Guest and solicited him to enter his house. </a:t>
            </a:r>
            <a:endParaRPr lang="en-US" sz="2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22771"/>
          </a:xfrm>
        </p:spPr>
        <p:txBody>
          <a:bodyPr>
            <a:noAutofit/>
          </a:bodyPr>
          <a:lstStyle/>
          <a:p>
            <a:r>
              <a:rPr lang="en-US" sz="3200" dirty="0">
                <a:effectLst/>
                <a:latin typeface="Algerian" panose="04020705040A02060702" pitchFamily="82" charset="0"/>
              </a:rPr>
              <a:t>  Life in Madinah</a:t>
            </a:r>
            <a:endParaRPr lang="en-US" sz="3200" dirty="0">
              <a:latin typeface="Algerian" panose="04020705040A02060702" pitchFamily="82" charset="0"/>
            </a:endParaRPr>
          </a:p>
        </p:txBody>
      </p:sp>
      <p:sp>
        <p:nvSpPr>
          <p:cNvPr id="3" name="Content Placeholder 2"/>
          <p:cNvSpPr>
            <a:spLocks noGrp="1"/>
          </p:cNvSpPr>
          <p:nvPr>
            <p:ph idx="1"/>
          </p:nvPr>
        </p:nvSpPr>
        <p:spPr>
          <a:xfrm>
            <a:off x="838200" y="887896"/>
            <a:ext cx="10515600" cy="5289067"/>
          </a:xfrm>
        </p:spPr>
        <p:txBody>
          <a:bodyPr>
            <a:normAutofit/>
          </a:bodyPr>
          <a:lstStyle/>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The </a:t>
            </a:r>
            <a:r>
              <a:rPr lang="en-US" sz="2400" dirty="0" err="1">
                <a:solidFill>
                  <a:srgbClr val="000000"/>
                </a:solidFill>
                <a:effectLst/>
                <a:latin typeface="Times New Roman" panose="02020603050405020304" pitchFamily="18" charset="0"/>
                <a:cs typeface="Times New Roman" panose="02020603050405020304" pitchFamily="18" charset="0"/>
              </a:rPr>
              <a:t>Madinese</a:t>
            </a:r>
            <a:r>
              <a:rPr lang="en-US" sz="2400" dirty="0">
                <a:solidFill>
                  <a:srgbClr val="000000"/>
                </a:solidFill>
                <a:effectLst/>
                <a:latin typeface="Times New Roman" panose="02020603050405020304" pitchFamily="18" charset="0"/>
                <a:cs typeface="Times New Roman" panose="02020603050405020304" pitchFamily="18" charset="0"/>
              </a:rPr>
              <a:t> era could be divided into three phases: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1. The first phase was characterized by too much trouble and discord, and too many obstacles from within coupled by a hostile (opposition) wave from without aiming at total extermination of the rising faith. It ended with Al-</a:t>
            </a:r>
            <a:r>
              <a:rPr lang="en-US" sz="2400" dirty="0" err="1">
                <a:solidFill>
                  <a:srgbClr val="000000"/>
                </a:solidFill>
                <a:effectLst/>
                <a:latin typeface="Times New Roman" panose="02020603050405020304" pitchFamily="18" charset="0"/>
                <a:cs typeface="Times New Roman" panose="02020603050405020304" pitchFamily="18" charset="0"/>
              </a:rPr>
              <a:t>Hudaibiyah</a:t>
            </a:r>
            <a:r>
              <a:rPr lang="en-US" sz="2400" dirty="0">
                <a:solidFill>
                  <a:srgbClr val="000000"/>
                </a:solidFill>
                <a:effectLst/>
                <a:latin typeface="Times New Roman" panose="02020603050405020304" pitchFamily="18" charset="0"/>
                <a:cs typeface="Times New Roman" panose="02020603050405020304" pitchFamily="18" charset="0"/>
              </a:rPr>
              <a:t> Peace Treaty in </a:t>
            </a:r>
            <a:r>
              <a:rPr lang="en-US" sz="2400" dirty="0" err="1">
                <a:solidFill>
                  <a:srgbClr val="000000"/>
                </a:solidFill>
                <a:effectLst/>
                <a:latin typeface="Times New Roman" panose="02020603050405020304" pitchFamily="18" charset="0"/>
                <a:cs typeface="Times New Roman" panose="02020603050405020304" pitchFamily="18" charset="0"/>
              </a:rPr>
              <a:t>Dhul</a:t>
            </a:r>
            <a:r>
              <a:rPr lang="en-US" sz="2400" dirty="0">
                <a:solidFill>
                  <a:srgbClr val="000000"/>
                </a:solidFill>
                <a:effectLst/>
                <a:latin typeface="Times New Roman" panose="02020603050405020304" pitchFamily="18" charset="0"/>
                <a:cs typeface="Times New Roman" panose="02020603050405020304" pitchFamily="18" charset="0"/>
              </a:rPr>
              <a:t> </a:t>
            </a:r>
            <a:r>
              <a:rPr lang="en-US" sz="2400" dirty="0" err="1">
                <a:solidFill>
                  <a:srgbClr val="000000"/>
                </a:solidFill>
                <a:effectLst/>
                <a:latin typeface="Times New Roman" panose="02020603050405020304" pitchFamily="18" charset="0"/>
                <a:cs typeface="Times New Roman" panose="02020603050405020304" pitchFamily="18" charset="0"/>
              </a:rPr>
              <a:t>Qa‘da</a:t>
            </a:r>
            <a:r>
              <a:rPr lang="en-US" sz="2400" dirty="0">
                <a:solidFill>
                  <a:srgbClr val="000000"/>
                </a:solidFill>
                <a:effectLst/>
                <a:latin typeface="Times New Roman" panose="02020603050405020304" pitchFamily="18" charset="0"/>
                <a:cs typeface="Times New Roman" panose="02020603050405020304" pitchFamily="18" charset="0"/>
              </a:rPr>
              <a:t> 6 A.H.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2. The second phase featured a truce with the pagan leadership and ended in the conquest of Makkah in Ramadan 8 A.H. It also witnessed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inviting kings beyond Arabia to enter the fold of Islam. </a:t>
            </a:r>
            <a:endParaRPr lang="en-US" sz="2400" dirty="0">
              <a:latin typeface="Times New Roman" panose="02020603050405020304" pitchFamily="18" charset="0"/>
              <a:cs typeface="Times New Roman" panose="02020603050405020304" pitchFamily="18" charset="0"/>
            </a:endParaRPr>
          </a:p>
          <a:p>
            <a:pPr marL="0" indent="0" algn="just">
              <a:lnSpc>
                <a:spcPct val="100000"/>
              </a:lnSpc>
              <a:buNone/>
            </a:pPr>
            <a:r>
              <a:rPr lang="en-US" sz="2400" dirty="0">
                <a:solidFill>
                  <a:srgbClr val="000000"/>
                </a:solidFill>
                <a:effectLst/>
                <a:latin typeface="Times New Roman" panose="02020603050405020304" pitchFamily="18" charset="0"/>
                <a:cs typeface="Times New Roman" panose="02020603050405020304" pitchFamily="18" charset="0"/>
              </a:rPr>
              <a:t>3. In the third phase, people came to embrace Islam in hosts. Tribes and other folks arrived in Madinah to pay homage to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It ended at the death of the Prophet [</a:t>
            </a:r>
            <a:r>
              <a:rPr lang="en-US" sz="2400" dirty="0" err="1">
                <a:solidFill>
                  <a:srgbClr val="000000"/>
                </a:solidFill>
                <a:effectLst/>
                <a:latin typeface="Times New Roman" panose="02020603050405020304" pitchFamily="18" charset="0"/>
                <a:cs typeface="Times New Roman" panose="02020603050405020304" pitchFamily="18" charset="0"/>
              </a:rPr>
              <a:t>pbuh</a:t>
            </a:r>
            <a:r>
              <a:rPr lang="en-US" sz="2400" dirty="0">
                <a:solidFill>
                  <a:srgbClr val="000000"/>
                </a:solidFill>
                <a:effectLst/>
                <a:latin typeface="Times New Roman" panose="02020603050405020304" pitchFamily="18" charset="0"/>
                <a:cs typeface="Times New Roman" panose="02020603050405020304" pitchFamily="18" charset="0"/>
              </a:rPr>
              <a:t>] in Rabi‘ Al-</a:t>
            </a:r>
            <a:r>
              <a:rPr lang="en-US" sz="2400" dirty="0" err="1">
                <a:solidFill>
                  <a:srgbClr val="000000"/>
                </a:solidFill>
                <a:effectLst/>
                <a:latin typeface="Times New Roman" panose="02020603050405020304" pitchFamily="18" charset="0"/>
                <a:cs typeface="Times New Roman" panose="02020603050405020304" pitchFamily="18" charset="0"/>
              </a:rPr>
              <a:t>Awwal</a:t>
            </a:r>
            <a:r>
              <a:rPr lang="en-US" sz="2400" dirty="0">
                <a:solidFill>
                  <a:srgbClr val="000000"/>
                </a:solidFill>
                <a:effectLst/>
                <a:latin typeface="Times New Roman" panose="02020603050405020304" pitchFamily="18" charset="0"/>
                <a:cs typeface="Times New Roman" panose="02020603050405020304" pitchFamily="18" charset="0"/>
              </a:rPr>
              <a:t> 11 A.H.</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12018</Words>
  <Application>WPS Presentation</Application>
  <PresentationFormat>Widescreen</PresentationFormat>
  <Paragraphs>88</Paragraphs>
  <Slides>13</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13</vt:i4>
      </vt:variant>
    </vt:vector>
  </HeadingPairs>
  <TitlesOfParts>
    <vt:vector size="28" baseType="lpstr">
      <vt:lpstr>Arial</vt:lpstr>
      <vt:lpstr>SimSun</vt:lpstr>
      <vt:lpstr>Wingdings</vt:lpstr>
      <vt:lpstr>Algerian</vt:lpstr>
      <vt:lpstr>Traditional Arabic</vt:lpstr>
      <vt:lpstr>Times New Roman</vt:lpstr>
      <vt:lpstr>Helvetica-Bold</vt:lpstr>
      <vt:lpstr>Segoe Print</vt:lpstr>
      <vt:lpstr>Helvetica</vt:lpstr>
      <vt:lpstr>Calibri Light</vt:lpstr>
      <vt:lpstr>Calibri</vt:lpstr>
      <vt:lpstr>Microsoft YaHei</vt:lpstr>
      <vt:lpstr>Arial Unicode MS</vt:lpstr>
      <vt:lpstr>Aldhabi</vt:lpstr>
      <vt:lpstr>Office Theme</vt:lpstr>
      <vt:lpstr>Seerah of Prophet Muhammad pbuh</vt:lpstr>
      <vt:lpstr>The First ‘Aqabah Pledge</vt:lpstr>
      <vt:lpstr>The Second ‘Aqabah Pledge</vt:lpstr>
      <vt:lpstr> The Second ‘Aqabah Pledge </vt:lpstr>
      <vt:lpstr> Hijrat-e-Madina </vt:lpstr>
      <vt:lpstr> Hijrat-e-Madina </vt:lpstr>
      <vt:lpstr> Hijrat-e-Madina </vt:lpstr>
      <vt:lpstr> Hijrat-e-Madina </vt:lpstr>
      <vt:lpstr>  Hijrat-e-Madina </vt:lpstr>
      <vt:lpstr> Hijrat-e-Madina</vt:lpstr>
      <vt:lpstr>Arrival at Quba </vt:lpstr>
      <vt:lpstr> Arrival at Quba</vt:lpstr>
      <vt:lpstr>  Life in Madinah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Zainab Sadiq</dc:creator>
  <cp:lastModifiedBy>ADMIN</cp:lastModifiedBy>
  <cp:revision>12</cp:revision>
  <dcterms:created xsi:type="dcterms:W3CDTF">2023-11-16T07:40:00Z</dcterms:created>
  <dcterms:modified xsi:type="dcterms:W3CDTF">2023-11-17T05:17:26Z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CABE95D9F2714EE08A513BB373480DBA_12</vt:lpwstr>
  </property>
  <property fmtid="{D5CDD505-2E9C-101B-9397-08002B2CF9AE}" pid="3" name="KSOProductBuildVer">
    <vt:lpwstr>1033-12.2.0.13266</vt:lpwstr>
  </property>
</Properties>
</file>