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CFEA9BB-2A51-4392-A0E9-6F269CC564A9}"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FEA9BB-2A51-4392-A0E9-6F269CC564A9}"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FEA9BB-2A51-4392-A0E9-6F269CC564A9}"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FEA9BB-2A51-4392-A0E9-6F269CC564A9}"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FEA9BB-2A51-4392-A0E9-6F269CC564A9}"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FEA9BB-2A51-4392-A0E9-6F269CC564A9}"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EA9BB-2A51-4392-A0E9-6F269CC564A9}"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FEA9BB-2A51-4392-A0E9-6F269CC564A9}"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CFEA9BB-2A51-4392-A0E9-6F269CC564A9}"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FEA9BB-2A51-4392-A0E9-6F269CC564A9}"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FEA9BB-2A51-4392-A0E9-6F269CC564A9}"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56E68-2CDB-45C0-ADEC-164FFDA43D0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FEA9BB-2A51-4392-A0E9-6F269CC564A9}" type="datetimeFigureOut">
              <a:rPr lang="en-US" smtClean="0"/>
              <a:t>11/16/2023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C56E68-2CDB-45C0-ADEC-164FFDA43D0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00199"/>
            <a:ext cx="9144000" cy="1909763"/>
          </a:xfrm>
        </p:spPr>
        <p:txBody>
          <a:bodyPr>
            <a:normAutofit fontScale="90000"/>
          </a:bodyPr>
          <a:lstStyle/>
          <a:p>
            <a:r>
              <a:rPr lang="en-US" sz="4000" dirty="0" err="1">
                <a:latin typeface="Algerian" panose="04020705040A02060702" pitchFamily="82" charset="0"/>
              </a:rPr>
              <a:t>Seerah</a:t>
            </a:r>
            <a:r>
              <a:rPr lang="en-US" sz="4000" dirty="0">
                <a:latin typeface="Algerian" panose="04020705040A02060702" pitchFamily="82" charset="0"/>
              </a:rPr>
              <a:t> of Prophet Muhammad </a:t>
            </a:r>
            <a:r>
              <a:rPr lang="en-US" sz="4000" dirty="0" err="1">
                <a:latin typeface="Algerian" panose="04020705040A02060702" pitchFamily="82" charset="0"/>
              </a:rPr>
              <a:t>pbuh</a:t>
            </a:r>
            <a:r>
              <a:rPr lang="en-US" sz="6000" dirty="0">
                <a:latin typeface="Algerian" panose="04020705040A02060702" pitchFamily="82" charset="0"/>
              </a:rPr>
              <a:t/>
            </a:r>
            <a:br>
              <a:rPr lang="en-US" sz="6000" dirty="0">
                <a:latin typeface="Algerian" panose="04020705040A02060702" pitchFamily="82" charset="0"/>
              </a:rPr>
            </a:br>
            <a:endParaRPr lang="en-US" dirty="0"/>
          </a:p>
        </p:txBody>
      </p:sp>
      <p:sp>
        <p:nvSpPr>
          <p:cNvPr id="3" name="Subtitle 2"/>
          <p:cNvSpPr>
            <a:spLocks noGrp="1"/>
          </p:cNvSpPr>
          <p:nvPr>
            <p:ph type="subTitle" idx="1"/>
          </p:nvPr>
        </p:nvSpPr>
        <p:spPr>
          <a:xfrm>
            <a:off x="1524000" y="3140765"/>
            <a:ext cx="9144000" cy="2117035"/>
          </a:xfrm>
        </p:spPr>
        <p:txBody>
          <a:bodyPr/>
          <a:lstStyle/>
          <a:p>
            <a:r>
              <a:rPr lang="ar-SA" sz="4000" b="1" dirty="0">
                <a:latin typeface="Traditional Arabic" panose="02020603050405020304" pitchFamily="18" charset="-78"/>
                <a:cs typeface="Traditional Arabic" panose="02020603050405020304" pitchFamily="18" charset="-78"/>
              </a:rPr>
              <a:t>سيرة رسول الله صلى الله عليه وسلم </a:t>
            </a:r>
            <a:endParaRPr lang="en-US" sz="4000" b="1" dirty="0">
              <a:latin typeface="Traditional Arabic" panose="02020603050405020304" pitchFamily="18" charset="-78"/>
              <a:cs typeface="Traditional Arabic" panose="02020603050405020304" pitchFamily="18" charset="-78"/>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7814"/>
          </a:xfrm>
        </p:spPr>
        <p:txBody>
          <a:bodyPr>
            <a:normAutofit/>
          </a:bodyPr>
          <a:lstStyle/>
          <a:p>
            <a:r>
              <a:rPr lang="en-US" sz="4000" dirty="0">
                <a:latin typeface="Algerian" panose="04020705040A02060702" pitchFamily="82" charset="0"/>
                <a:cs typeface="Algerian" panose="04020705040A02060702" pitchFamily="82" charset="0"/>
              </a:rPr>
              <a:t>Newly Converts and Position of Islam</a:t>
            </a:r>
            <a:r>
              <a:rPr lang="en-US" dirty="0"/>
              <a:t> </a:t>
            </a:r>
          </a:p>
        </p:txBody>
      </p:sp>
      <p:sp>
        <p:nvSpPr>
          <p:cNvPr id="3" name="Content Placeholder 2"/>
          <p:cNvSpPr>
            <a:spLocks noGrp="1"/>
          </p:cNvSpPr>
          <p:nvPr>
            <p:ph idx="1"/>
          </p:nvPr>
        </p:nvSpPr>
        <p:spPr>
          <a:xfrm>
            <a:off x="838200" y="1258957"/>
            <a:ext cx="10515600" cy="4918006"/>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Shortly after the conversion of these two powerful heroes, Hamzah bin ‘Abdul-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and ‘Umar bin Al-Khattab[R] ,the clouds of tyranny and oppression started to clear away and the polytheists realized that it was no use meting out torture to the Muslims. They consequently began to direct their campaign to a different course. </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polytheists had laid a carefully-studied plan to kill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 and banded together to put their plan into effect. , therefore, assembled his kinsfolk of Bani Hashim and Bani Al-</a:t>
            </a: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sons of ‘Abd </a:t>
            </a:r>
            <a:r>
              <a:rPr lang="en-US" sz="2400" dirty="0" err="1">
                <a:solidFill>
                  <a:srgbClr val="000000"/>
                </a:solidFill>
                <a:effectLst/>
                <a:latin typeface="Times New Roman" panose="02020603050405020304" pitchFamily="18" charset="0"/>
                <a:cs typeface="Times New Roman" panose="02020603050405020304" pitchFamily="18" charset="0"/>
              </a:rPr>
              <a:t>Munaf</a:t>
            </a:r>
            <a:r>
              <a:rPr lang="en-US" sz="2400" dirty="0">
                <a:solidFill>
                  <a:srgbClr val="000000"/>
                </a:solidFill>
                <a:effectLst/>
                <a:latin typeface="Times New Roman" panose="02020603050405020304" pitchFamily="18" charset="0"/>
                <a:cs typeface="Times New Roman" panose="02020603050405020304" pitchFamily="18" charset="0"/>
              </a:rPr>
              <a:t> and exhorted them to immunize and defend his nephew. All of them, whether believers or disbelievers, responded positively except his brother Abu </a:t>
            </a:r>
            <a:r>
              <a:rPr lang="en-US" sz="2400" dirty="0" err="1">
                <a:solidFill>
                  <a:srgbClr val="000000"/>
                </a:solidFill>
                <a:effectLst/>
                <a:latin typeface="Times New Roman" panose="02020603050405020304" pitchFamily="18" charset="0"/>
                <a:cs typeface="Times New Roman" panose="02020603050405020304" pitchFamily="18" charset="0"/>
              </a:rPr>
              <a:t>Lahab</a:t>
            </a:r>
            <a:r>
              <a:rPr lang="en-US" sz="2400" dirty="0">
                <a:solidFill>
                  <a:srgbClr val="000000"/>
                </a:solidFill>
                <a:effectLst/>
                <a:latin typeface="Times New Roman" panose="02020603050405020304" pitchFamily="18" charset="0"/>
                <a:cs typeface="Times New Roman" panose="02020603050405020304" pitchFamily="18" charset="0"/>
              </a:rPr>
              <a:t>, who sided with the idolaters.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sz="2800" b="1" dirty="0">
                <a:solidFill>
                  <a:srgbClr val="006699"/>
                </a:solidFill>
                <a:effectLst/>
                <a:latin typeface="Algerian" panose="04020705040A02060702" pitchFamily="82" charset="0"/>
              </a:rPr>
              <a:t>A Pact of Injustice and Aggression: Social Boycott </a:t>
            </a:r>
            <a:endParaRPr lang="en-US" sz="2800" dirty="0">
              <a:latin typeface="Algerian" panose="04020705040A02060702" pitchFamily="82" charset="0"/>
            </a:endParaRPr>
          </a:p>
        </p:txBody>
      </p:sp>
      <p:sp>
        <p:nvSpPr>
          <p:cNvPr id="3" name="Content Placeholder 2"/>
          <p:cNvSpPr>
            <a:spLocks noGrp="1"/>
          </p:cNvSpPr>
          <p:nvPr>
            <p:ph idx="1"/>
          </p:nvPr>
        </p:nvSpPr>
        <p:spPr>
          <a:xfrm>
            <a:off x="838200" y="914400"/>
            <a:ext cx="10515600" cy="5262563"/>
          </a:xfrm>
        </p:spPr>
        <p:txBody>
          <a:bodyPr>
            <a:normAutofit lnSpcReduction="10000"/>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pagans of Makkah held a meeting to confederation hostile to both Bani Hashim and Bani Al-</a:t>
            </a: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They decided not to have any business dealings with them nor any sort of inter-marriage. Social relations, visits and even verbal contacts with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supporters would discontinue until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was given up to them or to be killed. </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Abu Talib wisely and quietly took stock of the situation and decided to withdraw to a valley on the eastern outskirts of Makkah. Banu Hashim and Banu Al-</a:t>
            </a:r>
            <a:r>
              <a:rPr lang="en-US" sz="2400" dirty="0" err="1">
                <a:solidFill>
                  <a:srgbClr val="000000"/>
                </a:solidFill>
                <a:effectLst/>
                <a:latin typeface="Times New Roman" panose="02020603050405020304" pitchFamily="18" charset="0"/>
                <a:cs typeface="Times New Roman" panose="02020603050405020304" pitchFamily="18" charset="0"/>
              </a:rPr>
              <a:t>Muttalib</a:t>
            </a:r>
            <a:r>
              <a:rPr lang="en-US" sz="2400" dirty="0">
                <a:solidFill>
                  <a:srgbClr val="000000"/>
                </a:solidFill>
                <a:effectLst/>
                <a:latin typeface="Times New Roman" panose="02020603050405020304" pitchFamily="18" charset="0"/>
                <a:cs typeface="Times New Roman" panose="02020603050405020304" pitchFamily="18" charset="0"/>
              </a:rPr>
              <a:t>, who followed suit, were thus confined within a narrow pass (</a:t>
            </a:r>
            <a:r>
              <a:rPr lang="en-US" sz="2400" dirty="0" err="1">
                <a:solidFill>
                  <a:srgbClr val="000000"/>
                </a:solidFill>
                <a:effectLst/>
                <a:latin typeface="Times New Roman" panose="02020603050405020304" pitchFamily="18" charset="0"/>
                <a:cs typeface="Times New Roman" panose="02020603050405020304" pitchFamily="18" charset="0"/>
              </a:rPr>
              <a:t>Shi‘b</a:t>
            </a:r>
            <a:r>
              <a:rPr lang="en-US" sz="2400" dirty="0">
                <a:solidFill>
                  <a:srgbClr val="000000"/>
                </a:solidFill>
                <a:effectLst/>
                <a:latin typeface="Times New Roman" panose="02020603050405020304" pitchFamily="18" charset="0"/>
                <a:cs typeface="Times New Roman" panose="02020603050405020304" pitchFamily="18" charset="0"/>
              </a:rPr>
              <a:t> of Abu Talib), from the beginning of Muharram, the seventh year of Muhammad’s mission till the tenth year, a period of three years. It was a stifling siege. The supply of food was almost stopped and the people in confinement faced great hardships. The idolaters used to buy whatever food commodities entered Makkah lest they should leak to the people in Ash-</a:t>
            </a:r>
            <a:r>
              <a:rPr lang="en-US" sz="2400" dirty="0" err="1">
                <a:solidFill>
                  <a:srgbClr val="000000"/>
                </a:solidFill>
                <a:effectLst/>
                <a:latin typeface="Times New Roman" panose="02020603050405020304" pitchFamily="18" charset="0"/>
                <a:cs typeface="Times New Roman" panose="02020603050405020304" pitchFamily="18" charset="0"/>
              </a:rPr>
              <a:t>Shi‘b</a:t>
            </a:r>
            <a:r>
              <a:rPr lang="en-US" sz="2400" dirty="0">
                <a:solidFill>
                  <a:srgbClr val="000000"/>
                </a:solidFill>
                <a:effectLst/>
                <a:latin typeface="Times New Roman" panose="02020603050405020304" pitchFamily="18" charset="0"/>
                <a:cs typeface="Times New Roman" panose="02020603050405020304" pitchFamily="18" charset="0"/>
              </a:rPr>
              <a:t>, who were so overstrained that they had to eat leaves of trees and skins of animals. Cries of little children suffering from hunger used to be heard clearly.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r>
              <a:rPr lang="en-US" dirty="0"/>
              <a:t> </a:t>
            </a:r>
            <a:r>
              <a:rPr lang="en-US" b="1" dirty="0">
                <a:solidFill>
                  <a:srgbClr val="006699"/>
                </a:solidFill>
                <a:effectLst/>
                <a:latin typeface="Algerian" panose="04020705040A02060702" pitchFamily="82" charset="0"/>
                <a:sym typeface="+mn-ea"/>
              </a:rPr>
              <a:t>Social Boycott</a:t>
            </a:r>
            <a:endParaRPr lang="en-US" dirty="0"/>
          </a:p>
        </p:txBody>
      </p:sp>
      <p:sp>
        <p:nvSpPr>
          <p:cNvPr id="3" name="Content Placeholder 2"/>
          <p:cNvSpPr>
            <a:spLocks noGrp="1"/>
          </p:cNvSpPr>
          <p:nvPr>
            <p:ph idx="1"/>
          </p:nvPr>
        </p:nvSpPr>
        <p:spPr>
          <a:xfrm>
            <a:off x="619125" y="913765"/>
            <a:ext cx="10734675" cy="5525135"/>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This situation ultimately created dissension amongst the various </a:t>
            </a:r>
            <a:r>
              <a:rPr lang="en-US" sz="2400" dirty="0" err="1">
                <a:solidFill>
                  <a:srgbClr val="000000"/>
                </a:solidFill>
                <a:effectLst/>
                <a:latin typeface="Times New Roman" panose="02020603050405020304" pitchFamily="18" charset="0"/>
                <a:cs typeface="Times New Roman" panose="02020603050405020304" pitchFamily="18" charset="0"/>
              </a:rPr>
              <a:t>Makkan</a:t>
            </a:r>
            <a:r>
              <a:rPr lang="en-US" sz="2400" dirty="0">
                <a:solidFill>
                  <a:srgbClr val="000000"/>
                </a:solidFill>
                <a:effectLst/>
                <a:latin typeface="Times New Roman" panose="02020603050405020304" pitchFamily="18" charset="0"/>
                <a:cs typeface="Times New Roman" panose="02020603050405020304" pitchFamily="18" charset="0"/>
              </a:rPr>
              <a:t> factions, who were tied with the besieged people by blood relations. After three years of blockade and in Muharram, the tenth year of Muhammad’s mission, the pact was broken.</a:t>
            </a:r>
          </a:p>
          <a:p>
            <a:pPr marL="0" indent="0" algn="just">
              <a:buNone/>
            </a:pPr>
            <a:r>
              <a:rPr lang="en-US" sz="2400" dirty="0">
                <a:solidFill>
                  <a:schemeClr val="accent1"/>
                </a:solidFill>
                <a:latin typeface="Times New Roman" panose="02020603050405020304" pitchFamily="18" charset="0"/>
                <a:cs typeface="Times New Roman" panose="02020603050405020304" pitchFamily="18" charset="0"/>
              </a:rPr>
              <a:t>The final Phase of Negotiation </a:t>
            </a:r>
            <a:r>
              <a:rPr lang="en-US" sz="2400" dirty="0">
                <a:solidFill>
                  <a:srgbClr val="000000"/>
                </a:solidFill>
                <a:latin typeface="Times New Roman" panose="02020603050405020304" pitchFamily="18" charset="0"/>
                <a:cs typeface="Times New Roman" panose="02020603050405020304" pitchFamily="18" charset="0"/>
              </a:rPr>
              <a:t>:</a:t>
            </a: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When a serious illness caught Abu Talib, the people of Quraish began to deliberate on the situation and reviewed the main features that characterized that period and which included the conversion of ‘Umar and Hamzah to Islam, coupled with the tremendous stir that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had created amongst all the tribes of Quraish. They then deemed it imperative to see Abu Talib before he died to pressure his nephew to negotiate a compromise on the various disputed points. They have proposed this meeting to submit a policy of mutual concessions and peaceful coexistence." The Messenger of </a:t>
            </a:r>
            <a:r>
              <a:rPr lang="en-US" sz="2595"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turned to them saying: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4040"/>
                </a:solidFill>
                <a:effectLst/>
                <a:latin typeface="Times New Roman" panose="02020603050405020304" pitchFamily="18" charset="0"/>
                <a:cs typeface="Times New Roman" panose="02020603050405020304" pitchFamily="18" charset="0"/>
              </a:rPr>
              <a:t>"I will guide you to the means by which you will gain sovereignty over both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4040"/>
                </a:solidFill>
                <a:effectLst/>
                <a:latin typeface="Times New Roman" panose="02020603050405020304" pitchFamily="18" charset="0"/>
                <a:cs typeface="Times New Roman" panose="02020603050405020304" pitchFamily="18" charset="0"/>
              </a:rPr>
              <a:t>the Arabs and non-Arabs."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2284"/>
          </a:xfrm>
        </p:spPr>
        <p:txBody>
          <a:bodyPr>
            <a:normAutofit fontScale="90000"/>
          </a:bodyPr>
          <a:lstStyle/>
          <a:p>
            <a:r>
              <a:rPr lang="en-US" dirty="0">
                <a:solidFill>
                  <a:schemeClr val="accent1"/>
                </a:solidFill>
                <a:latin typeface="Times New Roman" panose="02020603050405020304" pitchFamily="18" charset="0"/>
                <a:cs typeface="Times New Roman" panose="02020603050405020304" pitchFamily="18" charset="0"/>
                <a:sym typeface="+mn-ea"/>
              </a:rPr>
              <a:t> The year of Grief</a:t>
            </a:r>
            <a:endParaRPr lang="en-US" dirty="0"/>
          </a:p>
        </p:txBody>
      </p:sp>
      <p:sp>
        <p:nvSpPr>
          <p:cNvPr id="3" name="Content Placeholder 2"/>
          <p:cNvSpPr>
            <a:spLocks noGrp="1"/>
          </p:cNvSpPr>
          <p:nvPr>
            <p:ph idx="1"/>
          </p:nvPr>
        </p:nvSpPr>
        <p:spPr>
          <a:xfrm>
            <a:off x="838200" y="967410"/>
            <a:ext cx="10515600" cy="5209553"/>
          </a:xfrm>
        </p:spPr>
        <p:txBody>
          <a:bodyPr>
            <a:normAutofit/>
          </a:bodyPr>
          <a:lstStyle/>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Abu </a:t>
            </a:r>
            <a:r>
              <a:rPr lang="en-US" sz="2400" dirty="0" err="1">
                <a:solidFill>
                  <a:srgbClr val="000000"/>
                </a:solidFill>
                <a:effectLst/>
                <a:latin typeface="Times New Roman" panose="02020603050405020304" pitchFamily="18" charset="0"/>
                <a:cs typeface="Times New Roman" panose="02020603050405020304" pitchFamily="18" charset="0"/>
              </a:rPr>
              <a:t>Jahl</a:t>
            </a:r>
            <a:r>
              <a:rPr lang="en-US" sz="2400" dirty="0">
                <a:solidFill>
                  <a:srgbClr val="000000"/>
                </a:solidFill>
                <a:effectLst/>
                <a:latin typeface="Times New Roman" panose="02020603050405020304" pitchFamily="18" charset="0"/>
                <a:cs typeface="Times New Roman" panose="02020603050405020304" pitchFamily="18" charset="0"/>
              </a:rPr>
              <a:t> asked, "What is that word? I swear by your father that we will surely grant you your wish followed by ten times as much." He said, "</a:t>
            </a:r>
            <a:r>
              <a:rPr lang="en-US" sz="2400" b="1" dirty="0">
                <a:solidFill>
                  <a:srgbClr val="000000"/>
                </a:solidFill>
                <a:effectLst/>
                <a:latin typeface="Times New Roman" panose="02020603050405020304" pitchFamily="18" charset="0"/>
                <a:cs typeface="Times New Roman" panose="02020603050405020304" pitchFamily="18" charset="0"/>
              </a:rPr>
              <a:t>I want you to testify that there is no god worthy to be worshipped but </a:t>
            </a:r>
            <a:r>
              <a:rPr lang="en-US" sz="2400" b="1" dirty="0" err="1">
                <a:solidFill>
                  <a:srgbClr val="000000"/>
                </a:solidFill>
                <a:effectLst/>
                <a:latin typeface="Times New Roman" panose="02020603050405020304" pitchFamily="18" charset="0"/>
                <a:cs typeface="Times New Roman" panose="02020603050405020304" pitchFamily="18" charset="0"/>
              </a:rPr>
              <a:t>Allâh</a:t>
            </a:r>
            <a:r>
              <a:rPr lang="en-US" sz="2400" b="1" dirty="0">
                <a:solidFill>
                  <a:srgbClr val="000000"/>
                </a:solidFill>
                <a:effectLst/>
                <a:latin typeface="Times New Roman" panose="02020603050405020304" pitchFamily="18" charset="0"/>
                <a:cs typeface="Times New Roman" panose="02020603050405020304" pitchFamily="18" charset="0"/>
              </a:rPr>
              <a:t>, and then divest yourselves of any sort of worship of any deities other than </a:t>
            </a:r>
            <a:r>
              <a:rPr lang="en-US" sz="2400" b="1" dirty="0" err="1">
                <a:solidFill>
                  <a:srgbClr val="000000"/>
                </a:solidFill>
                <a:effectLst/>
                <a:latin typeface="Times New Roman" panose="02020603050405020304" pitchFamily="18" charset="0"/>
                <a:cs typeface="Times New Roman" panose="02020603050405020304" pitchFamily="18" charset="0"/>
              </a:rPr>
              <a:t>Allâh</a:t>
            </a:r>
            <a:r>
              <a:rPr lang="en-US" sz="2400" b="1" dirty="0">
                <a:solidFill>
                  <a:srgbClr val="000000"/>
                </a:solidFill>
                <a:effectLst/>
                <a:latin typeface="Times New Roman" panose="02020603050405020304" pitchFamily="18" charset="0"/>
                <a:cs typeface="Times New Roman" panose="02020603050405020304" pitchFamily="18" charset="0"/>
              </a:rPr>
              <a:t>.</a:t>
            </a:r>
          </a:p>
          <a:p>
            <a:pPr marL="0" indent="0">
              <a:buNone/>
            </a:pPr>
            <a:r>
              <a:rPr lang="en-US" sz="2400" dirty="0">
                <a:solidFill>
                  <a:schemeClr val="accent1"/>
                </a:solidFill>
                <a:latin typeface="Times New Roman" panose="02020603050405020304" pitchFamily="18" charset="0"/>
                <a:cs typeface="Times New Roman" panose="02020603050405020304" pitchFamily="18" charset="0"/>
              </a:rPr>
              <a:t>The year of Grief:</a:t>
            </a:r>
          </a:p>
          <a:p>
            <a:pPr marL="0" indent="0">
              <a:buNone/>
            </a:pPr>
            <a:r>
              <a:rPr lang="en-US" sz="2400" dirty="0">
                <a:solidFill>
                  <a:schemeClr val="accent1"/>
                </a:solidFill>
                <a:latin typeface="Times New Roman" panose="02020603050405020304" pitchFamily="18" charset="0"/>
                <a:cs typeface="Times New Roman" panose="02020603050405020304" pitchFamily="18" charset="0"/>
              </a:rPr>
              <a:t>Abu Talib’s Death:</a:t>
            </a:r>
          </a:p>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In Rajab the tenth year of the Prophethood, Abu Talib fell ill and passed away, six months after leaving the confinement at Ash-</a:t>
            </a:r>
            <a:r>
              <a:rPr lang="en-US" sz="2400" dirty="0" err="1">
                <a:solidFill>
                  <a:srgbClr val="000000"/>
                </a:solidFill>
                <a:effectLst/>
                <a:latin typeface="Times New Roman" panose="02020603050405020304" pitchFamily="18" charset="0"/>
                <a:cs typeface="Times New Roman" panose="02020603050405020304" pitchFamily="18" charset="0"/>
              </a:rPr>
              <a:t>Sh‘ib</a:t>
            </a:r>
            <a:r>
              <a:rPr lang="en-US" sz="2400" dirty="0">
                <a:solidFill>
                  <a:srgbClr val="000000"/>
                </a:solidFill>
                <a:effectLst/>
                <a:latin typeface="Times New Roman" panose="02020603050405020304" pitchFamily="18" charset="0"/>
                <a:cs typeface="Times New Roman" panose="02020603050405020304" pitchFamily="18" charset="0"/>
              </a:rPr>
              <a:t>.</a:t>
            </a:r>
          </a:p>
          <a:p>
            <a:pPr marL="0" indent="0">
              <a:buNone/>
            </a:pPr>
            <a:r>
              <a:rPr lang="en-US" sz="1800" b="1" dirty="0">
                <a:solidFill>
                  <a:schemeClr val="accent1"/>
                </a:solidFill>
                <a:effectLst/>
                <a:latin typeface="Times-Bold"/>
              </a:rPr>
              <a:t> </a:t>
            </a:r>
            <a:r>
              <a:rPr lang="en-US" sz="2400" dirty="0">
                <a:solidFill>
                  <a:schemeClr val="accent1"/>
                </a:solidFill>
                <a:effectLst/>
                <a:latin typeface="Times New Roman" panose="02020603050405020304" pitchFamily="18" charset="0"/>
                <a:cs typeface="Times New Roman" panose="02020603050405020304" pitchFamily="18" charset="0"/>
              </a:rPr>
              <a:t>Khadijah passes away to the Mercy of </a:t>
            </a:r>
            <a:r>
              <a:rPr lang="en-US" sz="2400" dirty="0" err="1">
                <a:solidFill>
                  <a:schemeClr val="accent1"/>
                </a:solidFill>
                <a:effectLst/>
                <a:latin typeface="Times New Roman" panose="02020603050405020304" pitchFamily="18" charset="0"/>
                <a:cs typeface="Times New Roman" panose="02020603050405020304" pitchFamily="18" charset="0"/>
              </a:rPr>
              <a:t>Allâh</a:t>
            </a:r>
            <a:endParaRPr lang="en-US" sz="2400" dirty="0">
              <a:solidFill>
                <a:schemeClr val="accent1"/>
              </a:solidFill>
              <a:effectLst/>
              <a:latin typeface="Times New Roman" panose="02020603050405020304" pitchFamily="18" charset="0"/>
              <a:cs typeface="Times New Roman" panose="02020603050405020304" pitchFamily="18" charset="0"/>
            </a:endParaRPr>
          </a:p>
          <a:p>
            <a:pPr marL="0" indent="0">
              <a:buNone/>
            </a:pPr>
            <a:r>
              <a:rPr lang="en-US" sz="2400" dirty="0">
                <a:solidFill>
                  <a:srgbClr val="000000"/>
                </a:solidFill>
                <a:effectLst/>
                <a:latin typeface="Times New Roman" panose="02020603050405020304" pitchFamily="18" charset="0"/>
                <a:cs typeface="Times New Roman" panose="02020603050405020304" pitchFamily="18" charset="0"/>
              </a:rPr>
              <a:t>Only two months after the death of his uncle, did the Messenger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experience another great personal loss , the Mother of believers, his wife Khadijah passed away in Ramadan of the tenth year of his Prophethood, when she was sixty-five years old, and he was fifty.</a:t>
            </a:r>
          </a:p>
          <a:p>
            <a:pPr marL="0" indent="0">
              <a:buNone/>
            </a:pPr>
            <a:endParaRPr lang="en-US" sz="2400" dirty="0">
              <a:solidFill>
                <a:schemeClr val="accent1"/>
              </a:solidFill>
              <a:latin typeface="Times New Roman" panose="02020603050405020304" pitchFamily="18" charset="0"/>
              <a:cs typeface="Times New Roman" panose="02020603050405020304" pitchFamily="18" charset="0"/>
            </a:endParaRPr>
          </a:p>
          <a:p>
            <a:pPr marL="0" indent="0">
              <a:buNone/>
            </a:pPr>
            <a:endParaRPr lang="en-US" sz="1800" dirty="0">
              <a:solidFill>
                <a:srgbClr val="000000"/>
              </a:solidFill>
              <a:effectLst/>
              <a:latin typeface="Helvetica"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96266"/>
          </a:xfrm>
        </p:spPr>
        <p:txBody>
          <a:bodyPr>
            <a:normAutofit fontScale="90000"/>
          </a:bodyPr>
          <a:lstStyle/>
          <a:p>
            <a:r>
              <a:rPr lang="en-US" dirty="0"/>
              <a:t> </a:t>
            </a:r>
            <a:r>
              <a:rPr lang="en-US" dirty="0">
                <a:solidFill>
                  <a:schemeClr val="accent1"/>
                </a:solidFill>
                <a:latin typeface="Times New Roman" panose="02020603050405020304" pitchFamily="18" charset="0"/>
                <a:cs typeface="Times New Roman" panose="02020603050405020304" pitchFamily="18" charset="0"/>
                <a:sym typeface="+mn-ea"/>
              </a:rPr>
              <a:t>The year of Grief:</a:t>
            </a:r>
            <a:endParaRPr lang="en-US" dirty="0"/>
          </a:p>
        </p:txBody>
      </p:sp>
      <p:sp>
        <p:nvSpPr>
          <p:cNvPr id="3" name="Content Placeholder 2"/>
          <p:cNvSpPr>
            <a:spLocks noGrp="1"/>
          </p:cNvSpPr>
          <p:nvPr>
            <p:ph idx="1"/>
          </p:nvPr>
        </p:nvSpPr>
        <p:spPr>
          <a:xfrm>
            <a:off x="838200" y="861392"/>
            <a:ext cx="10515600" cy="5315571"/>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Khadijah was in fact a blessing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for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 She, for twenty-five years, shared with him the toils and trials of life, especially in the first ten years of his ministry of Prophethood. He deeply mourned over her death, and once he replied in an honest burst of tender emotions: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b="1" dirty="0">
                <a:solidFill>
                  <a:srgbClr val="004040"/>
                </a:solidFill>
                <a:effectLst/>
                <a:latin typeface="Times New Roman" panose="02020603050405020304" pitchFamily="18" charset="0"/>
                <a:cs typeface="Times New Roman" panose="02020603050405020304" pitchFamily="18" charset="0"/>
              </a:rPr>
              <a:t>"She believed in me when none else did. She embraced Islam when people disbelieved me. And she helped and comforted me in her person and wealth when there was none else to lend me a helping hand. I had children from her only."   </a:t>
            </a:r>
            <a:r>
              <a:rPr lang="en-US" sz="2400" dirty="0">
                <a:solidFill>
                  <a:srgbClr val="FF0000"/>
                </a:solidFill>
                <a:effectLst/>
                <a:latin typeface="Times New Roman" panose="02020603050405020304" pitchFamily="18" charset="0"/>
                <a:cs typeface="Times New Roman" panose="02020603050405020304" pitchFamily="18" charset="0"/>
              </a:rPr>
              <a:t>[</a:t>
            </a:r>
            <a:r>
              <a:rPr lang="en-US" sz="2400" dirty="0" err="1">
                <a:solidFill>
                  <a:srgbClr val="FF0000"/>
                </a:solidFill>
                <a:effectLst/>
                <a:latin typeface="Times New Roman" panose="02020603050405020304" pitchFamily="18" charset="0"/>
                <a:cs typeface="Times New Roman" panose="02020603050405020304" pitchFamily="18" charset="0"/>
              </a:rPr>
              <a:t>Musnad</a:t>
            </a:r>
            <a:r>
              <a:rPr lang="en-US" sz="2400" dirty="0">
                <a:solidFill>
                  <a:srgbClr val="FF0000"/>
                </a:solidFill>
                <a:effectLst/>
                <a:latin typeface="Times New Roman" panose="02020603050405020304" pitchFamily="18" charset="0"/>
                <a:cs typeface="Times New Roman" panose="02020603050405020304" pitchFamily="18" charset="0"/>
              </a:rPr>
              <a:t> Imam Ahmad 6/118]</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These two painful events took place within a short lapse of time and added a lot to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his grief and suffering. The </a:t>
            </a:r>
            <a:r>
              <a:rPr lang="en-US" sz="2400" dirty="0" err="1">
                <a:solidFill>
                  <a:srgbClr val="000000"/>
                </a:solidFill>
                <a:effectLst/>
                <a:latin typeface="Times New Roman" panose="02020603050405020304" pitchFamily="18" charset="0"/>
                <a:cs typeface="Times New Roman" panose="02020603050405020304" pitchFamily="18" charset="0"/>
              </a:rPr>
              <a:t>Makkans</a:t>
            </a:r>
            <a:r>
              <a:rPr lang="en-US" sz="2400" dirty="0">
                <a:solidFill>
                  <a:srgbClr val="000000"/>
                </a:solidFill>
                <a:effectLst/>
                <a:latin typeface="Times New Roman" panose="02020603050405020304" pitchFamily="18" charset="0"/>
                <a:cs typeface="Times New Roman" panose="02020603050405020304" pitchFamily="18" charset="0"/>
              </a:rPr>
              <a:t> now openly declared their campaign of torture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and oppression.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lost all hope of bringing them back to the right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path, so he set out for Al-</a:t>
            </a:r>
            <a:r>
              <a:rPr lang="en-US" sz="2400" dirty="0" err="1">
                <a:solidFill>
                  <a:srgbClr val="000000"/>
                </a:solidFill>
                <a:effectLst/>
                <a:latin typeface="Times New Roman" panose="02020603050405020304" pitchFamily="18" charset="0"/>
                <a:cs typeface="Times New Roman" panose="02020603050405020304" pitchFamily="18" charset="0"/>
              </a:rPr>
              <a:t>Ta’if</a:t>
            </a:r>
            <a:r>
              <a:rPr lang="en-US" sz="2400" dirty="0">
                <a:solidFill>
                  <a:srgbClr val="000000"/>
                </a:solidFill>
                <a:effectLst/>
                <a:latin typeface="Times New Roman" panose="02020603050405020304" pitchFamily="18" charset="0"/>
                <a:cs typeface="Times New Roman" panose="02020603050405020304" pitchFamily="18" charset="0"/>
              </a:rPr>
              <a:t> seeking a supportive atmosphere.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9032"/>
          </a:xfrm>
        </p:spPr>
        <p:txBody>
          <a:bodyPr>
            <a:normAutofit/>
          </a:bodyPr>
          <a:lstStyle/>
          <a:p>
            <a:r>
              <a:rPr lang="en-US" sz="2800" dirty="0">
                <a:effectLst/>
                <a:latin typeface="Algerian" panose="04020705040A02060702" pitchFamily="82" charset="0"/>
                <a:cs typeface="Algerian" panose="04020705040A02060702" pitchFamily="82" charset="0"/>
              </a:rPr>
              <a:t>The Third Phase: Calling unto Islam beyond Makkah</a:t>
            </a:r>
            <a:endParaRPr lang="en-US" sz="2800"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861391"/>
            <a:ext cx="10515600" cy="5315572"/>
          </a:xfrm>
        </p:spPr>
        <p:txBody>
          <a:bodyPr>
            <a:normAutofit/>
          </a:bodyPr>
          <a:lstStyle/>
          <a:p>
            <a:pPr marL="0" indent="0" algn="just">
              <a:lnSpc>
                <a:spcPct val="100000"/>
              </a:lnSpc>
              <a:buNone/>
            </a:pPr>
            <a:r>
              <a:rPr lang="en-US" sz="2200" dirty="0">
                <a:solidFill>
                  <a:srgbClr val="000000"/>
                </a:solidFill>
                <a:effectLst/>
                <a:latin typeface="Times New Roman" panose="02020603050405020304" pitchFamily="18" charset="0"/>
                <a:cs typeface="Times New Roman" panose="02020603050405020304" pitchFamily="18" charset="0"/>
              </a:rPr>
              <a:t>In Shawwal ,ten years after receiving his mission from his Lord, the Prophet [</a:t>
            </a:r>
            <a:r>
              <a:rPr lang="en-US" sz="2200" dirty="0" err="1">
                <a:solidFill>
                  <a:srgbClr val="000000"/>
                </a:solidFill>
                <a:effectLst/>
                <a:latin typeface="Times New Roman" panose="02020603050405020304" pitchFamily="18" charset="0"/>
                <a:cs typeface="Times New Roman" panose="02020603050405020304" pitchFamily="18" charset="0"/>
              </a:rPr>
              <a:t>pbuh</a:t>
            </a:r>
            <a:r>
              <a:rPr lang="en-US" sz="2200" dirty="0">
                <a:solidFill>
                  <a:srgbClr val="000000"/>
                </a:solidFill>
                <a:effectLst/>
                <a:latin typeface="Times New Roman" panose="02020603050405020304" pitchFamily="18" charset="0"/>
                <a:cs typeface="Times New Roman" panose="02020603050405020304" pitchFamily="18" charset="0"/>
              </a:rPr>
              <a:t>] set out towards At-</a:t>
            </a:r>
            <a:r>
              <a:rPr lang="en-US" sz="2200" dirty="0" err="1">
                <a:solidFill>
                  <a:srgbClr val="000000"/>
                </a:solidFill>
                <a:effectLst/>
                <a:latin typeface="Times New Roman" panose="02020603050405020304" pitchFamily="18" charset="0"/>
                <a:cs typeface="Times New Roman" panose="02020603050405020304" pitchFamily="18" charset="0"/>
              </a:rPr>
              <a:t>Ta’if</a:t>
            </a:r>
            <a:r>
              <a:rPr lang="en-US" sz="2200" dirty="0">
                <a:solidFill>
                  <a:srgbClr val="000000"/>
                </a:solidFill>
                <a:effectLst/>
                <a:latin typeface="Times New Roman" panose="02020603050405020304" pitchFamily="18" charset="0"/>
                <a:cs typeface="Times New Roman" panose="02020603050405020304" pitchFamily="18" charset="0"/>
              </a:rPr>
              <a:t>, about 60 </a:t>
            </a:r>
            <a:r>
              <a:rPr lang="en-US" sz="2200" dirty="0" err="1">
                <a:solidFill>
                  <a:srgbClr val="000000"/>
                </a:solidFill>
                <a:effectLst/>
                <a:latin typeface="Times New Roman" panose="02020603050405020304" pitchFamily="18" charset="0"/>
                <a:cs typeface="Times New Roman" panose="02020603050405020304" pitchFamily="18" charset="0"/>
              </a:rPr>
              <a:t>kilometres</a:t>
            </a:r>
            <a:r>
              <a:rPr lang="en-US" sz="2200" dirty="0">
                <a:solidFill>
                  <a:srgbClr val="000000"/>
                </a:solidFill>
                <a:effectLst/>
                <a:latin typeface="Times New Roman" panose="02020603050405020304" pitchFamily="18" charset="0"/>
                <a:cs typeface="Times New Roman" panose="02020603050405020304" pitchFamily="18" charset="0"/>
              </a:rPr>
              <a:t> from Makkah, in the company of his freed slave Zaid bin Haritha inviting people to Islam. But contrary to his expectations, the general atmosphere was terribly hostile. He approached the family of ‘Umair, who were reckoned amongst the nobility of the town. But, to his disappointment, all of them turned deaf ear to his message and used abusive language as regards the noble cause he had been striving for.</a:t>
            </a:r>
          </a:p>
          <a:p>
            <a:pPr marL="0" indent="0" algn="just">
              <a:lnSpc>
                <a:spcPct val="100000"/>
              </a:lnSpc>
              <a:buNone/>
            </a:pPr>
            <a:r>
              <a:rPr lang="en-US" sz="2200" dirty="0">
                <a:solidFill>
                  <a:srgbClr val="000000"/>
                </a:solidFill>
                <a:effectLst/>
                <a:latin typeface="Times New Roman" panose="02020603050405020304" pitchFamily="18" charset="0"/>
                <a:cs typeface="Times New Roman" panose="02020603050405020304" pitchFamily="18" charset="0"/>
              </a:rPr>
              <a:t>For ten days he stayed there delivering his message to several people, one after another, but all to no purpose. Stirred up to hasten the departure of the unwelcome visitor, the people hooted him through the alley-ways, pelted him with stones and obliged him to flee from the city pursued by a relentless rabble. Blood flowed down both his legs; and Zaid, </a:t>
            </a:r>
            <a:r>
              <a:rPr lang="en-US" sz="2200" dirty="0" err="1">
                <a:solidFill>
                  <a:srgbClr val="000000"/>
                </a:solidFill>
                <a:effectLst/>
                <a:latin typeface="Times New Roman" panose="02020603050405020304" pitchFamily="18" charset="0"/>
                <a:cs typeface="Times New Roman" panose="02020603050405020304" pitchFamily="18" charset="0"/>
              </a:rPr>
              <a:t>endeavouring</a:t>
            </a:r>
            <a:r>
              <a:rPr lang="en-US" sz="2200" dirty="0">
                <a:solidFill>
                  <a:srgbClr val="000000"/>
                </a:solidFill>
                <a:effectLst/>
                <a:latin typeface="Times New Roman" panose="02020603050405020304" pitchFamily="18" charset="0"/>
                <a:cs typeface="Times New Roman" panose="02020603050405020304" pitchFamily="18" charset="0"/>
              </a:rPr>
              <a:t> to shield him, was wounded in the head. The mob did not desist until they had chased him two or three miles across the sandy plains to the foot of the surrounding hills.</a:t>
            </a:r>
            <a:endParaRPr lang="en-US" sz="22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7814"/>
          </a:xfrm>
        </p:spPr>
        <p:txBody>
          <a:bodyPr/>
          <a:lstStyle/>
          <a:p>
            <a:r>
              <a:rPr lang="en-US" dirty="0"/>
              <a:t> </a:t>
            </a:r>
            <a:r>
              <a:rPr lang="en-US" sz="3600" dirty="0">
                <a:latin typeface="Algerian" panose="04020705040A02060702" pitchFamily="82" charset="0"/>
                <a:cs typeface="Algerian" panose="04020705040A02060702" pitchFamily="82" charset="0"/>
              </a:rPr>
              <a:t>Islam beyond Makkah</a:t>
            </a:r>
          </a:p>
        </p:txBody>
      </p:sp>
      <p:sp>
        <p:nvSpPr>
          <p:cNvPr id="3" name="Content Placeholder 2"/>
          <p:cNvSpPr>
            <a:spLocks noGrp="1"/>
          </p:cNvSpPr>
          <p:nvPr>
            <p:ph idx="1"/>
          </p:nvPr>
        </p:nvSpPr>
        <p:spPr>
          <a:xfrm>
            <a:off x="838200" y="1272209"/>
            <a:ext cx="10515600" cy="4904754"/>
          </a:xfrm>
        </p:spPr>
        <p:txBody>
          <a:bodyPr>
            <a:normAutofit/>
          </a:bodyPr>
          <a:lstStyle/>
          <a:p>
            <a:pPr marL="0" indent="0">
              <a:buNone/>
            </a:pPr>
            <a:r>
              <a:rPr lang="en-US" sz="2400" b="1" dirty="0">
                <a:solidFill>
                  <a:srgbClr val="006699"/>
                </a:solidFill>
                <a:effectLst/>
                <a:latin typeface="Times New Roman" panose="02020603050405020304" pitchFamily="18" charset="0"/>
                <a:cs typeface="Times New Roman" panose="02020603050405020304" pitchFamily="18" charset="0"/>
              </a:rPr>
              <a:t>Islam being introduced to Arabian Tribes and Individuals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In </a:t>
            </a:r>
            <a:r>
              <a:rPr lang="en-US" sz="2400" dirty="0" err="1">
                <a:solidFill>
                  <a:srgbClr val="000000"/>
                </a:solidFill>
                <a:effectLst/>
                <a:latin typeface="Times New Roman" panose="02020603050405020304" pitchFamily="18" charset="0"/>
                <a:cs typeface="Times New Roman" panose="02020603050405020304" pitchFamily="18" charset="0"/>
              </a:rPr>
              <a:t>Dhul</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Qa‘dah</a:t>
            </a:r>
            <a:r>
              <a:rPr lang="en-US" sz="2400" dirty="0">
                <a:solidFill>
                  <a:srgbClr val="000000"/>
                </a:solidFill>
                <a:effectLst/>
                <a:latin typeface="Times New Roman" panose="02020603050405020304" pitchFamily="18" charset="0"/>
                <a:cs typeface="Times New Roman" panose="02020603050405020304" pitchFamily="18" charset="0"/>
              </a:rPr>
              <a:t>, the tenth year of Prophethood,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returned to Makkah to resume his activities. The time for pilgrimage to Makkah was approaching so he hastened to introduce people both tribes and individuals to Islam and call upon them to embrace it, just as it was his practice since the fourth year of his Prophethood.</a:t>
            </a: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 visited a sept of Banu Kalb known as Banu ‘Abdullah</a:t>
            </a:r>
            <a:r>
              <a:rPr lang="en-US" sz="2400" dirty="0">
                <a:solidFill>
                  <a:srgbClr val="000000"/>
                </a:solidFill>
                <a:latin typeface="Times New Roman" panose="02020603050405020304" pitchFamily="18" charset="0"/>
                <a:cs typeface="Times New Roman" panose="02020603050405020304" pitchFamily="18" charset="0"/>
              </a:rPr>
              <a:t> and </a:t>
            </a:r>
            <a:r>
              <a:rPr lang="en-US" sz="2400" dirty="0">
                <a:solidFill>
                  <a:srgbClr val="000000"/>
                </a:solidFill>
                <a:effectLst/>
                <a:latin typeface="Times New Roman" panose="02020603050405020304" pitchFamily="18" charset="0"/>
                <a:cs typeface="Times New Roman" panose="02020603050405020304" pitchFamily="18" charset="0"/>
              </a:rPr>
              <a:t>He called on Bani </a:t>
            </a:r>
            <a:r>
              <a:rPr lang="en-US" sz="2400" dirty="0" err="1">
                <a:solidFill>
                  <a:srgbClr val="000000"/>
                </a:solidFill>
                <a:effectLst/>
                <a:latin typeface="Times New Roman" panose="02020603050405020304" pitchFamily="18" charset="0"/>
                <a:cs typeface="Times New Roman" panose="02020603050405020304" pitchFamily="18" charset="0"/>
              </a:rPr>
              <a:t>Haneefah</a:t>
            </a:r>
            <a:r>
              <a:rPr lang="en-US" sz="2400" dirty="0">
                <a:solidFill>
                  <a:srgbClr val="000000"/>
                </a:solidFill>
                <a:effectLst/>
                <a:latin typeface="Times New Roman" panose="02020603050405020304" pitchFamily="18" charset="0"/>
                <a:cs typeface="Times New Roman" panose="02020603050405020304" pitchFamily="18" charset="0"/>
              </a:rPr>
              <a:t> .He addressed Bani ‘Amir bin </a:t>
            </a:r>
            <a:r>
              <a:rPr lang="en-US" sz="2400" dirty="0" err="1">
                <a:solidFill>
                  <a:srgbClr val="000000"/>
                </a:solidFill>
                <a:effectLst/>
                <a:latin typeface="Times New Roman" panose="02020603050405020304" pitchFamily="18" charset="0"/>
                <a:cs typeface="Times New Roman" panose="02020603050405020304" pitchFamily="18" charset="0"/>
              </a:rPr>
              <a:t>Sa‘sa‘ah</a:t>
            </a:r>
            <a:r>
              <a:rPr lang="en-US" sz="2400" dirty="0">
                <a:solidFill>
                  <a:srgbClr val="000000"/>
                </a:solidFill>
                <a:effectLst/>
                <a:latin typeface="Times New Roman" panose="02020603050405020304" pitchFamily="18" charset="0"/>
                <a:cs typeface="Times New Roman" panose="02020603050405020304" pitchFamily="18" charset="0"/>
              </a:rPr>
              <a:t> in their encampment, calling them to abandon idolatry and join him.</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34805"/>
          </a:xfrm>
        </p:spPr>
        <p:txBody>
          <a:bodyPr>
            <a:normAutofit/>
          </a:bodyPr>
          <a:lstStyle/>
          <a:p>
            <a:r>
              <a:rPr lang="en-US" sz="3200" dirty="0">
                <a:effectLst/>
                <a:latin typeface="Algerian" panose="04020705040A02060702" pitchFamily="82" charset="0"/>
                <a:cs typeface="Times New Roman" panose="02020603050405020304" pitchFamily="18" charset="0"/>
              </a:rPr>
              <a:t>Hope inspiring Breezes from the </a:t>
            </a:r>
            <a:r>
              <a:rPr lang="en-US" sz="3200" dirty="0" err="1">
                <a:effectLst/>
                <a:latin typeface="Algerian" panose="04020705040A02060702" pitchFamily="82" charset="0"/>
                <a:cs typeface="Times New Roman" panose="02020603050405020304" pitchFamily="18" charset="0"/>
              </a:rPr>
              <a:t>Madinese</a:t>
            </a:r>
            <a:endParaRPr lang="en-US" sz="3200" dirty="0">
              <a:latin typeface="Algerian" panose="04020705040A02060702" pitchFamily="82" charset="0"/>
              <a:cs typeface="Times New Roman" panose="02020603050405020304" pitchFamily="18" charset="0"/>
            </a:endParaRPr>
          </a:p>
        </p:txBody>
      </p:sp>
      <p:sp>
        <p:nvSpPr>
          <p:cNvPr id="3" name="Content Placeholder 2"/>
          <p:cNvSpPr>
            <a:spLocks noGrp="1"/>
          </p:cNvSpPr>
          <p:nvPr>
            <p:ph idx="1"/>
          </p:nvPr>
        </p:nvSpPr>
        <p:spPr>
          <a:xfrm>
            <a:off x="838200" y="1232452"/>
            <a:ext cx="10515600" cy="4944511"/>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always heard the Jews say that a Prophet was about to rise, for the time for a new dispensation had arrived. Him they would follow and then smite their enemies as the children of ‘Ad and Iram had been smitten.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"Of what tribe are you?" asked the Prophet. "Of the tribe of </a:t>
            </a:r>
            <a:r>
              <a:rPr lang="en-US" sz="2400" dirty="0" err="1">
                <a:solidFill>
                  <a:srgbClr val="000000"/>
                </a:solidFill>
                <a:effectLst/>
                <a:latin typeface="Times New Roman" panose="02020603050405020304" pitchFamily="18" charset="0"/>
                <a:cs typeface="Times New Roman" panose="02020603050405020304" pitchFamily="18" charset="0"/>
              </a:rPr>
              <a:t>Khazraj</a:t>
            </a:r>
            <a:r>
              <a:rPr lang="en-US" sz="2400" dirty="0">
                <a:solidFill>
                  <a:srgbClr val="000000"/>
                </a:solidFill>
                <a:effectLst/>
                <a:latin typeface="Times New Roman" panose="02020603050405020304" pitchFamily="18" charset="0"/>
                <a:cs typeface="Times New Roman" panose="02020603050405020304" pitchFamily="18" charset="0"/>
              </a:rPr>
              <a:t>," they replied. "Are you the allies of the Jews?" The Prophet enquired. They said: "Yes." "Then why not sit down for a little and I will speak to you." The offer was readily accepted for the fame of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had spread to Madinah and the strangers were curious to see more of the man who had created a stir in the whole area.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presented to them an expose of Islam, explained its implications, and the responsibilities that fell upon the men who accepted it. When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concluded his talk, they exchanged among themselves ideas to the following effect: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"Know surely, this is the Prophet with whom the Jews are ever threatening us; wherefore let us make haste and be the first to join him."</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a:bodyPr>
          <a:lstStyle/>
          <a:p>
            <a:r>
              <a:rPr lang="en-US" sz="2800" dirty="0">
                <a:effectLst/>
                <a:latin typeface="Algerian" panose="04020705040A02060702" pitchFamily="82" charset="0"/>
              </a:rPr>
              <a:t>Marriage of the Prophet [</a:t>
            </a:r>
            <a:r>
              <a:rPr lang="en-US" sz="2800" dirty="0" err="1">
                <a:effectLst/>
                <a:latin typeface="Algerian" panose="04020705040A02060702" pitchFamily="82" charset="0"/>
              </a:rPr>
              <a:t>pbuh</a:t>
            </a:r>
            <a:r>
              <a:rPr lang="en-US" sz="2800" dirty="0">
                <a:effectLst/>
                <a:latin typeface="Algerian" panose="04020705040A02060702" pitchFamily="82" charset="0"/>
              </a:rPr>
              <a:t>] to ‘Aishah [R.A]</a:t>
            </a:r>
            <a:endParaRPr lang="en-US" sz="2800" dirty="0">
              <a:latin typeface="Algerian" panose="04020705040A02060702" pitchFamily="82" charset="0"/>
            </a:endParaRPr>
          </a:p>
        </p:txBody>
      </p:sp>
      <p:sp>
        <p:nvSpPr>
          <p:cNvPr id="3" name="Content Placeholder 2"/>
          <p:cNvSpPr>
            <a:spLocks noGrp="1"/>
          </p:cNvSpPr>
          <p:nvPr>
            <p:ph idx="1"/>
          </p:nvPr>
        </p:nvSpPr>
        <p:spPr>
          <a:xfrm>
            <a:off x="677545" y="914400"/>
            <a:ext cx="10676255" cy="5495290"/>
          </a:xfrm>
        </p:spPr>
        <p:txBody>
          <a:bodyPr>
            <a:noAutofit/>
          </a:bodyPr>
          <a:lstStyle/>
          <a:p>
            <a:pPr marL="0" indent="0" algn="just">
              <a:lnSpc>
                <a:spcPct val="100000"/>
              </a:lnSpc>
              <a:buNone/>
            </a:pPr>
            <a:r>
              <a:rPr lang="en-US" sz="2300" dirty="0">
                <a:solidFill>
                  <a:srgbClr val="000000"/>
                </a:solidFill>
                <a:effectLst/>
                <a:latin typeface="Times New Roman" panose="02020603050405020304" pitchFamily="18" charset="0"/>
                <a:cs typeface="Times New Roman" panose="02020603050405020304" pitchFamily="18" charset="0"/>
              </a:rPr>
              <a:t>In Shawwal of the same year, the Prophet [</a:t>
            </a:r>
            <a:r>
              <a:rPr lang="en-US" sz="2300" dirty="0" err="1">
                <a:solidFill>
                  <a:srgbClr val="000000"/>
                </a:solidFill>
                <a:effectLst/>
                <a:latin typeface="Times New Roman" panose="02020603050405020304" pitchFamily="18" charset="0"/>
                <a:cs typeface="Times New Roman" panose="02020603050405020304" pitchFamily="18" charset="0"/>
              </a:rPr>
              <a:t>pbuh</a:t>
            </a:r>
            <a:r>
              <a:rPr lang="en-US" sz="2300" dirty="0">
                <a:solidFill>
                  <a:srgbClr val="000000"/>
                </a:solidFill>
                <a:effectLst/>
                <a:latin typeface="Times New Roman" panose="02020603050405020304" pitchFamily="18" charset="0"/>
                <a:cs typeface="Times New Roman" panose="02020603050405020304" pitchFamily="18" charset="0"/>
              </a:rPr>
              <a:t>] concluded a marriage contract with ‘Aishah [R], ‘</a:t>
            </a:r>
            <a:r>
              <a:rPr lang="en-US" sz="2300" i="1" dirty="0">
                <a:solidFill>
                  <a:srgbClr val="000000"/>
                </a:solidFill>
                <a:effectLst/>
                <a:latin typeface="Times New Roman" panose="02020603050405020304" pitchFamily="18" charset="0"/>
                <a:cs typeface="Times New Roman" panose="02020603050405020304" pitchFamily="18" charset="0"/>
              </a:rPr>
              <a:t>the truth verifier</a:t>
            </a:r>
            <a:r>
              <a:rPr lang="en-US" sz="2300" dirty="0">
                <a:solidFill>
                  <a:srgbClr val="000000"/>
                </a:solidFill>
                <a:effectLst/>
                <a:latin typeface="Times New Roman" panose="02020603050405020304" pitchFamily="18" charset="0"/>
                <a:cs typeface="Times New Roman" panose="02020603050405020304" pitchFamily="18" charset="0"/>
              </a:rPr>
              <a:t>’.</a:t>
            </a:r>
          </a:p>
          <a:p>
            <a:pPr marL="0" indent="0" algn="just">
              <a:lnSpc>
                <a:spcPct val="100000"/>
              </a:lnSpc>
              <a:buNone/>
            </a:pPr>
            <a:r>
              <a:rPr lang="en-US" b="1" dirty="0">
                <a:effectLst/>
                <a:latin typeface="Times New Roman" panose="02020603050405020304" pitchFamily="18" charset="0"/>
                <a:cs typeface="Times New Roman" panose="02020603050405020304" pitchFamily="18" charset="0"/>
              </a:rPr>
              <a:t>Al-Isra’ and Al-</a:t>
            </a:r>
            <a:r>
              <a:rPr lang="en-US" b="1" dirty="0" err="1">
                <a:effectLst/>
                <a:latin typeface="Times New Roman" panose="02020603050405020304" pitchFamily="18" charset="0"/>
                <a:cs typeface="Times New Roman" panose="02020603050405020304" pitchFamily="18" charset="0"/>
              </a:rPr>
              <a:t>Mi‘raj</a:t>
            </a:r>
            <a:r>
              <a:rPr lang="en-US" b="1" dirty="0">
                <a:effectLst/>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nSpc>
                <a:spcPct val="100000"/>
              </a:lnSpc>
              <a:buNone/>
            </a:pPr>
            <a:r>
              <a:rPr lang="en-US" sz="2300" b="1" dirty="0">
                <a:solidFill>
                  <a:srgbClr val="006699"/>
                </a:solidFill>
                <a:effectLst/>
                <a:latin typeface="Times New Roman" panose="02020603050405020304" pitchFamily="18" charset="0"/>
                <a:cs typeface="Times New Roman" panose="02020603050405020304" pitchFamily="18" charset="0"/>
              </a:rPr>
              <a:t>(The Miraculous Night Journey from Makkah to the Farthest Mosque in Jerusalem, </a:t>
            </a:r>
            <a:endParaRPr lang="en-US" sz="2300" dirty="0">
              <a:latin typeface="Times New Roman" panose="02020603050405020304" pitchFamily="18" charset="0"/>
              <a:cs typeface="Times New Roman" panose="02020603050405020304" pitchFamily="18" charset="0"/>
            </a:endParaRPr>
          </a:p>
          <a:p>
            <a:pPr marL="0" indent="0">
              <a:lnSpc>
                <a:spcPct val="100000"/>
              </a:lnSpc>
              <a:buNone/>
            </a:pPr>
            <a:r>
              <a:rPr lang="en-US" sz="2300" b="1" dirty="0">
                <a:solidFill>
                  <a:srgbClr val="006699"/>
                </a:solidFill>
                <a:effectLst/>
                <a:latin typeface="Times New Roman" panose="02020603050405020304" pitchFamily="18" charset="0"/>
                <a:cs typeface="Times New Roman" panose="02020603050405020304" pitchFamily="18" charset="0"/>
              </a:rPr>
              <a:t>and the Ascent through the Spheres of Heavens)</a:t>
            </a:r>
            <a:endParaRPr lang="en-US" sz="2300" dirty="0">
              <a:solidFill>
                <a:srgbClr val="000000"/>
              </a:solidFill>
              <a:latin typeface="Times New Roman" panose="02020603050405020304" pitchFamily="18" charset="0"/>
              <a:cs typeface="Times New Roman" panose="02020603050405020304" pitchFamily="18" charset="0"/>
            </a:endParaRPr>
          </a:p>
          <a:p>
            <a:pPr marL="0" indent="0" algn="just">
              <a:lnSpc>
                <a:spcPct val="100000"/>
              </a:lnSpc>
              <a:buNone/>
            </a:pPr>
            <a:r>
              <a:rPr lang="en-US" sz="2300" dirty="0">
                <a:solidFill>
                  <a:srgbClr val="000000"/>
                </a:solidFill>
                <a:latin typeface="Times New Roman" panose="02020603050405020304" pitchFamily="18" charset="0"/>
                <a:cs typeface="Times New Roman" panose="02020603050405020304" pitchFamily="18" charset="0"/>
              </a:rPr>
              <a:t>T</a:t>
            </a:r>
            <a:r>
              <a:rPr lang="en-US" sz="2300" dirty="0">
                <a:solidFill>
                  <a:srgbClr val="000000"/>
                </a:solidFill>
                <a:effectLst/>
                <a:latin typeface="Times New Roman" panose="02020603050405020304" pitchFamily="18" charset="0"/>
                <a:cs typeface="Times New Roman" panose="02020603050405020304" pitchFamily="18" charset="0"/>
              </a:rPr>
              <a:t>he majority of jurists is in </a:t>
            </a:r>
            <a:r>
              <a:rPr lang="en-US" sz="2300" dirty="0" err="1">
                <a:solidFill>
                  <a:srgbClr val="000000"/>
                </a:solidFill>
                <a:effectLst/>
                <a:latin typeface="Times New Roman" panose="02020603050405020304" pitchFamily="18" charset="0"/>
                <a:cs typeface="Times New Roman" panose="02020603050405020304" pitchFamily="18" charset="0"/>
              </a:rPr>
              <a:t>favour</a:t>
            </a:r>
            <a:r>
              <a:rPr lang="en-US" sz="2300" dirty="0">
                <a:solidFill>
                  <a:srgbClr val="000000"/>
                </a:solidFill>
                <a:effectLst/>
                <a:latin typeface="Times New Roman" panose="02020603050405020304" pitchFamily="18" charset="0"/>
                <a:cs typeface="Times New Roman" panose="02020603050405020304" pitchFamily="18" charset="0"/>
              </a:rPr>
              <a:t> of a date between 16-12 months prior to migration to Madinah. The following is a epitome of the details of that miraculous event narrated on the authority of Ibn Al-</a:t>
            </a:r>
            <a:r>
              <a:rPr lang="en-US" sz="2300" dirty="0" err="1">
                <a:solidFill>
                  <a:srgbClr val="000000"/>
                </a:solidFill>
                <a:effectLst/>
                <a:latin typeface="Times New Roman" panose="02020603050405020304" pitchFamily="18" charset="0"/>
                <a:cs typeface="Times New Roman" panose="02020603050405020304" pitchFamily="18" charset="0"/>
              </a:rPr>
              <a:t>Qayyim</a:t>
            </a:r>
            <a:r>
              <a:rPr lang="en-US" sz="2300" dirty="0">
                <a:solidFill>
                  <a:srgbClr val="000000"/>
                </a:solidFill>
                <a:effectLst/>
                <a:latin typeface="Times New Roman" panose="02020603050405020304" pitchFamily="18" charset="0"/>
                <a:cs typeface="Times New Roman" panose="02020603050405020304" pitchFamily="18" charset="0"/>
              </a:rPr>
              <a:t>.</a:t>
            </a:r>
            <a:r>
              <a:rPr lang="en-US" sz="2300" dirty="0">
                <a:solidFill>
                  <a:srgbClr val="FF0000"/>
                </a:solidFill>
                <a:effectLst/>
                <a:latin typeface="Times New Roman" panose="02020603050405020304" pitchFamily="18" charset="0"/>
                <a:cs typeface="Times New Roman" panose="02020603050405020304" pitchFamily="18" charset="0"/>
              </a:rPr>
              <a:t>[</a:t>
            </a:r>
            <a:r>
              <a:rPr lang="en-US" sz="2300" dirty="0" err="1">
                <a:solidFill>
                  <a:srgbClr val="FF0000"/>
                </a:solidFill>
                <a:effectLst/>
                <a:latin typeface="Times New Roman" panose="02020603050405020304" pitchFamily="18" charset="0"/>
                <a:cs typeface="Times New Roman" panose="02020603050405020304" pitchFamily="18" charset="0"/>
              </a:rPr>
              <a:t>Za'd</a:t>
            </a:r>
            <a:r>
              <a:rPr lang="en-US" sz="2300" dirty="0">
                <a:solidFill>
                  <a:srgbClr val="FF0000"/>
                </a:solidFill>
                <a:effectLst/>
                <a:latin typeface="Times New Roman" panose="02020603050405020304" pitchFamily="18" charset="0"/>
                <a:cs typeface="Times New Roman" panose="02020603050405020304" pitchFamily="18" charset="0"/>
              </a:rPr>
              <a:t> Al-</a:t>
            </a:r>
            <a:r>
              <a:rPr lang="en-US" sz="2300" dirty="0" err="1">
                <a:solidFill>
                  <a:srgbClr val="FF0000"/>
                </a:solidFill>
                <a:effectLst/>
                <a:latin typeface="Times New Roman" panose="02020603050405020304" pitchFamily="18" charset="0"/>
                <a:cs typeface="Times New Roman" panose="02020603050405020304" pitchFamily="18" charset="0"/>
              </a:rPr>
              <a:t>Ma'ad</a:t>
            </a:r>
            <a:r>
              <a:rPr lang="en-US" sz="2300" dirty="0">
                <a:solidFill>
                  <a:srgbClr val="FF0000"/>
                </a:solidFill>
                <a:effectLst/>
                <a:latin typeface="Times New Roman" panose="02020603050405020304" pitchFamily="18" charset="0"/>
                <a:cs typeface="Times New Roman" panose="02020603050405020304" pitchFamily="18" charset="0"/>
              </a:rPr>
              <a:t> 2/49; </a:t>
            </a:r>
            <a:r>
              <a:rPr lang="en-US" sz="2300" dirty="0" err="1">
                <a:solidFill>
                  <a:srgbClr val="FF0000"/>
                </a:solidFill>
                <a:effectLst/>
                <a:latin typeface="Times New Roman" panose="02020603050405020304" pitchFamily="18" charset="0"/>
                <a:cs typeface="Times New Roman" panose="02020603050405020304" pitchFamily="18" charset="0"/>
              </a:rPr>
              <a:t>Tareekh</a:t>
            </a:r>
            <a:r>
              <a:rPr lang="en-US" sz="2300" dirty="0">
                <a:solidFill>
                  <a:srgbClr val="FF0000"/>
                </a:solidFill>
                <a:effectLst/>
                <a:latin typeface="Times New Roman" panose="02020603050405020304" pitchFamily="18" charset="0"/>
                <a:cs typeface="Times New Roman" panose="02020603050405020304" pitchFamily="18" charset="0"/>
              </a:rPr>
              <a:t>-e-Islam 1/124; Rahmat-al-</a:t>
            </a:r>
            <a:r>
              <a:rPr lang="en-US" sz="2300" dirty="0" err="1">
                <a:solidFill>
                  <a:srgbClr val="FF0000"/>
                </a:solidFill>
                <a:effectLst/>
                <a:latin typeface="Times New Roman" panose="02020603050405020304" pitchFamily="18" charset="0"/>
                <a:cs typeface="Times New Roman" panose="02020603050405020304" pitchFamily="18" charset="0"/>
              </a:rPr>
              <a:t>lil'alameen</a:t>
            </a:r>
            <a:r>
              <a:rPr lang="en-US" sz="2300" dirty="0">
                <a:solidFill>
                  <a:srgbClr val="FF0000"/>
                </a:solidFill>
                <a:effectLst/>
                <a:latin typeface="Times New Roman" panose="02020603050405020304" pitchFamily="18" charset="0"/>
                <a:cs typeface="Times New Roman" panose="02020603050405020304" pitchFamily="18" charset="0"/>
              </a:rPr>
              <a:t> 1/76] </a:t>
            </a:r>
            <a:r>
              <a:rPr lang="en-US" sz="2300" dirty="0">
                <a:solidFill>
                  <a:srgbClr val="000000"/>
                </a:solidFill>
                <a:effectLst/>
                <a:latin typeface="Times New Roman" panose="02020603050405020304" pitchFamily="18" charset="0"/>
                <a:cs typeface="Times New Roman" panose="02020603050405020304" pitchFamily="18" charset="0"/>
              </a:rPr>
              <a:t>The Messenger of </a:t>
            </a:r>
            <a:r>
              <a:rPr lang="en-US" sz="2300" dirty="0" err="1">
                <a:solidFill>
                  <a:srgbClr val="000000"/>
                </a:solidFill>
                <a:effectLst/>
                <a:latin typeface="Times New Roman" panose="02020603050405020304" pitchFamily="18" charset="0"/>
                <a:cs typeface="Times New Roman" panose="02020603050405020304" pitchFamily="18" charset="0"/>
              </a:rPr>
              <a:t>Allâh</a:t>
            </a:r>
            <a:r>
              <a:rPr lang="en-US" sz="2300" dirty="0">
                <a:solidFill>
                  <a:srgbClr val="000000"/>
                </a:solidFill>
                <a:effectLst/>
                <a:latin typeface="Times New Roman" panose="02020603050405020304" pitchFamily="18" charset="0"/>
                <a:cs typeface="Times New Roman" panose="02020603050405020304" pitchFamily="18" charset="0"/>
              </a:rPr>
              <a:t> [</a:t>
            </a:r>
            <a:r>
              <a:rPr lang="en-US" sz="2300" dirty="0" err="1">
                <a:solidFill>
                  <a:srgbClr val="000000"/>
                </a:solidFill>
                <a:effectLst/>
                <a:latin typeface="Times New Roman" panose="02020603050405020304" pitchFamily="18" charset="0"/>
                <a:cs typeface="Times New Roman" panose="02020603050405020304" pitchFamily="18" charset="0"/>
              </a:rPr>
              <a:t>pbuh</a:t>
            </a:r>
            <a:r>
              <a:rPr lang="en-US" sz="2300" dirty="0">
                <a:solidFill>
                  <a:srgbClr val="000000"/>
                </a:solidFill>
                <a:effectLst/>
                <a:latin typeface="Times New Roman" panose="02020603050405020304" pitchFamily="18" charset="0"/>
                <a:cs typeface="Times New Roman" panose="02020603050405020304" pitchFamily="18" charset="0"/>
              </a:rPr>
              <a:t>] was carried in body from the Sacred Mosque in Makkah to the Distant Mosque in Jerusalem on a horse called Al-Buraq in the company of Gabriel, the archangel. There he alighted, tethered the horse to a ring in the gate of the Mosque and led the Prophets in prayer. After that Gabriel took him to the heavens on the same horse. When they reached the first heaven Gabriel asked the guardian angel to open the door of heaven. </a:t>
            </a:r>
          </a:p>
          <a:p>
            <a:pPr marL="0" indent="0" algn="just">
              <a:buNone/>
            </a:pPr>
            <a:endParaRPr lang="en-US" sz="1300" dirty="0">
              <a:solidFill>
                <a:srgbClr val="000000"/>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Autofit/>
          </a:bodyPr>
          <a:lstStyle/>
          <a:p>
            <a:r>
              <a:rPr lang="en-US" sz="3200" dirty="0">
                <a:effectLst/>
                <a:latin typeface="Algerian" panose="04020705040A02060702" pitchFamily="82" charset="0"/>
                <a:cs typeface="Times New Roman" panose="02020603050405020304" pitchFamily="18" charset="0"/>
              </a:rPr>
              <a:t>Al-Isra’ and Al-</a:t>
            </a:r>
            <a:r>
              <a:rPr lang="en-US" sz="3200" dirty="0" err="1">
                <a:effectLst/>
                <a:latin typeface="Algerian" panose="04020705040A02060702" pitchFamily="82" charset="0"/>
                <a:cs typeface="Times New Roman" panose="02020603050405020304" pitchFamily="18" charset="0"/>
              </a:rPr>
              <a:t>Mi‘raj</a:t>
            </a:r>
            <a:endParaRPr lang="en-US" sz="3200" dirty="0">
              <a:latin typeface="Algerian" panose="04020705040A02060702" pitchFamily="82" charset="0"/>
            </a:endParaRPr>
          </a:p>
        </p:txBody>
      </p:sp>
      <p:sp>
        <p:nvSpPr>
          <p:cNvPr id="3" name="Content Placeholder 2"/>
          <p:cNvSpPr>
            <a:spLocks noGrp="1"/>
          </p:cNvSpPr>
          <p:nvPr>
            <p:ph idx="1"/>
          </p:nvPr>
        </p:nvSpPr>
        <p:spPr>
          <a:xfrm>
            <a:off x="531495" y="887730"/>
            <a:ext cx="10822305" cy="5290185"/>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It was opened and he saw Adam, the progenitor of mankind.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saluted him and the other welcomed him and expressed his faith in Muhammad’s Prophethood. He saw the souls of martyrs on his right and those of the wretched on his left.</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Some significant suggestive incidents featured the ‘Night Journey’ of the Prophet, of which we could mention: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1. The Prophet’s breast was cleft by Gabriel, his heart extracted and washed with the water of Zamzam —a sacred spring in Makkah.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2. In the same context, there were brought to him two gold vessels. There was milk in one, while the other was full of wine. He was asked to choose either of them, so he selected the vessel containing milk and drank it. He (the angel) said: "You have been guided on </a:t>
            </a:r>
            <a:r>
              <a:rPr lang="en-US" sz="2400" i="1" dirty="0">
                <a:solidFill>
                  <a:srgbClr val="000000"/>
                </a:solidFill>
                <a:effectLst/>
                <a:latin typeface="Times New Roman" panose="02020603050405020304" pitchFamily="18" charset="0"/>
                <a:cs typeface="Times New Roman" panose="02020603050405020304" pitchFamily="18" charset="0"/>
              </a:rPr>
              <a:t>Al-Fitrah</a:t>
            </a:r>
            <a:r>
              <a:rPr lang="en-US" sz="2400" dirty="0">
                <a:solidFill>
                  <a:srgbClr val="000000"/>
                </a:solidFill>
                <a:effectLst/>
                <a:latin typeface="Times New Roman" panose="02020603050405020304" pitchFamily="18" charset="0"/>
                <a:cs typeface="Times New Roman" panose="02020603050405020304" pitchFamily="18" charset="0"/>
              </a:rPr>
              <a:t> or you have attained </a:t>
            </a:r>
            <a:r>
              <a:rPr lang="en-US" sz="2400" i="1" dirty="0">
                <a:solidFill>
                  <a:srgbClr val="000000"/>
                </a:solidFill>
                <a:effectLst/>
                <a:latin typeface="Times New Roman" panose="02020603050405020304" pitchFamily="18" charset="0"/>
                <a:cs typeface="Times New Roman" panose="02020603050405020304" pitchFamily="18" charset="0"/>
              </a:rPr>
              <a:t>Al-Fitrah</a:t>
            </a:r>
            <a:r>
              <a:rPr lang="en-US" sz="2400" dirty="0">
                <a:solidFill>
                  <a:srgbClr val="000000"/>
                </a:solidFill>
                <a:effectLst/>
                <a:latin typeface="Times New Roman" panose="02020603050405020304" pitchFamily="18" charset="0"/>
                <a:cs typeface="Times New Roman" panose="02020603050405020304" pitchFamily="18" charset="0"/>
              </a:rPr>
              <a:t>. Had you selected wine, your nation would have been misled.</a:t>
            </a:r>
            <a:endParaRPr lang="en-US" sz="700" dirty="0">
              <a:solidFill>
                <a:srgbClr val="000000"/>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3260"/>
          </a:xfrm>
        </p:spPr>
        <p:txBody>
          <a:bodyPr>
            <a:normAutofit fontScale="90000"/>
          </a:bodyPr>
          <a:lstStyle/>
          <a:p>
            <a:r>
              <a:rPr lang="en-US" dirty="0">
                <a:effectLst/>
                <a:latin typeface="Algerian" panose="04020705040A02060702" pitchFamily="82" charset="0"/>
                <a:cs typeface="Times New Roman" panose="02020603050405020304" pitchFamily="18" charset="0"/>
                <a:sym typeface="+mn-ea"/>
              </a:rPr>
              <a:t>Al-Isra’ and Al-</a:t>
            </a:r>
            <a:r>
              <a:rPr lang="en-US" dirty="0" err="1">
                <a:effectLst/>
                <a:latin typeface="Algerian" panose="04020705040A02060702" pitchFamily="82" charset="0"/>
                <a:cs typeface="Times New Roman" panose="02020603050405020304" pitchFamily="18" charset="0"/>
                <a:sym typeface="+mn-ea"/>
              </a:rPr>
              <a:t>Mi‘raj</a:t>
            </a:r>
            <a:endParaRPr lang="en-US"/>
          </a:p>
        </p:txBody>
      </p:sp>
      <p:sp>
        <p:nvSpPr>
          <p:cNvPr id="3" name="Content Placeholder 2"/>
          <p:cNvSpPr>
            <a:spLocks noGrp="1"/>
          </p:cNvSpPr>
          <p:nvPr>
            <p:ph idx="1"/>
          </p:nvPr>
        </p:nvSpPr>
        <p:spPr>
          <a:xfrm>
            <a:off x="531495" y="1183640"/>
            <a:ext cx="10822305" cy="4993640"/>
          </a:xfrm>
        </p:spPr>
        <p:txBody>
          <a:bodyPr/>
          <a:lstStyle/>
          <a:p>
            <a:pPr marL="0" indent="0" algn="just">
              <a:lnSpc>
                <a:spcPct val="100000"/>
              </a:lnSpc>
              <a:buNone/>
            </a:pPr>
            <a:r>
              <a:rPr lang="en-US" dirty="0">
                <a:solidFill>
                  <a:srgbClr val="000000"/>
                </a:solidFill>
                <a:effectLst/>
                <a:latin typeface="Times New Roman" panose="02020603050405020304" pitchFamily="18" charset="0"/>
                <a:cs typeface="Times New Roman" panose="02020603050405020304" pitchFamily="18" charset="0"/>
                <a:sym typeface="+mn-ea"/>
              </a:rPr>
              <a:t>" [It is a symbolic way of saying that good and evil in the form of milk and wine were brought before the Prophet and he instinctively made a choice for the good. It is very difficult to render the Arabic term ‘</a:t>
            </a:r>
            <a:r>
              <a:rPr lang="en-US" i="1" dirty="0">
                <a:solidFill>
                  <a:srgbClr val="000000"/>
                </a:solidFill>
                <a:effectLst/>
                <a:latin typeface="Times New Roman" panose="02020603050405020304" pitchFamily="18" charset="0"/>
                <a:cs typeface="Times New Roman" panose="02020603050405020304" pitchFamily="18" charset="0"/>
                <a:sym typeface="+mn-ea"/>
              </a:rPr>
              <a:t>Fitrah’</a:t>
            </a:r>
            <a:r>
              <a:rPr lang="en-US" dirty="0">
                <a:solidFill>
                  <a:srgbClr val="000000"/>
                </a:solidFill>
                <a:effectLst/>
                <a:latin typeface="Times New Roman" panose="02020603050405020304" pitchFamily="18" charset="0"/>
                <a:cs typeface="Times New Roman" panose="02020603050405020304" pitchFamily="18" charset="0"/>
                <a:sym typeface="+mn-ea"/>
              </a:rPr>
              <a:t> into English. It denotes the original constitution or disposition, with which a child comes into this world, as contrasted with qualities or inclinations acquired during life; besides it refers to the spiritual inclination inherent in man in his </a:t>
            </a:r>
            <a:r>
              <a:rPr lang="en-US" dirty="0" err="1">
                <a:solidFill>
                  <a:srgbClr val="000000"/>
                </a:solidFill>
                <a:effectLst/>
                <a:latin typeface="Times New Roman" panose="02020603050405020304" pitchFamily="18" charset="0"/>
                <a:cs typeface="Times New Roman" panose="02020603050405020304" pitchFamily="18" charset="0"/>
                <a:sym typeface="+mn-ea"/>
              </a:rPr>
              <a:t>unspoilt</a:t>
            </a:r>
            <a:r>
              <a:rPr lang="en-US" dirty="0">
                <a:solidFill>
                  <a:srgbClr val="000000"/>
                </a:solidFill>
                <a:effectLst/>
                <a:latin typeface="Times New Roman" panose="02020603050405020304" pitchFamily="18" charset="0"/>
                <a:cs typeface="Times New Roman" panose="02020603050405020304" pitchFamily="18" charset="0"/>
                <a:sym typeface="+mn-ea"/>
              </a:rPr>
              <a:t> state]. </a:t>
            </a:r>
            <a:endParaRPr lang="en-US" dirty="0">
              <a:solidFill>
                <a:srgbClr val="000000"/>
              </a:solidFill>
              <a:effectLst/>
              <a:latin typeface="Times New Roman" panose="02020603050405020304" pitchFamily="18" charset="0"/>
              <a:cs typeface="Times New Roman" panose="02020603050405020304" pitchFamily="18" charset="0"/>
            </a:endParaRPr>
          </a:p>
          <a:p>
            <a:pPr marL="0" indent="0">
              <a:buNone/>
            </a:pP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rmAutofit/>
          </a:bodyPr>
          <a:lstStyle/>
          <a:p>
            <a:r>
              <a:rPr lang="en-US" sz="2800" dirty="0">
                <a:effectLst/>
                <a:latin typeface="Algerian" panose="04020705040A02060702" pitchFamily="82" charset="0"/>
                <a:cs typeface="Times New Roman" panose="02020603050405020304" pitchFamily="18" charset="0"/>
              </a:rPr>
              <a:t>Al-Isra’ and Al-</a:t>
            </a:r>
            <a:r>
              <a:rPr lang="en-US" sz="2800" dirty="0" err="1">
                <a:effectLst/>
                <a:latin typeface="Algerian" panose="04020705040A02060702" pitchFamily="82" charset="0"/>
                <a:cs typeface="Times New Roman" panose="02020603050405020304" pitchFamily="18" charset="0"/>
              </a:rPr>
              <a:t>Mi‘raj</a:t>
            </a:r>
            <a:endParaRPr lang="en-US" sz="2800" dirty="0">
              <a:latin typeface="Algerian" panose="04020705040A02060702" pitchFamily="82" charset="0"/>
            </a:endParaRPr>
          </a:p>
        </p:txBody>
      </p:sp>
      <p:sp>
        <p:nvSpPr>
          <p:cNvPr id="3" name="Content Placeholder 2"/>
          <p:cNvSpPr>
            <a:spLocks noGrp="1"/>
          </p:cNvSpPr>
          <p:nvPr>
            <p:ph idx="1"/>
          </p:nvPr>
        </p:nvSpPr>
        <p:spPr>
          <a:xfrm>
            <a:off x="838200" y="980661"/>
            <a:ext cx="10515600" cy="5196302"/>
          </a:xfrm>
        </p:spPr>
        <p:txBody>
          <a:bodyPr/>
          <a:lstStyle/>
          <a:p>
            <a:pPr marL="0" indent="0">
              <a:buNone/>
            </a:pPr>
            <a:r>
              <a:rPr lang="en-US" sz="2800" dirty="0">
                <a:solidFill>
                  <a:srgbClr val="000000"/>
                </a:solidFill>
                <a:effectLst/>
                <a:latin typeface="Times New Roman" panose="02020603050405020304" pitchFamily="18" charset="0"/>
                <a:cs typeface="Times New Roman" panose="02020603050405020304" pitchFamily="18" charset="0"/>
              </a:rPr>
              <a:t>3. The Prophet [</a:t>
            </a:r>
            <a:r>
              <a:rPr lang="en-US" sz="2800" dirty="0" err="1">
                <a:solidFill>
                  <a:srgbClr val="000000"/>
                </a:solidFill>
                <a:effectLst/>
                <a:latin typeface="Times New Roman" panose="02020603050405020304" pitchFamily="18" charset="0"/>
                <a:cs typeface="Times New Roman" panose="02020603050405020304" pitchFamily="18" charset="0"/>
              </a:rPr>
              <a:t>pbuh</a:t>
            </a:r>
            <a:r>
              <a:rPr lang="en-US" sz="2800" dirty="0">
                <a:solidFill>
                  <a:srgbClr val="000000"/>
                </a:solidFill>
                <a:effectLst/>
                <a:latin typeface="Times New Roman" panose="02020603050405020304" pitchFamily="18" charset="0"/>
                <a:cs typeface="Times New Roman" panose="02020603050405020304" pitchFamily="18" charset="0"/>
              </a:rPr>
              <a:t>] told that he saw two manifest rivers, — the Nile and the Euphrates — and two hidden ones. It appears that the two manifest rivers, the Nile and the Euphrates, symbolically describe the area in whose fertile valleys, Muhammad’s Message will settle, and the people whereof will always remain the adherent bearers of Islam that will be passed on from generation to another. They can by no means suggest that they well up from the Garden. </a:t>
            </a:r>
            <a:endParaRPr lang="en-US" sz="2800" dirty="0">
              <a:latin typeface="Times New Roman" panose="02020603050405020304" pitchFamily="18" charset="0"/>
              <a:cs typeface="Times New Roman" panose="02020603050405020304" pitchFamily="18" charset="0"/>
            </a:endParaRPr>
          </a:p>
          <a:p>
            <a:pPr marL="0" indent="0">
              <a:buNone/>
            </a:pPr>
            <a:r>
              <a:rPr lang="en-US" sz="2800" dirty="0">
                <a:solidFill>
                  <a:srgbClr val="000000"/>
                </a:solidFill>
                <a:effectLst/>
                <a:latin typeface="Times New Roman" panose="02020603050405020304" pitchFamily="18" charset="0"/>
                <a:cs typeface="Times New Roman" panose="02020603050405020304" pitchFamily="18" charset="0"/>
              </a:rPr>
              <a:t>4. He had the opportunity to see Malik, the guardian of Hell, with a cheerless frowning face. Therein, he saw the Hell dwellers, of whom were those who</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2094</Words>
  <Application>Microsoft Office PowerPoint</Application>
  <PresentationFormat>Custom</PresentationFormat>
  <Paragraphs>56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Seerah of Prophet Muhammad pbuh </vt:lpstr>
      <vt:lpstr>Newly Converts and Position of Islam </vt:lpstr>
      <vt:lpstr>A Pact of Injustice and Aggression: Social Boycott </vt:lpstr>
      <vt:lpstr> Social Boycott</vt:lpstr>
      <vt:lpstr> The year of Grief</vt:lpstr>
      <vt:lpstr> The year of Grief:</vt:lpstr>
      <vt:lpstr>The Third Phase: Calling unto Islam beyond Makkah</vt:lpstr>
      <vt:lpstr> Islam beyond Makkah</vt:lpstr>
      <vt:lpstr>Hope inspiring Breezes from the Madinese</vt:lpstr>
      <vt:lpstr>Marriage of the Prophet [pbuh] to ‘Aishah [R.A]</vt:lpstr>
      <vt:lpstr>Al-Isra’ and Al-Mi‘raj</vt:lpstr>
      <vt:lpstr>Al-Isra’ and Al-Mi‘raj</vt:lpstr>
      <vt:lpstr>Al-Isra’ and Al-Mi‘raj</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9</cp:revision>
  <dcterms:created xsi:type="dcterms:W3CDTF">2023-11-15T06:44:00Z</dcterms:created>
  <dcterms:modified xsi:type="dcterms:W3CDTF">2023-11-16T07:09:38Z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8EB296600F764890B8CDACC31FE509C9_12</vt:lpwstr>
  </property>
  <property fmtid="{D5CDD505-2E9C-101B-9397-08002B2CF9AE}" pid="3" name="KSOProductBuildVer">
    <vt:lpwstr>1033-12.2.0.13266</vt:lpwstr>
  </property>
</Properties>
</file>