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3" r:id="rId8"/>
    <p:sldId id="265" r:id="rId9"/>
    <p:sldId id="264"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E013B2-9715-4D13-9269-803361930B63}"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E013B2-9715-4D13-9269-803361930B63}"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E013B2-9715-4D13-9269-803361930B63}"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E013B2-9715-4D13-9269-803361930B63}"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E013B2-9715-4D13-9269-803361930B63}" type="datetimeFigureOut">
              <a:rPr lang="en-US" smtClean="0"/>
              <a:t>11/16/2023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E013B2-9715-4D13-9269-803361930B63}" type="datetimeFigureOut">
              <a:rPr lang="en-US" smtClean="0"/>
              <a:t>11/16/2023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013B2-9715-4D13-9269-803361930B63}" type="datetimeFigureOut">
              <a:rPr lang="en-US" smtClean="0"/>
              <a:t>11/16/2023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E013B2-9715-4D13-9269-803361930B63}"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E013B2-9715-4D13-9269-803361930B63}"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E013B2-9715-4D13-9269-803361930B63}"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E013B2-9715-4D13-9269-803361930B63}"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97F15-E2C0-4BAF-A073-B7577CD466D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013B2-9715-4D13-9269-803361930B63}" type="datetimeFigureOut">
              <a:rPr lang="en-US" smtClean="0"/>
              <a:t>11/16/2023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97F15-E2C0-4BAF-A073-B7577CD466D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err="1">
                <a:latin typeface="Algerian" panose="04020705040A02060702" pitchFamily="82" charset="0"/>
              </a:rPr>
              <a:t>Seerah</a:t>
            </a:r>
            <a:r>
              <a:rPr lang="en-US" sz="4000" dirty="0">
                <a:latin typeface="Algerian" panose="04020705040A02060702" pitchFamily="82" charset="0"/>
              </a:rPr>
              <a:t> of Prophet Muhammad </a:t>
            </a:r>
            <a:r>
              <a:rPr lang="en-US" sz="4000" dirty="0" err="1">
                <a:latin typeface="Algerian" panose="04020705040A02060702" pitchFamily="82" charset="0"/>
              </a:rPr>
              <a:t>pbuh</a:t>
            </a:r>
            <a:endParaRPr lang="en-US" sz="4000" dirty="0">
              <a:latin typeface="Algerian" panose="04020705040A02060702" pitchFamily="82" charset="0"/>
            </a:endParaRPr>
          </a:p>
        </p:txBody>
      </p:sp>
      <p:sp>
        <p:nvSpPr>
          <p:cNvPr id="3" name="Subtitle 2"/>
          <p:cNvSpPr>
            <a:spLocks noGrp="1"/>
          </p:cNvSpPr>
          <p:nvPr>
            <p:ph type="subTitle" idx="1"/>
          </p:nvPr>
        </p:nvSpPr>
        <p:spPr/>
        <p:txBody>
          <a:bodyPr/>
          <a:lstStyle/>
          <a:p>
            <a:r>
              <a:rPr lang="ar-SA" sz="4000" b="1" dirty="0">
                <a:latin typeface="Traditional Arabic" panose="02020603050405020304" pitchFamily="18" charset="-78"/>
                <a:cs typeface="Traditional Arabic" panose="02020603050405020304" pitchFamily="18" charset="-78"/>
              </a:rPr>
              <a:t>سيرة رسول الله صلى الله عليه وسلم </a:t>
            </a:r>
            <a:endParaRPr lang="en-US" sz="4000" b="1" dirty="0">
              <a:latin typeface="Traditional Arabic" panose="02020603050405020304" pitchFamily="18" charset="-78"/>
              <a:cs typeface="Traditional Arabic" panose="02020603050405020304" pitchFamily="18" charset="-78"/>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52858"/>
          </a:xfrm>
        </p:spPr>
        <p:txBody>
          <a:bodyPr/>
          <a:lstStyle/>
          <a:p>
            <a:r>
              <a:rPr lang="en-US" dirty="0">
                <a:latin typeface="Algerian" panose="04020705040A02060702" pitchFamily="82" charset="0"/>
              </a:rPr>
              <a:t>Beginning of Prophethood</a:t>
            </a:r>
          </a:p>
        </p:txBody>
      </p:sp>
      <p:sp>
        <p:nvSpPr>
          <p:cNvPr id="3" name="Content Placeholder 2"/>
          <p:cNvSpPr>
            <a:spLocks noGrp="1"/>
          </p:cNvSpPr>
          <p:nvPr>
            <p:ph idx="1"/>
          </p:nvPr>
        </p:nvSpPr>
        <p:spPr>
          <a:xfrm>
            <a:off x="582930" y="1214120"/>
            <a:ext cx="10770870" cy="5278755"/>
          </a:xfrm>
        </p:spPr>
        <p:txBody>
          <a:bodyPr>
            <a:normAutofit lnSpcReduction="10000"/>
          </a:bodyPr>
          <a:lstStyle/>
          <a:p>
            <a:pPr marL="0" indent="0">
              <a:buNone/>
            </a:pPr>
            <a:r>
              <a:rPr lang="en-US" sz="1800" b="1" dirty="0">
                <a:solidFill>
                  <a:srgbClr val="006699"/>
                </a:solidFill>
                <a:latin typeface="Times-Bold"/>
              </a:rPr>
              <a:t> </a:t>
            </a:r>
            <a:r>
              <a:rPr lang="en-US" sz="2400" b="1" dirty="0">
                <a:effectLst/>
                <a:latin typeface="Times New Roman" panose="02020603050405020304" pitchFamily="18" charset="0"/>
                <a:cs typeface="Times New Roman" panose="02020603050405020304" pitchFamily="18" charset="0"/>
              </a:rPr>
              <a:t>The Second Phase: Open Preaching</a:t>
            </a:r>
          </a:p>
          <a:p>
            <a:pPr marL="0" indent="0">
              <a:buNone/>
            </a:pPr>
            <a:r>
              <a:rPr lang="en-US" sz="2400" b="1" dirty="0">
                <a:solidFill>
                  <a:srgbClr val="006699"/>
                </a:solidFill>
                <a:effectLst/>
                <a:latin typeface="Times-Bold"/>
              </a:rPr>
              <a:t>First Revelation regarding the Preaching</a:t>
            </a:r>
          </a:p>
          <a:p>
            <a:pPr marL="0" indent="0">
              <a:buNone/>
            </a:pPr>
            <a:r>
              <a:rPr lang="en-US" sz="1800" dirty="0">
                <a:solidFill>
                  <a:srgbClr val="008080"/>
                </a:solidFill>
                <a:effectLst/>
                <a:latin typeface="Helvetica" panose="020B0604020202020204" pitchFamily="34" charset="0"/>
              </a:rPr>
              <a:t>"And warn your tribe (O Muhammad [</a:t>
            </a:r>
            <a:r>
              <a:rPr lang="en-US" sz="1800" dirty="0" err="1">
                <a:solidFill>
                  <a:srgbClr val="008080"/>
                </a:solidFill>
                <a:effectLst/>
                <a:latin typeface="Helvetica" panose="020B0604020202020204" pitchFamily="34" charset="0"/>
              </a:rPr>
              <a:t>pbuh</a:t>
            </a:r>
            <a:r>
              <a:rPr lang="en-US" sz="1800" dirty="0">
                <a:solidFill>
                  <a:srgbClr val="008080"/>
                </a:solidFill>
                <a:effectLst/>
                <a:latin typeface="Helvetica" panose="020B0604020202020204" pitchFamily="34" charset="0"/>
              </a:rPr>
              <a:t>]) of near kindred."</a:t>
            </a:r>
            <a:r>
              <a:rPr lang="en-US" sz="1800" dirty="0">
                <a:solidFill>
                  <a:srgbClr val="000000"/>
                </a:solidFill>
                <a:effectLst/>
                <a:latin typeface="Helvetica" panose="020B0604020202020204" pitchFamily="34" charset="0"/>
              </a:rPr>
              <a:t> [Al-Qur'an 26:214]</a:t>
            </a:r>
            <a:endParaRPr lang="en-US" sz="2400" b="1" dirty="0">
              <a:solidFill>
                <a:srgbClr val="006699"/>
              </a:solidFill>
              <a:latin typeface="Times-Bold"/>
            </a:endParaRPr>
          </a:p>
          <a:p>
            <a:r>
              <a:rPr lang="en-US" sz="2400" b="1" dirty="0">
                <a:solidFill>
                  <a:srgbClr val="006699"/>
                </a:solidFill>
                <a:effectLst/>
                <a:latin typeface="Times New Roman" panose="02020603050405020304" pitchFamily="18" charset="0"/>
                <a:cs typeface="Times New Roman" panose="02020603050405020304" pitchFamily="18" charset="0"/>
              </a:rPr>
              <a:t>Calling the Closest Kinspeople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In obedience to Allah’s ’s Commands,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rallied his kinsmen of Bani Hashim with a group of Bani Al-</a:t>
            </a:r>
            <a:r>
              <a:rPr lang="en-US" sz="2400" dirty="0" err="1">
                <a:solidFill>
                  <a:srgbClr val="000000"/>
                </a:solidFill>
                <a:effectLst/>
                <a:latin typeface="Times New Roman" panose="02020603050405020304" pitchFamily="18" charset="0"/>
                <a:cs typeface="Times New Roman" panose="02020603050405020304" pitchFamily="18" charset="0"/>
              </a:rPr>
              <a:t>Muttalib</a:t>
            </a:r>
            <a:r>
              <a:rPr lang="en-US" sz="2400" dirty="0">
                <a:solidFill>
                  <a:srgbClr val="000000"/>
                </a:solidFill>
                <a:effectLst/>
                <a:latin typeface="Times New Roman" panose="02020603050405020304" pitchFamily="18" charset="0"/>
                <a:cs typeface="Times New Roman" panose="02020603050405020304" pitchFamily="18" charset="0"/>
              </a:rPr>
              <a:t> bin ‘Abd </a:t>
            </a:r>
            <a:r>
              <a:rPr lang="en-US" sz="2400" dirty="0" err="1">
                <a:solidFill>
                  <a:srgbClr val="000000"/>
                </a:solidFill>
                <a:effectLst/>
                <a:latin typeface="Times New Roman" panose="02020603050405020304" pitchFamily="18" charset="0"/>
                <a:cs typeface="Times New Roman" panose="02020603050405020304" pitchFamily="18" charset="0"/>
              </a:rPr>
              <a:t>Munaf</a:t>
            </a:r>
            <a:r>
              <a:rPr lang="en-US" sz="2400" dirty="0">
                <a:solidFill>
                  <a:srgbClr val="000000"/>
                </a:solidFill>
                <a:effectLst/>
                <a:latin typeface="Times New Roman" panose="02020603050405020304" pitchFamily="18" charset="0"/>
                <a:cs typeface="Times New Roman" panose="02020603050405020304" pitchFamily="18" charset="0"/>
              </a:rPr>
              <a:t>. The audience counted </a:t>
            </a:r>
            <a:r>
              <a:rPr lang="en-US" sz="2400" dirty="0" err="1">
                <a:solidFill>
                  <a:srgbClr val="000000"/>
                </a:solidFill>
                <a:effectLst/>
                <a:latin typeface="Times New Roman" panose="02020603050405020304" pitchFamily="18" charset="0"/>
                <a:cs typeface="Times New Roman" panose="02020603050405020304" pitchFamily="18" charset="0"/>
              </a:rPr>
              <a:t>forty five</a:t>
            </a:r>
            <a:r>
              <a:rPr lang="en-US" sz="2400" dirty="0">
                <a:solidFill>
                  <a:srgbClr val="000000"/>
                </a:solidFill>
                <a:effectLst/>
                <a:latin typeface="Times New Roman" panose="02020603050405020304" pitchFamily="18" charset="0"/>
                <a:cs typeface="Times New Roman" panose="02020603050405020304" pitchFamily="18" charset="0"/>
              </a:rPr>
              <a:t> men. Abu </a:t>
            </a:r>
            <a:r>
              <a:rPr lang="en-US" sz="2400" dirty="0" err="1">
                <a:solidFill>
                  <a:srgbClr val="000000"/>
                </a:solidFill>
                <a:effectLst/>
                <a:latin typeface="Times New Roman" panose="02020603050405020304" pitchFamily="18" charset="0"/>
                <a:cs typeface="Times New Roman" panose="02020603050405020304" pitchFamily="18" charset="0"/>
              </a:rPr>
              <a:t>Lahab</a:t>
            </a:r>
            <a:r>
              <a:rPr lang="en-US" sz="2400" dirty="0">
                <a:solidFill>
                  <a:srgbClr val="000000"/>
                </a:solidFill>
                <a:effectLst/>
                <a:latin typeface="Times New Roman" panose="02020603050405020304" pitchFamily="18" charset="0"/>
                <a:cs typeface="Times New Roman" panose="02020603050405020304" pitchFamily="18" charset="0"/>
              </a:rPr>
              <a:t> immediately took the initiative and addressed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"These are your uncles and cousins, speak on to the point, but first of all you have got to know that your kinspeople are not in a position to withstand all the Arabs. Another point you have got to bear in mind is that your relatives are sufficient unto you. If you follow their tradition, it will be easier for them than to face the other clans of Quraish supported by the other Arabs. Verily, I have never heard of anyone who has incurred more harm on his kinspeople than you." The Messenger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kept silent and said nothing in that meeting.</a:t>
            </a:r>
          </a:p>
          <a:p>
            <a:pPr marL="0" indent="0" algn="just">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2284"/>
          </a:xfrm>
        </p:spPr>
        <p:txBody>
          <a:bodyPr>
            <a:normAutofit fontScale="90000"/>
          </a:bodyPr>
          <a:lstStyle/>
          <a:p>
            <a:r>
              <a:rPr lang="en-US" dirty="0">
                <a:latin typeface="Algerian" panose="04020705040A02060702" pitchFamily="82" charset="0"/>
              </a:rPr>
              <a:t>Beginning of Prophethood</a:t>
            </a:r>
            <a:endParaRPr lang="en-US" dirty="0"/>
          </a:p>
        </p:txBody>
      </p:sp>
      <p:sp>
        <p:nvSpPr>
          <p:cNvPr id="3" name="Content Placeholder 2"/>
          <p:cNvSpPr>
            <a:spLocks noGrp="1"/>
          </p:cNvSpPr>
          <p:nvPr>
            <p:ph idx="1"/>
          </p:nvPr>
        </p:nvSpPr>
        <p:spPr>
          <a:xfrm>
            <a:off x="619125" y="880110"/>
            <a:ext cx="10734675" cy="5296535"/>
          </a:xfrm>
        </p:spPr>
        <p:txBody>
          <a:bodyPr>
            <a:normAutofit lnSpcReduction="10000"/>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He invited them to another meeting and managed to secure audience. He then stood up and delivered a short speech explaining quite cogently what was at stake. He said: "I praise Allah, I seek His help, I believe in Him, I put my trust in Him, I bear witness that there is no god to be worshipped but He with no associate. A guide can never lie to his people. I swear by Allah , there is no god but He, that I have been sent as a Messenger to you, in particular and to all the people, in general. I swear by Allah you will die just as you sleep, you will be resurrected just as you wake up. You will be called to account for your deeds. It is then either Hell forever or the Garden (Paradise) forever.“</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Abu Talib replied: "We love to help you, accept your advice and believe in your words. These are your kinspeople whom you have collected and I am one of them but I am the fastest to do what you like. Do what you have been ordered. I shall protect and defend you, but I can’t quit the religion of ‘Abdul-</a:t>
            </a:r>
            <a:r>
              <a:rPr lang="en-US" sz="2400" dirty="0" err="1">
                <a:solidFill>
                  <a:srgbClr val="000000"/>
                </a:solidFill>
                <a:effectLst/>
                <a:latin typeface="Times New Roman" panose="02020603050405020304" pitchFamily="18" charset="0"/>
                <a:cs typeface="Times New Roman" panose="02020603050405020304" pitchFamily="18" charset="0"/>
              </a:rPr>
              <a:t>Muttalib</a:t>
            </a:r>
            <a:r>
              <a:rPr lang="en-US" sz="2400" dirty="0">
                <a:solidFill>
                  <a:srgbClr val="000000"/>
                </a:solidFill>
                <a:effectLst/>
                <a:latin typeface="Times New Roman" panose="02020603050405020304" pitchFamily="18" charset="0"/>
                <a:cs typeface="Times New Roman" panose="02020603050405020304" pitchFamily="18" charset="0"/>
              </a:rPr>
              <a:t>." Abu </a:t>
            </a:r>
            <a:r>
              <a:rPr lang="en-US" sz="2400" dirty="0" err="1">
                <a:solidFill>
                  <a:srgbClr val="000000"/>
                </a:solidFill>
                <a:effectLst/>
                <a:latin typeface="Times New Roman" panose="02020603050405020304" pitchFamily="18" charset="0"/>
                <a:cs typeface="Times New Roman" panose="02020603050405020304" pitchFamily="18" charset="0"/>
              </a:rPr>
              <a:t>Lahab</a:t>
            </a:r>
            <a:r>
              <a:rPr lang="en-US" sz="2400" dirty="0">
                <a:solidFill>
                  <a:srgbClr val="000000"/>
                </a:solidFill>
                <a:effectLst/>
                <a:latin typeface="Times New Roman" panose="02020603050405020304" pitchFamily="18" charset="0"/>
                <a:cs typeface="Times New Roman" panose="02020603050405020304" pitchFamily="18" charset="0"/>
              </a:rPr>
              <a:t> then said to Abu Talib: " I swear that this is a bad thing. You must stop him before the others do." Abu Talib, however, answered: "I swear to protect him as long as I am alive."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365" y="365125"/>
            <a:ext cx="10651435" cy="854075"/>
          </a:xfrm>
        </p:spPr>
        <p:txBody>
          <a:bodyPr/>
          <a:lstStyle/>
          <a:p>
            <a:r>
              <a:rPr lang="en-US" b="1" dirty="0">
                <a:solidFill>
                  <a:srgbClr val="006699"/>
                </a:solidFill>
                <a:effectLst/>
                <a:latin typeface="Times New Roman" panose="02020603050405020304" pitchFamily="18" charset="0"/>
                <a:cs typeface="Times New Roman" panose="02020603050405020304" pitchFamily="18" charset="0"/>
                <a:sym typeface="+mn-ea"/>
              </a:rPr>
              <a:t>On Mount As-Safa </a:t>
            </a:r>
            <a:endParaRPr lang="en-US" dirty="0"/>
          </a:p>
        </p:txBody>
      </p:sp>
      <p:sp>
        <p:nvSpPr>
          <p:cNvPr id="3" name="Content Placeholder 2"/>
          <p:cNvSpPr>
            <a:spLocks noGrp="1"/>
          </p:cNvSpPr>
          <p:nvPr>
            <p:ph idx="1"/>
          </p:nvPr>
        </p:nvSpPr>
        <p:spPr>
          <a:xfrm>
            <a:off x="702365" y="1219200"/>
            <a:ext cx="10651435" cy="5155096"/>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After the Messenger of Allah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became sure of Abu Talib’s commitment to his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protection while he called the people to Islam , he stood up on Mount As-Safa one day and called out loudly: "O</a:t>
            </a:r>
            <a:r>
              <a:rPr lang="en-US" sz="2400" i="1" dirty="0">
                <a:solidFill>
                  <a:srgbClr val="000000"/>
                </a:solidFill>
                <a:effectLst/>
                <a:latin typeface="Times New Roman" panose="02020603050405020304" pitchFamily="18" charset="0"/>
                <a:cs typeface="Times New Roman" panose="02020603050405020304" pitchFamily="18" charset="0"/>
              </a:rPr>
              <a:t> </a:t>
            </a:r>
            <a:r>
              <a:rPr lang="en-US" sz="2400" i="1" dirty="0" err="1">
                <a:solidFill>
                  <a:srgbClr val="000000"/>
                </a:solidFill>
                <a:effectLst/>
                <a:latin typeface="Times New Roman" panose="02020603050405020304" pitchFamily="18" charset="0"/>
                <a:cs typeface="Times New Roman" panose="02020603050405020304" pitchFamily="18" charset="0"/>
              </a:rPr>
              <a:t>Sabahah</a:t>
            </a:r>
            <a:r>
              <a:rPr lang="en-US" sz="2400" i="1" dirty="0">
                <a:solidFill>
                  <a:srgbClr val="000000"/>
                </a:solidFill>
                <a:effectLst/>
                <a:latin typeface="Times New Roman" panose="02020603050405020304" pitchFamily="18" charset="0"/>
                <a:cs typeface="Times New Roman" panose="02020603050405020304" pitchFamily="18" charset="0"/>
              </a:rPr>
              <a:t>! </a:t>
            </a:r>
            <a:r>
              <a:rPr lang="en-US" sz="2400" dirty="0">
                <a:solidFill>
                  <a:srgbClr val="000000"/>
                </a:solidFill>
                <a:effectLst/>
                <a:latin typeface="Times New Roman" panose="02020603050405020304" pitchFamily="18" charset="0"/>
                <a:cs typeface="Times New Roman" panose="02020603050405020304" pitchFamily="18" charset="0"/>
              </a:rPr>
              <a:t>Septs of Quraish came to him. He called them to testify to the Oneness of Allah and believe in his Messenger ship and the Day of Resurrection. Al-Bukhari reported part of this story on the authority of Ibn ‘Abbas [R]. He said: "When the following verses were revealed: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8080"/>
                </a:solidFill>
                <a:effectLst/>
                <a:latin typeface="Times New Roman" panose="02020603050405020304" pitchFamily="18" charset="0"/>
                <a:cs typeface="Times New Roman" panose="02020603050405020304" pitchFamily="18" charset="0"/>
              </a:rPr>
              <a:t>"And warn your tribe (O Muhammad [</a:t>
            </a:r>
            <a:r>
              <a:rPr lang="en-US" sz="2400" dirty="0" err="1">
                <a:solidFill>
                  <a:srgbClr val="008080"/>
                </a:solidFill>
                <a:effectLst/>
                <a:latin typeface="Times New Roman" panose="02020603050405020304" pitchFamily="18" charset="0"/>
                <a:cs typeface="Times New Roman" panose="02020603050405020304" pitchFamily="18" charset="0"/>
              </a:rPr>
              <a:t>pbuh</a:t>
            </a:r>
            <a:r>
              <a:rPr lang="en-US" sz="2400" dirty="0">
                <a:solidFill>
                  <a:srgbClr val="008080"/>
                </a:solidFill>
                <a:effectLst/>
                <a:latin typeface="Times New Roman" panose="02020603050405020304" pitchFamily="18" charset="0"/>
                <a:cs typeface="Times New Roman" panose="02020603050405020304" pitchFamily="18" charset="0"/>
              </a:rPr>
              <a:t>]) of near kindred."</a:t>
            </a:r>
            <a:r>
              <a:rPr lang="en-US" sz="2400" dirty="0">
                <a:solidFill>
                  <a:srgbClr val="000000"/>
                </a:solidFill>
                <a:effectLst/>
                <a:latin typeface="Times New Roman" panose="02020603050405020304" pitchFamily="18" charset="0"/>
                <a:cs typeface="Times New Roman" panose="02020603050405020304" pitchFamily="18" charset="0"/>
              </a:rPr>
              <a:t> [Al-Qur'an 26:214]</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sym typeface="+mn-ea"/>
              </a:rPr>
              <a:t>The Messenger [</a:t>
            </a:r>
            <a:r>
              <a:rPr lang="en-US" sz="2400" dirty="0" err="1">
                <a:solidFill>
                  <a:srgbClr val="000000"/>
                </a:solidFill>
                <a:effectLst/>
                <a:latin typeface="Times New Roman" panose="02020603050405020304" pitchFamily="18" charset="0"/>
                <a:cs typeface="Times New Roman" panose="02020603050405020304" pitchFamily="18" charset="0"/>
                <a:sym typeface="+mn-ea"/>
              </a:rPr>
              <a:t>pbuh</a:t>
            </a:r>
            <a:r>
              <a:rPr lang="en-US" sz="2400" dirty="0">
                <a:solidFill>
                  <a:srgbClr val="000000"/>
                </a:solidFill>
                <a:effectLst/>
                <a:latin typeface="Times New Roman" panose="02020603050405020304" pitchFamily="18" charset="0"/>
                <a:cs typeface="Times New Roman" panose="02020603050405020304" pitchFamily="18" charset="0"/>
                <a:sym typeface="+mn-ea"/>
              </a:rPr>
              <a:t>] ascended Mount As-Safa and started to call: "O Bani </a:t>
            </a:r>
            <a:r>
              <a:rPr lang="en-US" sz="2400" dirty="0" err="1">
                <a:solidFill>
                  <a:srgbClr val="000000"/>
                </a:solidFill>
                <a:effectLst/>
                <a:latin typeface="Times New Roman" panose="02020603050405020304" pitchFamily="18" charset="0"/>
                <a:cs typeface="Times New Roman" panose="02020603050405020304" pitchFamily="18" charset="0"/>
                <a:sym typeface="+mn-ea"/>
              </a:rPr>
              <a:t>Fahr</a:t>
            </a:r>
            <a:r>
              <a:rPr lang="en-US" sz="2400" dirty="0">
                <a:solidFill>
                  <a:srgbClr val="000000"/>
                </a:solidFill>
                <a:effectLst/>
                <a:latin typeface="Times New Roman" panose="02020603050405020304" pitchFamily="18" charset="0"/>
                <a:cs typeface="Times New Roman" panose="02020603050405020304" pitchFamily="18" charset="0"/>
                <a:sym typeface="+mn-ea"/>
              </a:rPr>
              <a:t>! O Bani ‘Adi (two septs of Quraish)." Many people gathered and those who couldn’t, sent somebody to report to them. Abu </a:t>
            </a:r>
            <a:r>
              <a:rPr lang="en-US" sz="2400" dirty="0" err="1">
                <a:solidFill>
                  <a:srgbClr val="000000"/>
                </a:solidFill>
                <a:effectLst/>
                <a:latin typeface="Times New Roman" panose="02020603050405020304" pitchFamily="18" charset="0"/>
                <a:cs typeface="Times New Roman" panose="02020603050405020304" pitchFamily="18" charset="0"/>
                <a:sym typeface="+mn-ea"/>
              </a:rPr>
              <a:t>Lahab</a:t>
            </a:r>
            <a:r>
              <a:rPr lang="en-US" sz="2400" dirty="0">
                <a:solidFill>
                  <a:srgbClr val="000000"/>
                </a:solidFill>
                <a:effectLst/>
                <a:latin typeface="Times New Roman" panose="02020603050405020304" pitchFamily="18" charset="0"/>
                <a:cs typeface="Times New Roman" panose="02020603050405020304" pitchFamily="18" charset="0"/>
                <a:sym typeface="+mn-ea"/>
              </a:rPr>
              <a:t> was also present.</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28788"/>
          </a:xfrm>
        </p:spPr>
        <p:txBody>
          <a:bodyPr>
            <a:normAutofit fontScale="90000"/>
          </a:bodyPr>
          <a:lstStyle/>
          <a:p>
            <a:r>
              <a:rPr lang="en-US" b="1" dirty="0">
                <a:solidFill>
                  <a:srgbClr val="006699"/>
                </a:solidFill>
                <a:effectLst/>
                <a:latin typeface="Times New Roman" panose="02020603050405020304" pitchFamily="18" charset="0"/>
                <a:cs typeface="Times New Roman" panose="02020603050405020304" pitchFamily="18" charset="0"/>
                <a:sym typeface="+mn-ea"/>
              </a:rPr>
              <a:t>On Mount As-Safa</a:t>
            </a:r>
            <a:endParaRPr lang="en-US" dirty="0"/>
          </a:p>
        </p:txBody>
      </p:sp>
      <p:sp>
        <p:nvSpPr>
          <p:cNvPr id="3" name="Content Placeholder 2"/>
          <p:cNvSpPr>
            <a:spLocks noGrp="1"/>
          </p:cNvSpPr>
          <p:nvPr>
            <p:ph idx="1"/>
          </p:nvPr>
        </p:nvSpPr>
        <p:spPr>
          <a:xfrm>
            <a:off x="838200" y="1099930"/>
            <a:ext cx="10515600" cy="5077033"/>
          </a:xfrm>
        </p:spPr>
        <p:txBody>
          <a:bodyPr>
            <a:norm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said: "You see, if I were to tell you that there were some horsemen in the valley planning to raid you, will you believe me?" They said: "Yes, we have never experienced any lie from you." He said: "I am a warner to you before a severe torment." Abu </a:t>
            </a:r>
            <a:r>
              <a:rPr lang="en-US" sz="2400" dirty="0" err="1">
                <a:solidFill>
                  <a:srgbClr val="000000"/>
                </a:solidFill>
                <a:effectLst/>
                <a:latin typeface="Times New Roman" panose="02020603050405020304" pitchFamily="18" charset="0"/>
                <a:cs typeface="Times New Roman" panose="02020603050405020304" pitchFamily="18" charset="0"/>
              </a:rPr>
              <a:t>Lahab</a:t>
            </a:r>
            <a:r>
              <a:rPr lang="en-US" sz="2400" dirty="0">
                <a:solidFill>
                  <a:srgbClr val="000000"/>
                </a:solidFill>
                <a:effectLst/>
                <a:latin typeface="Times New Roman" panose="02020603050405020304" pitchFamily="18" charset="0"/>
                <a:cs typeface="Times New Roman" panose="02020603050405020304" pitchFamily="18" charset="0"/>
              </a:rPr>
              <a:t> promptly replied: "Perish you all the day! Have you summoned us for such a thing?" The verses were immediately revealed on that occasion </a:t>
            </a:r>
          </a:p>
          <a:p>
            <a:pPr marL="0" indent="0" algn="just">
              <a:lnSpc>
                <a:spcPct val="100000"/>
              </a:lnSpc>
              <a:buNone/>
            </a:pPr>
            <a:r>
              <a:rPr lang="en-US" dirty="0">
                <a:solidFill>
                  <a:srgbClr val="008080"/>
                </a:solidFill>
                <a:effectLst/>
                <a:latin typeface="Helvetica" panose="020B0604020202020204" pitchFamily="34" charset="0"/>
              </a:rPr>
              <a:t>"Perish the two hands of Abi </a:t>
            </a:r>
            <a:r>
              <a:rPr lang="en-US" dirty="0" err="1">
                <a:solidFill>
                  <a:srgbClr val="008080"/>
                </a:solidFill>
                <a:effectLst/>
                <a:latin typeface="Helvetica" panose="020B0604020202020204" pitchFamily="34" charset="0"/>
              </a:rPr>
              <a:t>Lahab</a:t>
            </a:r>
            <a:r>
              <a:rPr lang="en-US" dirty="0">
                <a:solidFill>
                  <a:srgbClr val="008080"/>
                </a:solidFill>
                <a:effectLst/>
                <a:latin typeface="Helvetica" panose="020B0604020202020204" pitchFamily="34" charset="0"/>
              </a:rPr>
              <a:t>.</a:t>
            </a:r>
            <a:r>
              <a:rPr lang="en-US" sz="1800" dirty="0">
                <a:solidFill>
                  <a:srgbClr val="008080"/>
                </a:solidFill>
                <a:effectLst/>
                <a:latin typeface="Helvetica" panose="020B0604020202020204" pitchFamily="34" charset="0"/>
              </a:rPr>
              <a:t>.."</a:t>
            </a:r>
            <a:r>
              <a:rPr lang="en-US" sz="1800" dirty="0">
                <a:solidFill>
                  <a:srgbClr val="000000"/>
                </a:solidFill>
                <a:effectLst/>
                <a:latin typeface="Helvetica" panose="020B0604020202020204" pitchFamily="34" charset="0"/>
              </a:rPr>
              <a:t> [Al-Qur'an 111:1].</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sym typeface="+mn-ea"/>
              </a:rPr>
              <a:t>It was verily a loud suggestive Call stating unequivocally to the closest people that belief in his Message constituted the corner-stone of any future relation between him and them, and that the blood-relation on which the whole Arabian life was based, had ceased to exist in the light of that Divine ultimatum.</a:t>
            </a:r>
          </a:p>
          <a:p>
            <a:pPr marL="0" indent="0" algn="just">
              <a:lnSpc>
                <a:spcPct val="100000"/>
              </a:lnSpc>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2284"/>
          </a:xfrm>
        </p:spPr>
        <p:txBody>
          <a:bodyPr>
            <a:normAutofit fontScale="90000"/>
          </a:bodyPr>
          <a:lstStyle/>
          <a:p>
            <a:r>
              <a:rPr lang="en-US" dirty="0"/>
              <a:t> </a:t>
            </a:r>
            <a:r>
              <a:rPr lang="en-US" dirty="0">
                <a:latin typeface="Algerian" panose="04020705040A02060702" pitchFamily="82" charset="0"/>
                <a:cs typeface="Algerian" panose="04020705040A02060702" pitchFamily="82" charset="0"/>
              </a:rPr>
              <a:t>Open Preaching </a:t>
            </a:r>
          </a:p>
        </p:txBody>
      </p:sp>
      <p:sp>
        <p:nvSpPr>
          <p:cNvPr id="3" name="Content Placeholder 2"/>
          <p:cNvSpPr>
            <a:spLocks noGrp="1"/>
          </p:cNvSpPr>
          <p:nvPr>
            <p:ph idx="1"/>
          </p:nvPr>
        </p:nvSpPr>
        <p:spPr>
          <a:xfrm>
            <a:off x="838200" y="967105"/>
            <a:ext cx="10515600" cy="5209540"/>
          </a:xfrm>
        </p:spPr>
        <p:txBody>
          <a:bodyPr>
            <a:norm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He then commenced discrediting the superstitious practices of idolatry, revealing its worthless reality and utter impotence, and giving concrete proofs that idolatry per se or taking it as the media through which an idolater could come in contact with  God </a:t>
            </a:r>
            <a:r>
              <a:rPr lang="en-US" sz="2400" dirty="0" err="1">
                <a:solidFill>
                  <a:srgbClr val="000000"/>
                </a:solidFill>
                <a:effectLst/>
                <a:latin typeface="Times New Roman" panose="02020603050405020304" pitchFamily="18" charset="0"/>
                <a:cs typeface="Times New Roman" panose="02020603050405020304" pitchFamily="18" charset="0"/>
              </a:rPr>
              <a:t>is</a:t>
            </a:r>
            <a:r>
              <a:rPr lang="en-US" sz="2400" dirty="0">
                <a:solidFill>
                  <a:srgbClr val="000000"/>
                </a:solidFill>
                <a:effectLst/>
                <a:latin typeface="Times New Roman" panose="02020603050405020304" pitchFamily="18" charset="0"/>
                <a:cs typeface="Times New Roman" panose="02020603050405020304" pitchFamily="18" charset="0"/>
              </a:rPr>
              <a:t> manifest falsehood.</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sym typeface="+mn-ea"/>
              </a:rPr>
              <a:t>The </a:t>
            </a:r>
            <a:r>
              <a:rPr lang="en-US" sz="2400" dirty="0" err="1">
                <a:solidFill>
                  <a:srgbClr val="000000"/>
                </a:solidFill>
                <a:effectLst/>
                <a:latin typeface="Times New Roman" panose="02020603050405020304" pitchFamily="18" charset="0"/>
                <a:cs typeface="Times New Roman" panose="02020603050405020304" pitchFamily="18" charset="0"/>
                <a:sym typeface="+mn-ea"/>
              </a:rPr>
              <a:t>Makkans</a:t>
            </a:r>
            <a:r>
              <a:rPr lang="en-US" sz="2400" dirty="0">
                <a:solidFill>
                  <a:srgbClr val="000000"/>
                </a:solidFill>
                <a:effectLst/>
                <a:latin typeface="Times New Roman" panose="02020603050405020304" pitchFamily="18" charset="0"/>
                <a:cs typeface="Times New Roman" panose="02020603050405020304" pitchFamily="18" charset="0"/>
                <a:sym typeface="+mn-ea"/>
              </a:rPr>
              <a:t>, on their part, burst into outrage and disapproval. Muhammad’s [</a:t>
            </a:r>
            <a:r>
              <a:rPr lang="en-US" sz="2400" dirty="0" err="1">
                <a:solidFill>
                  <a:srgbClr val="000000"/>
                </a:solidFill>
                <a:effectLst/>
                <a:latin typeface="Times New Roman" panose="02020603050405020304" pitchFamily="18" charset="0"/>
                <a:cs typeface="Times New Roman" panose="02020603050405020304" pitchFamily="18" charset="0"/>
                <a:sym typeface="+mn-ea"/>
              </a:rPr>
              <a:t>pbuh</a:t>
            </a:r>
            <a:r>
              <a:rPr lang="en-US" sz="2400" dirty="0">
                <a:solidFill>
                  <a:srgbClr val="000000"/>
                </a:solidFill>
                <a:effectLst/>
                <a:latin typeface="Times New Roman" panose="02020603050405020304" pitchFamily="18" charset="0"/>
                <a:cs typeface="Times New Roman" panose="02020603050405020304" pitchFamily="18" charset="0"/>
                <a:sym typeface="+mn-ea"/>
              </a:rPr>
              <a:t>] words created a thunderbolt that turned the </a:t>
            </a:r>
            <a:r>
              <a:rPr lang="en-US" sz="2400" dirty="0" err="1">
                <a:solidFill>
                  <a:srgbClr val="000000"/>
                </a:solidFill>
                <a:effectLst/>
                <a:latin typeface="Times New Roman" panose="02020603050405020304" pitchFamily="18" charset="0"/>
                <a:cs typeface="Times New Roman" panose="02020603050405020304" pitchFamily="18" charset="0"/>
                <a:sym typeface="+mn-ea"/>
              </a:rPr>
              <a:t>Makkan</a:t>
            </a:r>
            <a:r>
              <a:rPr lang="en-US" sz="2400" dirty="0">
                <a:solidFill>
                  <a:srgbClr val="000000"/>
                </a:solidFill>
                <a:effectLst/>
                <a:latin typeface="Times New Roman" panose="02020603050405020304" pitchFamily="18" charset="0"/>
                <a:cs typeface="Times New Roman" panose="02020603050405020304" pitchFamily="18" charset="0"/>
                <a:sym typeface="+mn-ea"/>
              </a:rPr>
              <a:t> </a:t>
            </a:r>
            <a:r>
              <a:rPr lang="en-US" sz="2400" dirty="0" err="1">
                <a:solidFill>
                  <a:srgbClr val="000000"/>
                </a:solidFill>
                <a:effectLst/>
                <a:latin typeface="Times New Roman" panose="02020603050405020304" pitchFamily="18" charset="0"/>
                <a:cs typeface="Times New Roman" panose="02020603050405020304" pitchFamily="18" charset="0"/>
                <a:sym typeface="+mn-ea"/>
              </a:rPr>
              <a:t>time-honoured</a:t>
            </a:r>
            <a:r>
              <a:rPr lang="en-US" sz="2400" dirty="0">
                <a:solidFill>
                  <a:srgbClr val="000000"/>
                </a:solidFill>
                <a:effectLst/>
                <a:latin typeface="Times New Roman" panose="02020603050405020304" pitchFamily="18" charset="0"/>
                <a:cs typeface="Times New Roman" panose="02020603050405020304" pitchFamily="18" charset="0"/>
                <a:sym typeface="+mn-ea"/>
              </a:rPr>
              <a:t> ideological life upside down. They could ill afford to hear someone attaching to polytheists and idolaters, the description of straying people. They started to rally their resources to settle down the affair, quell the onward marching revolution and deal a pre-emptive strike to its votaries before it devours and crushes down their consecrated traditions and long standing heritage. The </a:t>
            </a:r>
            <a:r>
              <a:rPr lang="en-US" sz="2400" dirty="0" err="1">
                <a:solidFill>
                  <a:srgbClr val="000000"/>
                </a:solidFill>
                <a:effectLst/>
                <a:latin typeface="Times New Roman" panose="02020603050405020304" pitchFamily="18" charset="0"/>
                <a:cs typeface="Times New Roman" panose="02020603050405020304" pitchFamily="18" charset="0"/>
                <a:sym typeface="+mn-ea"/>
              </a:rPr>
              <a:t>Makkans</a:t>
            </a:r>
            <a:r>
              <a:rPr lang="en-US" sz="2400" dirty="0">
                <a:solidFill>
                  <a:srgbClr val="000000"/>
                </a:solidFill>
                <a:effectLst/>
                <a:latin typeface="Times New Roman" panose="02020603050405020304" pitchFamily="18" charset="0"/>
                <a:cs typeface="Times New Roman" panose="02020603050405020304" pitchFamily="18" charset="0"/>
                <a:sym typeface="+mn-ea"/>
              </a:rPr>
              <a:t> had the deep conviction that denying godship to anyone save and that belief in the Divine Message and the Hereafter are interpreted in terms of complete compliance and absolute commitment, and this in turn leaves no area at all for them to claim authority over themselves and over their wealth, let alone their subordinates. </a:t>
            </a:r>
            <a:endParaRPr lang="en-US" sz="2400" dirty="0">
              <a:solidFill>
                <a:srgbClr val="000000"/>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2771"/>
          </a:xfrm>
        </p:spPr>
        <p:txBody>
          <a:bodyPr>
            <a:normAutofit fontScale="90000"/>
          </a:bodyPr>
          <a:lstStyle/>
          <a:p>
            <a:r>
              <a:rPr lang="en-US" sz="3555" dirty="0">
                <a:latin typeface="Algerian" panose="04020705040A02060702" pitchFamily="82" charset="0"/>
                <a:cs typeface="Algerian" panose="04020705040A02060702" pitchFamily="82" charset="0"/>
              </a:rPr>
              <a:t>Preaching of Islam and reaction of Makkans</a:t>
            </a:r>
          </a:p>
        </p:txBody>
      </p:sp>
      <p:sp>
        <p:nvSpPr>
          <p:cNvPr id="3" name="Content Placeholder 2"/>
          <p:cNvSpPr>
            <a:spLocks noGrp="1"/>
          </p:cNvSpPr>
          <p:nvPr>
            <p:ph idx="1"/>
          </p:nvPr>
        </p:nvSpPr>
        <p:spPr>
          <a:xfrm>
            <a:off x="838200" y="1086678"/>
            <a:ext cx="10515600" cy="5090285"/>
          </a:xfrm>
        </p:spPr>
        <p:txBody>
          <a:bodyPr>
            <a:normAutofit lnSpcReduction="10000"/>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Following careful deliberations, they hit upon the only target available, i.e. to contact the Messenger’s uncle, Abu Talib and request him to intervene and advise his nephew to stop his activities. In order to attach a serious and earnest stamp to their demand, they chose to touch the most sensitive area in Arabian life, viz., ancestral pride. They addressed Abu Talib in the following manner: "O Abu Talib! Your nephew curses our gods; finds faults with our way of life, mocks at our religion and degrades our forefathers; either you must stop him, or you must let us get at him. </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Abu Talib tried to appease their wrath by giving them a polite reply. The Prophet </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[pbuh] , however, continued on his way preaching Allah ’s religion and calling men  heedless of all their desperate attempts and malicious intentions.</a:t>
            </a:r>
          </a:p>
          <a:p>
            <a:pPr marL="0" indent="0" algn="just">
              <a:lnSpc>
                <a:spcPct val="100000"/>
              </a:lnSpc>
              <a:buNone/>
            </a:pPr>
            <a:r>
              <a:rPr lang="en-US" sz="2400" dirty="0">
                <a:latin typeface="Times New Roman" panose="02020603050405020304" pitchFamily="18" charset="0"/>
                <a:cs typeface="Times New Roman" panose="02020603050405020304" pitchFamily="18" charset="0"/>
              </a:rPr>
              <a:t> [Ibn Hisham 1/265]</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2735"/>
            <a:ext cx="10515600" cy="697865"/>
          </a:xfrm>
        </p:spPr>
        <p:txBody>
          <a:bodyPr>
            <a:normAutofit fontScale="90000"/>
          </a:bodyPr>
          <a:lstStyle/>
          <a:p>
            <a:r>
              <a:rPr lang="en-US" sz="3555">
                <a:latin typeface="Algerian" panose="04020705040A02060702" pitchFamily="82" charset="0"/>
                <a:cs typeface="Algerian" panose="04020705040A02060702" pitchFamily="82" charset="0"/>
              </a:rPr>
              <a:t>tacticks to keep the people away from Islam</a:t>
            </a:r>
            <a:r>
              <a:rPr lang="en-US" sz="3555"/>
              <a:t> </a:t>
            </a:r>
          </a:p>
        </p:txBody>
      </p:sp>
      <p:sp>
        <p:nvSpPr>
          <p:cNvPr id="3" name="Content Placeholder 2"/>
          <p:cNvSpPr>
            <a:spLocks noGrp="1"/>
          </p:cNvSpPr>
          <p:nvPr>
            <p:ph idx="1"/>
          </p:nvPr>
        </p:nvSpPr>
        <p:spPr>
          <a:xfrm>
            <a:off x="838200" y="1082040"/>
            <a:ext cx="10515600" cy="5095240"/>
          </a:xfrm>
        </p:spPr>
        <p:txBody>
          <a:bodyPr/>
          <a:lstStyle/>
          <a:p>
            <a:pPr marL="0" indent="0" algn="just">
              <a:lnSpc>
                <a:spcPct val="100000"/>
              </a:lnSpc>
              <a:buNone/>
            </a:pPr>
            <a:r>
              <a:rPr lang="en-US" sz="2400">
                <a:latin typeface="Times New Roman" panose="02020603050405020304" pitchFamily="18" charset="0"/>
                <a:cs typeface="Times New Roman" panose="02020603050405020304" pitchFamily="18" charset="0"/>
              </a:rPr>
              <a:t>1.Scoffing, degrading, ridiculing, belying and laughter-instigating cheap </a:t>
            </a:r>
          </a:p>
          <a:p>
            <a:pPr marL="0" indent="0" algn="just">
              <a:lnSpc>
                <a:spcPct val="100000"/>
              </a:lnSpc>
              <a:buNone/>
            </a:pPr>
            <a:r>
              <a:rPr lang="en-US" sz="2400">
                <a:latin typeface="Times New Roman" panose="02020603050405020304" pitchFamily="18" charset="0"/>
                <a:cs typeface="Times New Roman" panose="02020603050405020304" pitchFamily="18" charset="0"/>
              </a:rPr>
              <a:t>manners, all of which levelled at the new converts in general, and the person of Muhammad [pbuh] in particular.</a:t>
            </a:r>
          </a:p>
          <a:p>
            <a:pPr marL="0" indent="0" algn="just">
              <a:lnSpc>
                <a:spcPct val="100000"/>
              </a:lnSpc>
              <a:buNone/>
            </a:pPr>
            <a:r>
              <a:rPr lang="en-US" sz="2400">
                <a:latin typeface="Times New Roman" panose="02020603050405020304" pitchFamily="18" charset="0"/>
                <a:cs typeface="Times New Roman" panose="02020603050405020304" pitchFamily="18" charset="0"/>
              </a:rPr>
              <a:t>2.Distorting Muhammad’s teachings, evoking ambiguities, circulating false propaganda; forging groundless allegations concerning his doctrines, person </a:t>
            </a:r>
          </a:p>
          <a:p>
            <a:pPr marL="0" indent="0" algn="just">
              <a:lnSpc>
                <a:spcPct val="100000"/>
              </a:lnSpc>
              <a:buNone/>
            </a:pPr>
            <a:r>
              <a:rPr lang="en-US" sz="2400">
                <a:latin typeface="Times New Roman" panose="02020603050405020304" pitchFamily="18" charset="0"/>
                <a:cs typeface="Times New Roman" panose="02020603050405020304" pitchFamily="18" charset="0"/>
              </a:rPr>
              <a:t>and character.</a:t>
            </a:r>
          </a:p>
          <a:p>
            <a:pPr marL="0" indent="0" algn="just">
              <a:lnSpc>
                <a:spcPct val="100000"/>
              </a:lnSpc>
              <a:buNone/>
            </a:pPr>
            <a:r>
              <a:rPr lang="en-US" sz="2400">
                <a:latin typeface="Times New Roman" panose="02020603050405020304" pitchFamily="18" charset="0"/>
                <a:cs typeface="Times New Roman" panose="02020603050405020304" pitchFamily="18" charset="0"/>
              </a:rPr>
              <a:t>3.In a fresh attempt to dissuade Muhammad [pbuh] from his principled stand, </a:t>
            </a:r>
          </a:p>
          <a:p>
            <a:pPr marL="0" indent="0" algn="just">
              <a:lnSpc>
                <a:spcPct val="100000"/>
              </a:lnSpc>
              <a:buNone/>
            </a:pPr>
            <a:r>
              <a:rPr lang="en-US" sz="2400">
                <a:latin typeface="Times New Roman" panose="02020603050405020304" pitchFamily="18" charset="0"/>
                <a:cs typeface="Times New Roman" panose="02020603050405020304" pitchFamily="18" charset="0"/>
              </a:rPr>
              <a:t>Quraish invited him to compromise on his teachings and come to terms with </a:t>
            </a:r>
          </a:p>
          <a:p>
            <a:pPr marL="0" indent="0" algn="just">
              <a:lnSpc>
                <a:spcPct val="100000"/>
              </a:lnSpc>
              <a:buNone/>
            </a:pPr>
            <a:r>
              <a:rPr lang="en-US" sz="2400">
                <a:latin typeface="Times New Roman" panose="02020603050405020304" pitchFamily="18" charset="0"/>
                <a:cs typeface="Times New Roman" panose="02020603050405020304" pitchFamily="18" charset="0"/>
              </a:rPr>
              <a:t>their pre-Islamic practices.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965" y="307975"/>
            <a:ext cx="10617835" cy="581025"/>
          </a:xfrm>
        </p:spPr>
        <p:txBody>
          <a:bodyPr>
            <a:normAutofit fontScale="90000"/>
          </a:bodyPr>
          <a:lstStyle/>
          <a:p>
            <a:r>
              <a:rPr lang="en-US">
                <a:latin typeface="Algerian" panose="04020705040A02060702" pitchFamily="82" charset="0"/>
                <a:cs typeface="Algerian" panose="04020705040A02060702" pitchFamily="82" charset="0"/>
              </a:rPr>
              <a:t>Persecutions</a:t>
            </a:r>
          </a:p>
        </p:txBody>
      </p:sp>
      <p:sp>
        <p:nvSpPr>
          <p:cNvPr id="3" name="Content Placeholder 2"/>
          <p:cNvSpPr>
            <a:spLocks noGrp="1"/>
          </p:cNvSpPr>
          <p:nvPr>
            <p:ph idx="1"/>
          </p:nvPr>
        </p:nvSpPr>
        <p:spPr>
          <a:xfrm>
            <a:off x="531495" y="1053465"/>
            <a:ext cx="10822305" cy="5123815"/>
          </a:xfrm>
        </p:spPr>
        <p:txBody>
          <a:bodyPr>
            <a:normAutofit/>
          </a:bodyPr>
          <a:lstStyle/>
          <a:p>
            <a:pPr marL="0" indent="0" algn="just">
              <a:lnSpc>
                <a:spcPct val="100000"/>
              </a:lnSpc>
              <a:buNone/>
            </a:pPr>
            <a:r>
              <a:rPr lang="en-US" sz="2400">
                <a:latin typeface="Times New Roman" panose="02020603050405020304" pitchFamily="18" charset="0"/>
                <a:cs typeface="Times New Roman" panose="02020603050405020304" pitchFamily="18" charset="0"/>
              </a:rPr>
              <a:t>At the beginning of the fourth year of the Call, and for a period of some months, the polytheists confined their harassment tactics to the above-mentioned ones. But on realizing the futility of these procedures, they decided to organize a full-scale opposition campaign. They called for a general meeting and elected a committee of twenty-five men of Quraish notables with Abu Lahab, the Prophet’s uncle, as a chairman.</a:t>
            </a:r>
          </a:p>
          <a:p>
            <a:pPr marL="0" indent="0" algn="just">
              <a:lnSpc>
                <a:spcPct val="100000"/>
              </a:lnSpc>
              <a:buNone/>
            </a:pPr>
            <a:r>
              <a:rPr lang="en-US" sz="2400">
                <a:latin typeface="Times New Roman" panose="02020603050405020304" pitchFamily="18" charset="0"/>
                <a:cs typeface="Times New Roman" panose="02020603050405020304" pitchFamily="18" charset="0"/>
              </a:rPr>
              <a:t>Following some lengthy deliberations, they reached a decisive decision to take  measures deemed to stop the tidal wave of Islam through different channels.They were determined to spare no effort, in combatting the new faith. They decided to malign the Messenger [pbuh] and put the new converts to different sorts of torture using all available resources.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13080"/>
          </a:xfrm>
        </p:spPr>
        <p:txBody>
          <a:bodyPr>
            <a:normAutofit fontScale="90000"/>
          </a:bodyPr>
          <a:lstStyle/>
          <a:p>
            <a:r>
              <a:rPr lang="en-US"/>
              <a:t> </a:t>
            </a:r>
            <a:r>
              <a:rPr lang="en-US">
                <a:latin typeface="Algerian" panose="04020705040A02060702" pitchFamily="82" charset="0"/>
                <a:cs typeface="Algerian" panose="04020705040A02060702" pitchFamily="82" charset="0"/>
                <a:sym typeface="+mn-ea"/>
              </a:rPr>
              <a:t>Persecutions</a:t>
            </a:r>
            <a:endParaRPr lang="en-US"/>
          </a:p>
        </p:txBody>
      </p:sp>
      <p:sp>
        <p:nvSpPr>
          <p:cNvPr id="3" name="Content Placeholder 2"/>
          <p:cNvSpPr>
            <a:spLocks noGrp="1"/>
          </p:cNvSpPr>
          <p:nvPr>
            <p:ph idx="1"/>
          </p:nvPr>
        </p:nvSpPr>
        <p:spPr>
          <a:xfrm>
            <a:off x="838200" y="1042670"/>
            <a:ext cx="10515600" cy="5134610"/>
          </a:xfrm>
        </p:spPr>
        <p:txBody>
          <a:bodyPr>
            <a:normAutofit/>
          </a:bodyPr>
          <a:lstStyle/>
          <a:p>
            <a:r>
              <a:rPr lang="en-US" b="1">
                <a:latin typeface="Times New Roman" panose="02020603050405020304" pitchFamily="18" charset="0"/>
                <a:cs typeface="Times New Roman" panose="02020603050405020304" pitchFamily="18" charset="0"/>
              </a:rPr>
              <a:t>Torture through Family</a:t>
            </a:r>
            <a:r>
              <a:rPr lang="en-US"/>
              <a:t> </a:t>
            </a:r>
          </a:p>
          <a:p>
            <a:pPr marL="0" indent="0" algn="just">
              <a:buNone/>
            </a:pPr>
            <a:r>
              <a:rPr lang="en-US"/>
              <a:t> </a:t>
            </a:r>
            <a:r>
              <a:rPr lang="en-US" sz="2400">
                <a:latin typeface="Times New Roman" panose="02020603050405020304" pitchFamily="18" charset="0"/>
                <a:cs typeface="Times New Roman" panose="02020603050405020304" pitchFamily="18" charset="0"/>
              </a:rPr>
              <a:t>Starting with flinging stones at him, forcing two sons of Abu Lahab to divorce their wives Ruqaiya and Umm Kulthum, the Prophet’s daughters,  gloating over him on his second son’s death calling him ‘the man cut off with offspring’, and then shadowing his step during the pilgrimage and forums seasons to belie him and entice the bedouins against him and his Call. His wife, Umm Jameel bint Harb, the sister of Abu Sufyan had also her share in this ruthless campaign.</a:t>
            </a:r>
          </a:p>
          <a:p>
            <a:pPr algn="just"/>
            <a:r>
              <a:rPr lang="en-US" b="1">
                <a:latin typeface="Times New Roman" panose="02020603050405020304" pitchFamily="18" charset="0"/>
                <a:cs typeface="Times New Roman" panose="02020603050405020304" pitchFamily="18" charset="0"/>
                <a:sym typeface="+mn-ea"/>
              </a:rPr>
              <a:t>Torture on new converts</a:t>
            </a:r>
          </a:p>
          <a:p>
            <a:pPr marL="0" indent="0" algn="just">
              <a:buNone/>
            </a:pPr>
            <a:r>
              <a:rPr lang="en-US" sz="2400">
                <a:latin typeface="Times New Roman" panose="02020603050405020304" pitchFamily="18" charset="0"/>
                <a:cs typeface="Times New Roman" panose="02020603050405020304" pitchFamily="18" charset="0"/>
              </a:rPr>
              <a:t>Bilal, the slave of Omaiyah bin Khalaf, was severely beaten by his master when the latter came to know of his conversion to Islam. Sometimes a rope was put around his neck and street boys were made to drag him through the streets and even across the hillocks of Makkah.</a:t>
            </a:r>
          </a:p>
          <a:p>
            <a:pPr marL="0" indent="0" algn="just">
              <a:buNone/>
            </a:pPr>
            <a:endParaRPr lang="en-US" sz="24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04520"/>
          </a:xfrm>
        </p:spPr>
        <p:txBody>
          <a:bodyPr>
            <a:normAutofit fontScale="90000"/>
          </a:bodyPr>
          <a:lstStyle/>
          <a:p>
            <a:r>
              <a:rPr lang="en-US">
                <a:latin typeface="Algerian" panose="04020705040A02060702" pitchFamily="82" charset="0"/>
                <a:cs typeface="Algerian" panose="04020705040A02060702" pitchFamily="82" charset="0"/>
                <a:sym typeface="+mn-ea"/>
              </a:rPr>
              <a:t>Persecutions</a:t>
            </a:r>
            <a:endParaRPr lang="en-US"/>
          </a:p>
        </p:txBody>
      </p:sp>
      <p:sp>
        <p:nvSpPr>
          <p:cNvPr id="3" name="Content Placeholder 2"/>
          <p:cNvSpPr>
            <a:spLocks noGrp="1"/>
          </p:cNvSpPr>
          <p:nvPr>
            <p:ph idx="1"/>
          </p:nvPr>
        </p:nvSpPr>
        <p:spPr>
          <a:xfrm>
            <a:off x="838200" y="1134745"/>
            <a:ext cx="10515600" cy="5042535"/>
          </a:xfrm>
        </p:spPr>
        <p:txBody>
          <a:bodyPr>
            <a:noAutofit/>
          </a:bodyPr>
          <a:lstStyle/>
          <a:p>
            <a:pPr marL="0" indent="0" algn="just">
              <a:lnSpc>
                <a:spcPct val="100000"/>
              </a:lnSpc>
              <a:buNone/>
            </a:pPr>
            <a:r>
              <a:rPr lang="en-US" sz="2300">
                <a:latin typeface="Times New Roman" panose="02020603050405020304" pitchFamily="18" charset="0"/>
                <a:cs typeface="Times New Roman" panose="02020603050405020304" pitchFamily="18" charset="0"/>
              </a:rPr>
              <a:t>Ammar bin Yasir and Khabbab bin Al-Aratt was also an easy victim to similar outrages on every possible occasion. He experienced exemplary torture and maltreatment.The Prophet [pbuh], on the other hand, used to proclaim the Islamic Faith and preach it openly with deep devotion and studious pursuit, but for the general welfare of the new converts and in consideration of the strategic interest of Islam.</a:t>
            </a:r>
          </a:p>
          <a:p>
            <a:pPr marL="0" indent="0" algn="just">
              <a:lnSpc>
                <a:spcPct val="100000"/>
              </a:lnSpc>
              <a:buNone/>
            </a:pPr>
            <a:r>
              <a:rPr lang="en-US" sz="2300" b="1">
                <a:latin typeface="Times New Roman" panose="02020603050405020304" pitchFamily="18" charset="0"/>
                <a:cs typeface="Times New Roman" panose="02020603050405020304" pitchFamily="18" charset="0"/>
              </a:rPr>
              <a:t>Meeting at “The House of al-Arqam”</a:t>
            </a:r>
          </a:p>
          <a:p>
            <a:pPr marL="0" indent="0" algn="just">
              <a:lnSpc>
                <a:spcPct val="100000"/>
              </a:lnSpc>
              <a:buNone/>
            </a:pPr>
            <a:r>
              <a:rPr lang="en-US" sz="2300">
                <a:latin typeface="Times New Roman" panose="02020603050405020304" pitchFamily="18" charset="0"/>
                <a:cs typeface="Times New Roman" panose="02020603050405020304" pitchFamily="18" charset="0"/>
              </a:rPr>
              <a:t>Dar Al-Arqam, in As-Safa mountain, in the fifth year of his mission, as a temporary centre to meet his followers secretly and instruct them.</a:t>
            </a:r>
          </a:p>
          <a:p>
            <a:pPr marL="0" indent="0" algn="just">
              <a:lnSpc>
                <a:spcPct val="100000"/>
              </a:lnSpc>
              <a:buNone/>
            </a:pPr>
            <a:r>
              <a:rPr lang="en-US" sz="2300">
                <a:latin typeface="Times New Roman" panose="02020603050405020304" pitchFamily="18" charset="0"/>
                <a:cs typeface="Times New Roman" panose="02020603050405020304" pitchFamily="18" charset="0"/>
              </a:rPr>
              <a:t>The Prophet [pbuh], on the other hand, used to proclaim the Islamic Faith and preach it openly with deep devotion and studious pursuit, but for the general welfare of the new converts and in consideration of the strategic interest of Islam, he took Dar Al-Arqam,  as a temporary centre to meet his followers secretly.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7685"/>
          </a:xfrm>
        </p:spPr>
        <p:txBody>
          <a:bodyPr>
            <a:normAutofit fontScale="90000"/>
          </a:bodyPr>
          <a:lstStyle/>
          <a:p>
            <a:r>
              <a:rPr lang="en-US" sz="3555">
                <a:latin typeface="Algerian" panose="04020705040A02060702" pitchFamily="82" charset="0"/>
                <a:cs typeface="Algerian" panose="04020705040A02060702" pitchFamily="82" charset="0"/>
              </a:rPr>
              <a:t>The First Migration to Abyssinia (Ethiopia)</a:t>
            </a:r>
          </a:p>
        </p:txBody>
      </p:sp>
      <p:sp>
        <p:nvSpPr>
          <p:cNvPr id="3" name="Content Placeholder 2"/>
          <p:cNvSpPr>
            <a:spLocks noGrp="1"/>
          </p:cNvSpPr>
          <p:nvPr>
            <p:ph idx="1"/>
          </p:nvPr>
        </p:nvSpPr>
        <p:spPr>
          <a:xfrm>
            <a:off x="838200" y="996950"/>
            <a:ext cx="10515600" cy="5180330"/>
          </a:xfrm>
        </p:spPr>
        <p:txBody>
          <a:bodyPr>
            <a:normAutofit/>
          </a:bodyPr>
          <a:lstStyle/>
          <a:p>
            <a:pPr marL="0" indent="0" algn="just">
              <a:lnSpc>
                <a:spcPct val="100000"/>
              </a:lnSpc>
              <a:buNone/>
            </a:pPr>
            <a:r>
              <a:rPr lang="en-US" sz="2400">
                <a:latin typeface="Times New Roman" panose="02020603050405020304" pitchFamily="18" charset="0"/>
                <a:cs typeface="Times New Roman" panose="02020603050405020304" pitchFamily="18" charset="0"/>
              </a:rPr>
              <a:t>The Prophet [pbuh] had already known that Ashamah Negus, king of Abyssinia (Ethiopia), was a fair ruler who would not wrong any of his subordinates, so he permitted some of his followers to seek asylum there in Abyssinia (Ethiopia).</a:t>
            </a:r>
          </a:p>
          <a:p>
            <a:pPr marL="0" indent="0" algn="just">
              <a:lnSpc>
                <a:spcPct val="100000"/>
              </a:lnSpc>
              <a:buNone/>
            </a:pPr>
            <a:r>
              <a:rPr lang="en-US" sz="2400">
                <a:latin typeface="Times New Roman" panose="02020603050405020304" pitchFamily="18" charset="0"/>
                <a:cs typeface="Times New Roman" panose="02020603050405020304" pitchFamily="18" charset="0"/>
              </a:rPr>
              <a:t>In Rajab of the fifth year of Prophethood, a group of twelve men and four women left for Abyssinia (Ethiopia). Among the emigrants were ‘Uthman bin ‘Affan and his wife Ruqaiyah (the daughter of the Prophet [pbuh]). With respect to these two emigrants, the Prophet [pbuh] said: "They are the first people to migrate in the cause of Islam after Abraham and Lot [AWS].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4040"/>
          </a:xfrm>
        </p:spPr>
        <p:txBody>
          <a:bodyPr>
            <a:normAutofit fontScale="90000"/>
          </a:bodyPr>
          <a:lstStyle/>
          <a:p>
            <a:r>
              <a:rPr lang="en-US" sz="3555">
                <a:latin typeface="Algerian" panose="04020705040A02060702" pitchFamily="82" charset="0"/>
                <a:cs typeface="Algerian" panose="04020705040A02060702" pitchFamily="82" charset="0"/>
                <a:sym typeface="+mn-ea"/>
              </a:rPr>
              <a:t>The Tyrants’ Decision to kill the Prophet [pbuh]</a:t>
            </a:r>
            <a:endParaRPr lang="en-US" sz="3555">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838200" y="939165"/>
            <a:ext cx="10515600" cy="5238115"/>
          </a:xfrm>
        </p:spPr>
        <p:txBody>
          <a:bodyPr>
            <a:normAutofit/>
          </a:bodyPr>
          <a:lstStyle/>
          <a:p>
            <a:pPr marL="0" indent="0" algn="just">
              <a:lnSpc>
                <a:spcPct val="100000"/>
              </a:lnSpc>
              <a:buNone/>
            </a:pPr>
            <a:r>
              <a:rPr lang="en-US" sz="2400">
                <a:latin typeface="Times New Roman" panose="02020603050405020304" pitchFamily="18" charset="0"/>
                <a:cs typeface="Times New Roman" panose="02020603050405020304" pitchFamily="18" charset="0"/>
              </a:rPr>
              <a:t>Now that all the schemes and conspiracies of Quraish had failed, they resorted to their old practices of persecution and inflicting tortures on the Muslims in a more serious and brutal manner than ever before. They also began to nurse the idea of killing the Prophet [pbuh] . In fact, contrary to their expectations, this new method and this very idea served indirectly to consolidate the Call to Islam and support it with the conversion of two staunch and mighty heroes of Makkah, i.e. Hamzah bin ‘Abdul-Muttalib and ‘Umar bin Al-Khattab[R] </a:t>
            </a:r>
            <a:r>
              <a:rPr lang="en-US" sz="2220">
                <a:latin typeface="Times New Roman" panose="02020603050405020304" pitchFamily="18" charset="0"/>
                <a:cs typeface="Times New Roman" panose="02020603050405020304" pitchFamily="18" charset="0"/>
              </a:rPr>
              <a:t>.</a:t>
            </a:r>
          </a:p>
          <a:p>
            <a:pPr marL="0" indent="0" algn="just">
              <a:buNone/>
            </a:pPr>
            <a:endParaRPr lang="en-US" sz="222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2002</Words>
  <Application>Microsoft Office PowerPoint</Application>
  <PresentationFormat>Custom</PresentationFormat>
  <Paragraphs>54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Seerah of Prophet Muhammad pbuh</vt:lpstr>
      <vt:lpstr>Beginning of Prophethood</vt:lpstr>
      <vt:lpstr>Beginning of Prophethood</vt:lpstr>
      <vt:lpstr>On Mount As-Safa </vt:lpstr>
      <vt:lpstr>On Mount As-Safa</vt:lpstr>
      <vt:lpstr> Open Preaching </vt:lpstr>
      <vt:lpstr>Preaching of Islam and reaction of Makkans</vt:lpstr>
      <vt:lpstr>tacticks to keep the people away from Islam </vt:lpstr>
      <vt:lpstr>Persecutions</vt:lpstr>
      <vt:lpstr> Persecutions</vt:lpstr>
      <vt:lpstr>Persecutions</vt:lpstr>
      <vt:lpstr>The First Migration to Abyssinia (Ethiopia)</vt:lpstr>
      <vt:lpstr>The Tyrants’ Decision to kill the Prophet [pbuh]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9</cp:revision>
  <dcterms:created xsi:type="dcterms:W3CDTF">2023-11-01T04:34:00Z</dcterms:created>
  <dcterms:modified xsi:type="dcterms:W3CDTF">2023-11-16T06:25:22Z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C2F1CEC76EBD4A5A9813776AD9E790EF_12</vt:lpwstr>
  </property>
  <property fmtid="{D5CDD505-2E9C-101B-9397-08002B2CF9AE}" pid="3" name="KSOProductBuildVer">
    <vt:lpwstr>1033-12.2.0.13266</vt:lpwstr>
  </property>
</Properties>
</file>