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8"/>
  </p:notesMasterIdLst>
  <p:sldIdLst>
    <p:sldId id="264" r:id="rId5"/>
    <p:sldId id="313" r:id="rId6"/>
    <p:sldId id="314" r:id="rId7"/>
    <p:sldId id="315" r:id="rId8"/>
    <p:sldId id="316" r:id="rId9"/>
    <p:sldId id="317" r:id="rId10"/>
    <p:sldId id="318" r:id="rId11"/>
    <p:sldId id="319" r:id="rId12"/>
    <p:sldId id="320" r:id="rId13"/>
    <p:sldId id="321" r:id="rId14"/>
    <p:sldId id="322" r:id="rId15"/>
    <p:sldId id="323" r:id="rId16"/>
    <p:sldId id="32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3" autoAdjust="0"/>
    <p:restoredTop sz="94619" autoAdjust="0"/>
  </p:normalViewPr>
  <p:slideViewPr>
    <p:cSldViewPr snapToGrid="0">
      <p:cViewPr varScale="1">
        <p:scale>
          <a:sx n="74" d="100"/>
          <a:sy n="74" d="100"/>
        </p:scale>
        <p:origin x="-57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10/31/2023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2862520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10/31/2023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10/31/2023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10/31/2023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10/31/2023</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t>10/31/2023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10/31/2023</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0" y="7002145"/>
            <a:ext cx="12192000" cy="81280"/>
          </a:xfrm>
          <a:prstGeom prst="rect">
            <a:avLst/>
          </a:prstGeom>
        </p:spPr>
      </p:pic>
      <p:sp useBgFill="1">
        <p:nvSpPr>
          <p:cNvPr id="73" name="Rectangle 72"/>
          <p:cNvSpPr>
            <a:spLocks noGrp="1" noRot="1" noChangeAspect="1" noMove="1" noResize="1" noEditPoints="1" noAdjustHandles="1" noChangeArrowheads="1" noChangeShapeType="1" noTextEdit="1"/>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5" name="Rectangle 74"/>
          <p:cNvSpPr>
            <a:spLocks noGrp="1" noRot="1" noChangeAspect="1" noMove="1" noResize="1" noEditPoints="1" noAdjustHandles="1" noChangeArrowheads="1" noChangeShapeType="1" noTextEdit="1"/>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ctrTitle"/>
          </p:nvPr>
        </p:nvSpPr>
        <p:spPr>
          <a:xfrm>
            <a:off x="1771132" y="1637414"/>
            <a:ext cx="8649738" cy="1956391"/>
          </a:xfrm>
        </p:spPr>
        <p:txBody>
          <a:bodyPr>
            <a:normAutofit/>
          </a:bodyPr>
          <a:lstStyle/>
          <a:p>
            <a:r>
              <a:rPr lang="en-US" sz="3600" b="1" dirty="0" err="1">
                <a:latin typeface="Times New Roman" panose="02020603050405020304" pitchFamily="18" charset="0"/>
                <a:cs typeface="Times New Roman" panose="02020603050405020304" pitchFamily="18" charset="0"/>
              </a:rPr>
              <a:t>Seerah</a:t>
            </a:r>
            <a:r>
              <a:rPr lang="en-US" sz="3600" b="1" dirty="0">
                <a:latin typeface="Times New Roman" panose="02020603050405020304" pitchFamily="18" charset="0"/>
                <a:cs typeface="Times New Roman" panose="02020603050405020304" pitchFamily="18" charset="0"/>
              </a:rPr>
              <a:t> Of Prophet Muhammad </a:t>
            </a:r>
            <a:r>
              <a:rPr lang="en-US" sz="3600" b="1" dirty="0" err="1">
                <a:latin typeface="Times New Roman" panose="02020603050405020304" pitchFamily="18" charset="0"/>
                <a:cs typeface="Times New Roman" panose="02020603050405020304" pitchFamily="18" charset="0"/>
              </a:rPr>
              <a:t>pbuh</a:t>
            </a:r>
            <a:endParaRPr lang="en-US" sz="36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771130" y="3593806"/>
            <a:ext cx="8652788" cy="1545458"/>
          </a:xfrm>
        </p:spPr>
        <p:txBody>
          <a:bodyPr>
            <a:normAutofit/>
          </a:bodyPr>
          <a:lstStyle/>
          <a:p>
            <a:pPr>
              <a:spcAft>
                <a:spcPts val="600"/>
              </a:spcAft>
            </a:pPr>
            <a:r>
              <a:rPr lang="ar-SA" sz="4800" b="1" dirty="0">
                <a:latin typeface="Traditional Arabic" panose="02020603050405020304" pitchFamily="18" charset="-78"/>
                <a:cs typeface="Traditional Arabic" panose="02020603050405020304" pitchFamily="18" charset="-78"/>
              </a:rPr>
              <a:t>سيرة رسول الله صلى الله عليه وسلم </a:t>
            </a:r>
            <a:endParaRPr lang="en-US" sz="4800" b="1" dirty="0">
              <a:latin typeface="Traditional Arabic" panose="02020603050405020304" pitchFamily="18" charset="-78"/>
              <a:cs typeface="Traditional Arabic" panose="02020603050405020304" pitchFamily="18" charset="-78"/>
            </a:endParaRPr>
          </a:p>
        </p:txBody>
      </p:sp>
      <p:cxnSp>
        <p:nvCxnSpPr>
          <p:cNvPr id="79" name="Straight Connector 78"/>
          <p:cNvCxnSpPr>
            <a:cxnSpLocks noGrp="1" noRot="1" noChangeAspect="1" noMove="1" noResize="1" noEditPoints="1" noAdjustHandles="1" noChangeArrowheads="1" noChangeShapeType="1"/>
          </p:cNvCxnSpPr>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noGrp="1" noRot="1" noChangeAspect="1" noMove="1" noResize="1" noEditPoints="1" noAdjustHandles="1" noChangeArrowheads="1" noChangeShapeType="1"/>
          </p:cNvCxnSpPr>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noGrp="1" noRot="1" noChangeAspect="1" noMove="1" noResize="1" noEditPoints="1" noAdjustHandles="1" noChangeArrowheads="1" noChangeShapeType="1"/>
          </p:cNvCxnSpPr>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881406"/>
          </a:xfrm>
        </p:spPr>
        <p:txBody>
          <a:bodyPr>
            <a:normAutofit/>
          </a:bodyPr>
          <a:lstStyle/>
          <a:p>
            <a:r>
              <a:rPr lang="en-US" sz="3600" dirty="0">
                <a:latin typeface="Algerian" panose="04020705040A02060702" pitchFamily="82" charset="0"/>
              </a:rPr>
              <a:t>Beginning of Prophethood</a:t>
            </a:r>
          </a:p>
        </p:txBody>
      </p:sp>
      <p:sp>
        <p:nvSpPr>
          <p:cNvPr id="3" name="Content Placeholder 2"/>
          <p:cNvSpPr>
            <a:spLocks noGrp="1"/>
          </p:cNvSpPr>
          <p:nvPr>
            <p:ph idx="1"/>
          </p:nvPr>
        </p:nvSpPr>
        <p:spPr>
          <a:xfrm>
            <a:off x="636105" y="1364974"/>
            <a:ext cx="10813774" cy="4587770"/>
          </a:xfrm>
        </p:spPr>
        <p:txBody>
          <a:bodyPr>
            <a:normAutofit/>
          </a:bodyPr>
          <a:lstStyle/>
          <a:p>
            <a:pPr marL="0" indent="0" algn="just">
              <a:buNone/>
            </a:pPr>
            <a:r>
              <a:rPr lang="en-US" sz="2000" dirty="0">
                <a:solidFill>
                  <a:srgbClr val="000000"/>
                </a:solidFill>
                <a:effectLst/>
                <a:latin typeface="Helvetica" panose="020B0604020202020204" pitchFamily="34" charset="0"/>
              </a:rPr>
              <a:t>When Prophet Muhammad [</a:t>
            </a:r>
            <a:r>
              <a:rPr lang="en-US" sz="2000" dirty="0" err="1">
                <a:solidFill>
                  <a:srgbClr val="000000"/>
                </a:solidFill>
                <a:effectLst/>
                <a:latin typeface="Helvetica" panose="020B0604020202020204" pitchFamily="34" charset="0"/>
              </a:rPr>
              <a:t>pbuh</a:t>
            </a:r>
            <a:r>
              <a:rPr lang="en-US" sz="2000" dirty="0">
                <a:solidFill>
                  <a:srgbClr val="000000"/>
                </a:solidFill>
                <a:effectLst/>
                <a:latin typeface="Helvetica" panose="020B0604020202020204" pitchFamily="34" charset="0"/>
              </a:rPr>
              <a:t>] was nearly forty, he had been wont to pass long  hours in meditating and speculating over all aspects of creation around  him. This meditative temperament helped to widen the mental gap between him and his compatriots. He used to provide himself with </a:t>
            </a:r>
            <a:r>
              <a:rPr lang="en-US" sz="2000" i="1" dirty="0" err="1">
                <a:solidFill>
                  <a:srgbClr val="000000"/>
                </a:solidFill>
                <a:effectLst/>
                <a:latin typeface="Helvetica-Oblique"/>
              </a:rPr>
              <a:t>Sawiq</a:t>
            </a:r>
            <a:r>
              <a:rPr lang="en-US" sz="2000" dirty="0">
                <a:solidFill>
                  <a:srgbClr val="000000"/>
                </a:solidFill>
                <a:effectLst/>
                <a:latin typeface="Helvetica" panose="020B0604020202020204" pitchFamily="34" charset="0"/>
              </a:rPr>
              <a:t> (barley porridge) and water and then directly head for the hills and ravines in the neighborhood of Makkah. One of these in particular was his favorite resort — a cave named Hira’, in the Mount An-Nour. It was only two miles from Makkah, a small cave 4 yards long and 1.75 yard wide. He would always go there and invite wayfarers to share him his modest provision. He used to devote most of his time, to worship and meditation on the universe around him. His heart was restless about the moral evils and idolatry that were rampant among his people; he was as yet helpless because no definite course, or specific approach had been available for him to follow and rectify the ill practices around him. This solitude attended with this sort of contemplative approach must be understood in its Divine perspective.</a:t>
            </a:r>
          </a:p>
          <a:p>
            <a:pPr marL="0" indent="0">
              <a:buNone/>
            </a:pPr>
            <a:endParaRPr 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95876"/>
          </a:xfrm>
        </p:spPr>
        <p:txBody>
          <a:bodyPr/>
          <a:lstStyle/>
          <a:p>
            <a:r>
              <a:rPr lang="en-US" i="1" dirty="0"/>
              <a:t>Continue……</a:t>
            </a:r>
          </a:p>
        </p:txBody>
      </p:sp>
      <p:sp>
        <p:nvSpPr>
          <p:cNvPr id="3" name="Content Placeholder 2"/>
          <p:cNvSpPr>
            <a:spLocks noGrp="1"/>
          </p:cNvSpPr>
          <p:nvPr>
            <p:ph idx="1"/>
          </p:nvPr>
        </p:nvSpPr>
        <p:spPr>
          <a:xfrm>
            <a:off x="662609" y="1338470"/>
            <a:ext cx="10462591" cy="4614274"/>
          </a:xfrm>
        </p:spPr>
        <p:txBody>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It was a preliminary stage to the period of grave responsibilities that he was to shoulder very soon. Privacy and detachment from the impurities of life were two indispensable prerequisites for the Prophet’s soul to come into close communion with the Unseen Power that lies behind all aspects of existence in this infinite universe. It was a rich period of privacy which lasted for three years and ushered in a new era, of indissoluble contact with that Power.</a:t>
            </a:r>
          </a:p>
          <a:p>
            <a:pPr marL="0" indent="0" algn="just">
              <a:buNone/>
            </a:pPr>
            <a:endParaRPr lang="en-US" sz="2400" dirty="0">
              <a:solidFill>
                <a:srgbClr val="000000"/>
              </a:solidFill>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The account of the first Revelation that Rasulullah </a:t>
            </a:r>
            <a:r>
              <a:rPr lang="ar-SA" sz="2400" dirty="0">
                <a:latin typeface="Times New Roman" panose="02020603050405020304" pitchFamily="18" charset="0"/>
                <a:cs typeface="Times New Roman" panose="02020603050405020304" pitchFamily="18" charset="0"/>
              </a:rPr>
              <a:t>ﷺ </a:t>
            </a:r>
            <a:r>
              <a:rPr lang="en-US" sz="2400" dirty="0">
                <a:latin typeface="Times New Roman" panose="02020603050405020304" pitchFamily="18" charset="0"/>
                <a:cs typeface="Times New Roman" panose="02020603050405020304" pitchFamily="18" charset="0"/>
              </a:rPr>
              <a:t>received in </a:t>
            </a:r>
            <a:r>
              <a:rPr lang="en-US" sz="2400" dirty="0" err="1">
                <a:latin typeface="Times New Roman" panose="02020603050405020304" pitchFamily="18" charset="0"/>
                <a:cs typeface="Times New Roman" panose="02020603050405020304" pitchFamily="18" charset="0"/>
              </a:rPr>
              <a:t>Ghar</a:t>
            </a:r>
            <a:r>
              <a:rPr lang="en-US" sz="2400" dirty="0">
                <a:latin typeface="Times New Roman" panose="02020603050405020304" pitchFamily="18" charset="0"/>
                <a:cs typeface="Times New Roman" panose="02020603050405020304" pitchFamily="18" charset="0"/>
              </a:rPr>
              <a:t> (Cave) e Hira was narrated as follows: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365" y="642594"/>
            <a:ext cx="10422835" cy="563354"/>
          </a:xfrm>
        </p:spPr>
        <p:txBody>
          <a:bodyPr>
            <a:normAutofit fontScale="90000"/>
          </a:bodyPr>
          <a:lstStyle/>
          <a:p>
            <a:r>
              <a:rPr lang="en-US" dirty="0">
                <a:latin typeface="Algerian" panose="04020705040A02060702" pitchFamily="82" charset="0"/>
              </a:rPr>
              <a:t>Beginning of Revelation </a:t>
            </a:r>
          </a:p>
        </p:txBody>
      </p:sp>
      <p:sp>
        <p:nvSpPr>
          <p:cNvPr id="3" name="Content Placeholder 2"/>
          <p:cNvSpPr>
            <a:spLocks noGrp="1"/>
          </p:cNvSpPr>
          <p:nvPr>
            <p:ph idx="1"/>
          </p:nvPr>
        </p:nvSpPr>
        <p:spPr>
          <a:xfrm>
            <a:off x="914400" y="1311965"/>
            <a:ext cx="10210800" cy="4640779"/>
          </a:xfrm>
        </p:spPr>
        <p:txBody>
          <a:bodyPr>
            <a:normAutofit/>
          </a:bodyPr>
          <a:lstStyle/>
          <a:p>
            <a:pPr marL="0" indent="0">
              <a:buNone/>
            </a:pPr>
            <a:r>
              <a:rPr lang="en-US" sz="2400" b="1" i="1" dirty="0">
                <a:solidFill>
                  <a:srgbClr val="555555"/>
                </a:solidFill>
                <a:effectLst/>
                <a:latin typeface="Times New Roman" panose="02020603050405020304" pitchFamily="18" charset="0"/>
                <a:cs typeface="Times New Roman" panose="02020603050405020304" pitchFamily="18" charset="0"/>
              </a:rPr>
              <a:t>“The angel came to him and asked him to read. The Prophet replied ‘I do not know how to read’. The Prophet added, ‘The angel caught me (forcibly) and pressed me so hard that I could not bear it any more. He then released me and again asked me to read and I replied, “I do not know how to read”. Thereupon he caught me again and pressed me a second time till I could not bear it any more. He then released me and again asked me to read, but again I replied, “I do not know how to read” (or what shall I read?). Thereupon he caught me for the third time and pressed me, and then released me and said: “Read, in the name of Your Lord, who created, created man from a clot. Read! And Your Lord is the most bountiful” … (Bukhari)</a:t>
            </a:r>
            <a:endParaRPr lang="en-US" sz="2400" b="1"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383" y="642594"/>
            <a:ext cx="10316817" cy="483841"/>
          </a:xfrm>
        </p:spPr>
        <p:txBody>
          <a:bodyPr>
            <a:normAutofit fontScale="90000"/>
          </a:bodyPr>
          <a:lstStyle/>
          <a:p>
            <a:r>
              <a:rPr lang="en-US" sz="4000" b="1" dirty="0">
                <a:solidFill>
                  <a:srgbClr val="006699"/>
                </a:solidFill>
                <a:effectLst/>
                <a:latin typeface="Times New Roman" panose="02020603050405020304" pitchFamily="18" charset="0"/>
                <a:cs typeface="Times New Roman" panose="02020603050405020304" pitchFamily="18" charset="0"/>
              </a:rPr>
              <a:t/>
            </a:r>
            <a:br>
              <a:rPr lang="en-US" sz="4000" b="1" dirty="0">
                <a:solidFill>
                  <a:srgbClr val="006699"/>
                </a:solidFill>
                <a:effectLst/>
                <a:latin typeface="Times New Roman" panose="02020603050405020304" pitchFamily="18" charset="0"/>
                <a:cs typeface="Times New Roman" panose="02020603050405020304" pitchFamily="18" charset="0"/>
              </a:rPr>
            </a:br>
            <a:r>
              <a:rPr lang="en-US" sz="3600" b="1" dirty="0">
                <a:solidFill>
                  <a:schemeClr val="tx1"/>
                </a:solidFill>
                <a:effectLst/>
                <a:latin typeface="Algerian" panose="04020705040A02060702" pitchFamily="82" charset="0"/>
                <a:cs typeface="Times New Roman" panose="02020603050405020304" pitchFamily="18" charset="0"/>
              </a:rPr>
              <a:t>Interruption of Revelation </a:t>
            </a:r>
            <a:r>
              <a:rPr lang="en-US" sz="4000" dirty="0">
                <a:latin typeface="Times New Roman" panose="02020603050405020304" pitchFamily="18" charset="0"/>
                <a:cs typeface="Times New Roman" panose="02020603050405020304" pitchFamily="18" charset="0"/>
              </a:rPr>
              <a:t/>
            </a:r>
            <a:br>
              <a:rPr lang="en-US" sz="4000"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569843" y="1126435"/>
            <a:ext cx="10813774" cy="4826309"/>
          </a:xfrm>
        </p:spPr>
        <p:txBody>
          <a:bodyPr>
            <a:normAutofit fontScale="92500" lnSpcReduction="20000"/>
          </a:bodyPr>
          <a:lstStyle/>
          <a:p>
            <a:pPr marL="0" indent="0">
              <a:buNone/>
            </a:pPr>
            <a:r>
              <a:rPr lang="en-US" sz="2400" b="1" dirty="0">
                <a:solidFill>
                  <a:schemeClr val="accent1">
                    <a:lumMod val="50000"/>
                  </a:schemeClr>
                </a:solidFill>
                <a:effectLst/>
                <a:latin typeface="Times New Roman" panose="02020603050405020304" pitchFamily="18" charset="0"/>
                <a:cs typeface="Times New Roman" panose="02020603050405020304" pitchFamily="18" charset="0"/>
              </a:rPr>
              <a:t>Interruption of Revelation </a:t>
            </a:r>
            <a:endParaRPr lang="en-US" sz="2400" dirty="0">
              <a:solidFill>
                <a:schemeClr val="accent1">
                  <a:lumMod val="50000"/>
                </a:schemeClr>
              </a:solidFill>
              <a:latin typeface="Times New Roman" panose="02020603050405020304" pitchFamily="18" charset="0"/>
              <a:cs typeface="Times New Roman" panose="02020603050405020304" pitchFamily="18" charset="0"/>
            </a:endParaRPr>
          </a:p>
          <a:p>
            <a:pPr marL="0" indent="0" algn="just">
              <a:buNone/>
            </a:pPr>
            <a:r>
              <a:rPr lang="en-US" sz="2600" dirty="0">
                <a:solidFill>
                  <a:srgbClr val="000000"/>
                </a:solidFill>
                <a:effectLst/>
                <a:latin typeface="Times New Roman" panose="02020603050405020304" pitchFamily="18" charset="0"/>
                <a:cs typeface="Times New Roman" panose="02020603050405020304" pitchFamily="18" charset="0"/>
              </a:rPr>
              <a:t>Ibn Sa‘d reported on the authority of Ibn ‘Abbas that the Revelation paused for a few </a:t>
            </a:r>
            <a:endParaRPr lang="en-US" sz="2600" dirty="0">
              <a:latin typeface="Times New Roman" panose="02020603050405020304" pitchFamily="18" charset="0"/>
              <a:cs typeface="Times New Roman" panose="02020603050405020304" pitchFamily="18" charset="0"/>
            </a:endParaRPr>
          </a:p>
          <a:p>
            <a:pPr marL="0" indent="0" algn="just">
              <a:buNone/>
            </a:pPr>
            <a:r>
              <a:rPr lang="en-US" sz="2600" dirty="0">
                <a:solidFill>
                  <a:srgbClr val="000000"/>
                </a:solidFill>
                <a:effectLst/>
                <a:latin typeface="Times New Roman" panose="02020603050405020304" pitchFamily="18" charset="0"/>
                <a:cs typeface="Times New Roman" panose="02020603050405020304" pitchFamily="18" charset="0"/>
              </a:rPr>
              <a:t>days.</a:t>
            </a:r>
            <a:r>
              <a:rPr lang="en-US" sz="2600" dirty="0">
                <a:solidFill>
                  <a:srgbClr val="FF0000"/>
                </a:solidFill>
                <a:effectLst/>
                <a:latin typeface="Times New Roman" panose="02020603050405020304" pitchFamily="18" charset="0"/>
                <a:cs typeface="Times New Roman" panose="02020603050405020304" pitchFamily="18" charset="0"/>
              </a:rPr>
              <a:t>[</a:t>
            </a:r>
            <a:r>
              <a:rPr lang="en-US" sz="2600" dirty="0" err="1">
                <a:solidFill>
                  <a:srgbClr val="FF0000"/>
                </a:solidFill>
                <a:effectLst/>
                <a:latin typeface="Times New Roman" panose="02020603050405020304" pitchFamily="18" charset="0"/>
                <a:cs typeface="Times New Roman" panose="02020603050405020304" pitchFamily="18" charset="0"/>
              </a:rPr>
              <a:t>Fath</a:t>
            </a:r>
            <a:r>
              <a:rPr lang="en-US" sz="2600" dirty="0">
                <a:solidFill>
                  <a:srgbClr val="FF0000"/>
                </a:solidFill>
                <a:effectLst/>
                <a:latin typeface="Times New Roman" panose="02020603050405020304" pitchFamily="18" charset="0"/>
                <a:cs typeface="Times New Roman" panose="02020603050405020304" pitchFamily="18" charset="0"/>
              </a:rPr>
              <a:t> Al-Bari]</a:t>
            </a:r>
          </a:p>
          <a:p>
            <a:pPr marL="0" indent="0" algn="just">
              <a:buNone/>
            </a:pPr>
            <a:r>
              <a:rPr lang="en-US" sz="2600" dirty="0">
                <a:solidFill>
                  <a:srgbClr val="000000"/>
                </a:solidFill>
                <a:effectLst/>
                <a:latin typeface="Times New Roman" panose="02020603050405020304" pitchFamily="18" charset="0"/>
                <a:cs typeface="Times New Roman" panose="02020603050405020304" pitchFamily="18" charset="0"/>
              </a:rPr>
              <a:t>Meanwhile,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was caught in a sort of depression coupled with astonishment and perplexity. Al-Bukhari reported: </a:t>
            </a:r>
            <a:endParaRPr lang="en-US" sz="2600" dirty="0">
              <a:latin typeface="Times New Roman" panose="02020603050405020304" pitchFamily="18" charset="0"/>
              <a:cs typeface="Times New Roman" panose="02020603050405020304" pitchFamily="18" charset="0"/>
            </a:endParaRPr>
          </a:p>
          <a:p>
            <a:pPr marL="0" indent="0" algn="just">
              <a:buNone/>
            </a:pPr>
            <a:r>
              <a:rPr lang="en-US" sz="2600" dirty="0">
                <a:solidFill>
                  <a:srgbClr val="000000"/>
                </a:solidFill>
                <a:effectLst/>
                <a:latin typeface="Times New Roman" panose="02020603050405020304" pitchFamily="18" charset="0"/>
                <a:cs typeface="Times New Roman" panose="02020603050405020304" pitchFamily="18" charset="0"/>
              </a:rPr>
              <a:t>The Divine inspiration paused for a while and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became so sad, as we have heard, that he intended several times to throw himself from the tops of high mountains, and every time he went up the top of a mountain in order to throw himself down, Gabriel would appear before him and say: "O Muhammad! You are indeed   Messenger in truth," whereupon his heart would become quiet and he would calm down and return home. Whenever the period of the coming of the Revelation used to become long, he would do as before, but Gabriel would appear again before him and say to him what he had said before.</a:t>
            </a:r>
            <a:endParaRPr lang="en-US" sz="2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42867"/>
          </a:xfrm>
        </p:spPr>
        <p:txBody>
          <a:bodyPr/>
          <a:lstStyle/>
          <a:p>
            <a:r>
              <a:rPr lang="en-US" dirty="0"/>
              <a:t> </a:t>
            </a:r>
            <a:r>
              <a:rPr lang="en-US" dirty="0">
                <a:latin typeface="Algerian" panose="04020705040A02060702" pitchFamily="82" charset="0"/>
              </a:rPr>
              <a:t>Continue</a:t>
            </a:r>
            <a:r>
              <a:rPr lang="en-US" dirty="0"/>
              <a:t>….. </a:t>
            </a:r>
          </a:p>
        </p:txBody>
      </p:sp>
      <p:sp>
        <p:nvSpPr>
          <p:cNvPr id="3" name="Content Placeholder 2"/>
          <p:cNvSpPr>
            <a:spLocks noGrp="1"/>
          </p:cNvSpPr>
          <p:nvPr>
            <p:ph idx="1"/>
          </p:nvPr>
        </p:nvSpPr>
        <p:spPr>
          <a:xfrm>
            <a:off x="742315" y="1445895"/>
            <a:ext cx="10382885" cy="4780280"/>
          </a:xfrm>
        </p:spPr>
        <p:txBody>
          <a:bodyPr>
            <a:normAutofit/>
          </a:bodyPr>
          <a:lstStyle/>
          <a:p>
            <a:pPr algn="just"/>
            <a:r>
              <a:rPr lang="en-US" sz="2400" dirty="0">
                <a:solidFill>
                  <a:srgbClr val="000000"/>
                </a:solidFill>
                <a:effectLst/>
                <a:latin typeface="Times New Roman" panose="02020603050405020304" pitchFamily="18" charset="0"/>
                <a:cs typeface="Times New Roman" panose="02020603050405020304" pitchFamily="18" charset="0"/>
              </a:rPr>
              <a:t>Ibn Hajar said: ‘That (the pause of revelation for a few days) was to relieve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of the fear he experienced and to make him strong for the Revelation. When the shades of puzzle receded, the flags of truth were raised,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knew for sure that he had become the Messenger of the Great Lord. He was also certain that what had come the ambassador of  Almighty. His waiting and longing for the coming of the revelation constituted a good reason for his steadfastness and self -possession .</a:t>
            </a:r>
          </a:p>
          <a:p>
            <a:pPr algn="just"/>
            <a:r>
              <a:rPr lang="en-US" sz="2400" dirty="0">
                <a:solidFill>
                  <a:srgbClr val="000000"/>
                </a:solidFill>
                <a:effectLst/>
                <a:latin typeface="Times New Roman" panose="02020603050405020304" pitchFamily="18" charset="0"/>
                <a:cs typeface="Times New Roman" panose="02020603050405020304" pitchFamily="18" charset="0"/>
              </a:rPr>
              <a:t>Al -Bukhari reported on the authority of Jabir bin ‘Abdullah that he had heard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speaking about the period of pause as follows: </a:t>
            </a:r>
          </a:p>
          <a:p>
            <a:pPr marL="0" indent="0" algn="just">
              <a:buNone/>
            </a:pPr>
            <a:endParaRPr lang="en-US" sz="2400" dirty="0">
              <a:solidFill>
                <a:srgbClr val="000000"/>
              </a:solidFill>
              <a:effectLst/>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523597"/>
          </a:xfrm>
        </p:spPr>
        <p:txBody>
          <a:bodyPr>
            <a:normAutofit fontScale="90000"/>
          </a:bodyPr>
          <a:lstStyle/>
          <a:p>
            <a:r>
              <a:rPr lang="en-US" dirty="0">
                <a:latin typeface="Algerian" panose="04020705040A02060702" pitchFamily="82" charset="0"/>
              </a:rPr>
              <a:t>Continue</a:t>
            </a:r>
            <a:r>
              <a:rPr lang="en-US" dirty="0"/>
              <a:t>…..</a:t>
            </a:r>
          </a:p>
        </p:txBody>
      </p:sp>
      <p:sp>
        <p:nvSpPr>
          <p:cNvPr id="3" name="Content Placeholder 2"/>
          <p:cNvSpPr>
            <a:spLocks noGrp="1"/>
          </p:cNvSpPr>
          <p:nvPr>
            <p:ph idx="1"/>
          </p:nvPr>
        </p:nvSpPr>
        <p:spPr>
          <a:xfrm>
            <a:off x="675861" y="1272209"/>
            <a:ext cx="10449339" cy="4680535"/>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"While I was walking, I heard a voice from the sky. I looked up, and surely enough, it was the same angel who had visited me in the cave of Hira’. He was sitting on a chair between the earth and the sky. I was very afraid of him and knelt on the ground. I went home saying: ‘Cover me …, Cover me …’. after that revealed to me the verses: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8080"/>
                </a:solidFill>
                <a:effectLst/>
                <a:latin typeface="Times New Roman" panose="02020603050405020304" pitchFamily="18" charset="0"/>
                <a:cs typeface="Times New Roman" panose="02020603050405020304" pitchFamily="18" charset="0"/>
              </a:rPr>
              <a:t>‘O you (Muhammad [</a:t>
            </a:r>
            <a:r>
              <a:rPr lang="en-US" sz="2400" b="1" dirty="0" err="1">
                <a:solidFill>
                  <a:srgbClr val="008080"/>
                </a:solidFill>
                <a:effectLst/>
                <a:latin typeface="Times New Roman" panose="02020603050405020304" pitchFamily="18" charset="0"/>
                <a:cs typeface="Times New Roman" panose="02020603050405020304" pitchFamily="18" charset="0"/>
              </a:rPr>
              <a:t>pbuh</a:t>
            </a:r>
            <a:r>
              <a:rPr lang="en-US" sz="2400" b="1" dirty="0">
                <a:solidFill>
                  <a:srgbClr val="008080"/>
                </a:solidFill>
                <a:effectLst/>
                <a:latin typeface="Times New Roman" panose="02020603050405020304" pitchFamily="18" charset="0"/>
                <a:cs typeface="Times New Roman" panose="02020603050405020304" pitchFamily="18" charset="0"/>
              </a:rPr>
              <a:t>]) enveloped (in garments)! Arise and warn! And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8080"/>
                </a:solidFill>
                <a:effectLst/>
                <a:latin typeface="Times New Roman" panose="02020603050405020304" pitchFamily="18" charset="0"/>
                <a:cs typeface="Times New Roman" panose="02020603050405020304" pitchFamily="18" charset="0"/>
              </a:rPr>
              <a:t>your Lord (All</a:t>
            </a:r>
            <a:r>
              <a:rPr lang="en-US" sz="2400" dirty="0">
                <a:solidFill>
                  <a:srgbClr val="008080"/>
                </a:solidFill>
                <a:effectLst/>
                <a:latin typeface="Times New Roman" panose="02020603050405020304" pitchFamily="18" charset="0"/>
                <a:cs typeface="Times New Roman" panose="02020603050405020304" pitchFamily="18" charset="0"/>
              </a:rPr>
              <a:t> </a:t>
            </a:r>
            <a:r>
              <a:rPr lang="en-US" sz="2400" b="1" dirty="0">
                <a:solidFill>
                  <a:srgbClr val="008080"/>
                </a:solidFill>
                <a:effectLst/>
                <a:latin typeface="Times New Roman" panose="02020603050405020304" pitchFamily="18" charset="0"/>
                <a:cs typeface="Times New Roman" panose="02020603050405020304" pitchFamily="18" charset="0"/>
              </a:rPr>
              <a:t>) magnify! And your garments purify! And keep away from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i="1" dirty="0" err="1">
                <a:solidFill>
                  <a:srgbClr val="008080"/>
                </a:solidFill>
                <a:effectLst/>
                <a:latin typeface="Times New Roman" panose="02020603050405020304" pitchFamily="18" charset="0"/>
                <a:cs typeface="Times New Roman" panose="02020603050405020304" pitchFamily="18" charset="0"/>
              </a:rPr>
              <a:t>Ar-Rujz</a:t>
            </a:r>
            <a:r>
              <a:rPr lang="en-US" sz="2400" b="1" dirty="0">
                <a:solidFill>
                  <a:srgbClr val="008080"/>
                </a:solidFill>
                <a:effectLst/>
                <a:latin typeface="Times New Roman" panose="02020603050405020304" pitchFamily="18" charset="0"/>
                <a:cs typeface="Times New Roman" panose="02020603050405020304" pitchFamily="18" charset="0"/>
              </a:rPr>
              <a:t> (the idols)!’" </a:t>
            </a:r>
            <a:r>
              <a:rPr lang="en-US" sz="2400" dirty="0">
                <a:solidFill>
                  <a:srgbClr val="000000"/>
                </a:solidFill>
                <a:effectLst/>
                <a:latin typeface="Times New Roman" panose="02020603050405020304" pitchFamily="18" charset="0"/>
                <a:cs typeface="Times New Roman" panose="02020603050405020304" pitchFamily="18" charset="0"/>
              </a:rPr>
              <a:t>[Al-Qur'an 74:1-5]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After that the revelation started coming strongly, frequently and regularly.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lgerian" panose="04020705040A02060702" pitchFamily="82" charset="0"/>
              </a:rPr>
              <a:t>Phases and Stages of the Call</a:t>
            </a:r>
          </a:p>
        </p:txBody>
      </p:sp>
      <p:sp>
        <p:nvSpPr>
          <p:cNvPr id="3" name="Content Placeholder 2"/>
          <p:cNvSpPr>
            <a:spLocks noGrp="1"/>
          </p:cNvSpPr>
          <p:nvPr>
            <p:ph idx="1"/>
          </p:nvPr>
        </p:nvSpPr>
        <p:spPr>
          <a:xfrm>
            <a:off x="596348" y="1656522"/>
            <a:ext cx="10528852" cy="4558884"/>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call for inviting people towards Islam is divided into two phases: </a:t>
            </a:r>
          </a:p>
          <a:p>
            <a:pPr marL="0" indent="0" algn="just">
              <a:buNone/>
            </a:pPr>
            <a:r>
              <a:rPr lang="en-US" sz="2400" b="1" dirty="0">
                <a:solidFill>
                  <a:srgbClr val="000000"/>
                </a:solidFill>
                <a:effectLst/>
                <a:latin typeface="Times New Roman" panose="02020603050405020304" pitchFamily="18" charset="0"/>
                <a:cs typeface="Times New Roman" panose="02020603050405020304" pitchFamily="18" charset="0"/>
              </a:rPr>
              <a:t>1. The </a:t>
            </a:r>
            <a:r>
              <a:rPr lang="en-US" sz="2400" b="1" dirty="0" err="1">
                <a:solidFill>
                  <a:srgbClr val="000000"/>
                </a:solidFill>
                <a:effectLst/>
                <a:latin typeface="Times New Roman" panose="02020603050405020304" pitchFamily="18" charset="0"/>
                <a:cs typeface="Times New Roman" panose="02020603050405020304" pitchFamily="18" charset="0"/>
              </a:rPr>
              <a:t>Makkan</a:t>
            </a:r>
            <a:r>
              <a:rPr lang="en-US" sz="2400" b="1" dirty="0">
                <a:solidFill>
                  <a:srgbClr val="000000"/>
                </a:solidFill>
                <a:effectLst/>
                <a:latin typeface="Times New Roman" panose="02020603050405020304" pitchFamily="18" charset="0"/>
                <a:cs typeface="Times New Roman" panose="02020603050405020304" pitchFamily="18" charset="0"/>
              </a:rPr>
              <a:t> phase: nearly thirteen years. </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0000"/>
                </a:solidFill>
                <a:effectLst/>
                <a:latin typeface="Times New Roman" panose="02020603050405020304" pitchFamily="18" charset="0"/>
                <a:cs typeface="Times New Roman" panose="02020603050405020304" pitchFamily="18" charset="0"/>
              </a:rPr>
              <a:t>2. The </a:t>
            </a:r>
            <a:r>
              <a:rPr lang="en-US" sz="2400" b="1" dirty="0" err="1">
                <a:solidFill>
                  <a:srgbClr val="000000"/>
                </a:solidFill>
                <a:effectLst/>
                <a:latin typeface="Times New Roman" panose="02020603050405020304" pitchFamily="18" charset="0"/>
                <a:cs typeface="Times New Roman" panose="02020603050405020304" pitchFamily="18" charset="0"/>
              </a:rPr>
              <a:t>Madinese</a:t>
            </a:r>
            <a:r>
              <a:rPr lang="en-US" sz="2400" b="1" dirty="0">
                <a:solidFill>
                  <a:srgbClr val="000000"/>
                </a:solidFill>
                <a:effectLst/>
                <a:latin typeface="Times New Roman" panose="02020603050405020304" pitchFamily="18" charset="0"/>
                <a:cs typeface="Times New Roman" panose="02020603050405020304" pitchFamily="18" charset="0"/>
              </a:rPr>
              <a:t> phase: fully ten years. </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Each of the two phases included distinctive features easily discernible through accurate scrutiny into the circumstances that characterized each of them.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a:t>
            </a:r>
            <a:r>
              <a:rPr lang="en-US" sz="2400" dirty="0" err="1">
                <a:solidFill>
                  <a:srgbClr val="000000"/>
                </a:solidFill>
                <a:effectLst/>
                <a:latin typeface="Times New Roman" panose="02020603050405020304" pitchFamily="18" charset="0"/>
                <a:cs typeface="Times New Roman" panose="02020603050405020304" pitchFamily="18" charset="0"/>
              </a:rPr>
              <a:t>Makkan</a:t>
            </a:r>
            <a:r>
              <a:rPr lang="en-US" sz="2400" dirty="0">
                <a:solidFill>
                  <a:srgbClr val="000000"/>
                </a:solidFill>
                <a:effectLst/>
                <a:latin typeface="Times New Roman" panose="02020603050405020304" pitchFamily="18" charset="0"/>
                <a:cs typeface="Times New Roman" panose="02020603050405020304" pitchFamily="18" charset="0"/>
              </a:rPr>
              <a:t> phase can be divided into three stages: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0000"/>
                </a:solidFill>
                <a:effectLst/>
                <a:latin typeface="Times New Roman" panose="02020603050405020304" pitchFamily="18" charset="0"/>
                <a:cs typeface="Times New Roman" panose="02020603050405020304" pitchFamily="18" charset="0"/>
              </a:rPr>
              <a:t>1. The stage of the secret Call: three years. </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0000"/>
                </a:solidFill>
                <a:effectLst/>
                <a:latin typeface="Times New Roman" panose="02020603050405020304" pitchFamily="18" charset="0"/>
                <a:cs typeface="Times New Roman" panose="02020603050405020304" pitchFamily="18" charset="0"/>
              </a:rPr>
              <a:t>2. The stage of the proclamation of the Call in Makkah</a:t>
            </a:r>
            <a:r>
              <a:rPr lang="en-US" sz="2400" dirty="0">
                <a:solidFill>
                  <a:srgbClr val="000000"/>
                </a:solidFill>
                <a:effectLst/>
                <a:latin typeface="Times New Roman" panose="02020603050405020304" pitchFamily="18" charset="0"/>
                <a:cs typeface="Times New Roman" panose="02020603050405020304" pitchFamily="18" charset="0"/>
              </a:rPr>
              <a:t>: from the beginning of the fourth year of Prophethood to almost the end of the tenth year.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748884"/>
          </a:xfrm>
        </p:spPr>
        <p:txBody>
          <a:bodyPr/>
          <a:lstStyle/>
          <a:p>
            <a:r>
              <a:rPr lang="en-US" dirty="0">
                <a:latin typeface="Algerian" panose="04020705040A02060702" pitchFamily="82" charset="0"/>
              </a:rPr>
              <a:t>Phases and Stages of the Call</a:t>
            </a:r>
            <a:endParaRPr lang="en-US" dirty="0"/>
          </a:p>
        </p:txBody>
      </p:sp>
      <p:sp>
        <p:nvSpPr>
          <p:cNvPr id="3" name="Content Placeholder 2"/>
          <p:cNvSpPr>
            <a:spLocks noGrp="1"/>
          </p:cNvSpPr>
          <p:nvPr>
            <p:ph idx="1"/>
          </p:nvPr>
        </p:nvSpPr>
        <p:spPr>
          <a:xfrm>
            <a:off x="636104" y="1391479"/>
            <a:ext cx="10489096" cy="4561266"/>
          </a:xfrm>
        </p:spPr>
        <p:txBody>
          <a:bodyPr>
            <a:normAutofit lnSpcReduction="10000"/>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3. </a:t>
            </a:r>
            <a:r>
              <a:rPr lang="en-US" sz="2400" b="1" dirty="0">
                <a:solidFill>
                  <a:srgbClr val="000000"/>
                </a:solidFill>
                <a:effectLst/>
                <a:latin typeface="Times New Roman" panose="02020603050405020304" pitchFamily="18" charset="0"/>
                <a:cs typeface="Times New Roman" panose="02020603050405020304" pitchFamily="18" charset="0"/>
              </a:rPr>
              <a:t>The stage of the call to Islam and propagating it beyond Makkah</a:t>
            </a:r>
            <a:r>
              <a:rPr lang="en-US" sz="2400" dirty="0">
                <a:solidFill>
                  <a:srgbClr val="000000"/>
                </a:solidFill>
                <a:effectLst/>
                <a:latin typeface="Times New Roman" panose="02020603050405020304" pitchFamily="18" charset="0"/>
                <a:cs typeface="Times New Roman" panose="02020603050405020304" pitchFamily="18" charset="0"/>
              </a:rPr>
              <a:t>: it lasted from the end of tenth year of the Prophethood until Muhammad’s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emigration to Madinah. </a:t>
            </a:r>
            <a:endParaRPr lang="en-US" sz="2400" dirty="0">
              <a:latin typeface="Times New Roman" panose="02020603050405020304" pitchFamily="18" charset="0"/>
              <a:cs typeface="Times New Roman" panose="02020603050405020304" pitchFamily="18" charset="0"/>
            </a:endParaRPr>
          </a:p>
          <a:p>
            <a:pPr algn="just"/>
            <a:r>
              <a:rPr lang="en-US" sz="2400" dirty="0">
                <a:latin typeface="Algerian" panose="04020705040A02060702" pitchFamily="82" charset="0"/>
                <a:cs typeface="Times New Roman" panose="02020603050405020304" pitchFamily="18" charset="0"/>
              </a:rPr>
              <a:t>The First Stage : Strife in the Way of the Call</a:t>
            </a:r>
          </a:p>
          <a:p>
            <a:pPr marL="0" indent="0" algn="just">
              <a:buNone/>
            </a:pPr>
            <a:r>
              <a:rPr lang="en-US" sz="2400" b="1" dirty="0">
                <a:solidFill>
                  <a:srgbClr val="006699"/>
                </a:solidFill>
                <a:effectLst/>
                <a:latin typeface="Times New Roman" panose="02020603050405020304" pitchFamily="18" charset="0"/>
                <a:cs typeface="Times New Roman" panose="02020603050405020304" pitchFamily="18" charset="0"/>
              </a:rPr>
              <a:t>Three Years of Secret Call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It is well-known that Makkah was the </a:t>
            </a:r>
            <a:r>
              <a:rPr lang="en-US" sz="2400" dirty="0" err="1">
                <a:solidFill>
                  <a:srgbClr val="000000"/>
                </a:solidFill>
                <a:effectLst/>
                <a:latin typeface="Times New Roman" panose="02020603050405020304" pitchFamily="18" charset="0"/>
                <a:cs typeface="Times New Roman" panose="02020603050405020304" pitchFamily="18" charset="0"/>
              </a:rPr>
              <a:t>centre</a:t>
            </a:r>
            <a:r>
              <a:rPr lang="en-US" sz="2400" dirty="0">
                <a:solidFill>
                  <a:srgbClr val="000000"/>
                </a:solidFill>
                <a:effectLst/>
                <a:latin typeface="Times New Roman" panose="02020603050405020304" pitchFamily="18" charset="0"/>
                <a:cs typeface="Times New Roman" panose="02020603050405020304" pitchFamily="18" charset="0"/>
              </a:rPr>
              <a:t> for the Arabs, and housed the custodians of Al-</a:t>
            </a:r>
            <a:r>
              <a:rPr lang="en-US" sz="2400" dirty="0" err="1">
                <a:solidFill>
                  <a:srgbClr val="000000"/>
                </a:solidFill>
                <a:effectLst/>
                <a:latin typeface="Times New Roman" panose="02020603050405020304" pitchFamily="18" charset="0"/>
                <a:cs typeface="Times New Roman" panose="02020603050405020304" pitchFamily="18" charset="0"/>
              </a:rPr>
              <a:t>Ka‘bah</a:t>
            </a:r>
            <a:r>
              <a:rPr lang="en-US" sz="2400" dirty="0">
                <a:solidFill>
                  <a:srgbClr val="000000"/>
                </a:solidFill>
                <a:effectLst/>
                <a:latin typeface="Times New Roman" panose="02020603050405020304" pitchFamily="18" charset="0"/>
                <a:cs typeface="Times New Roman" panose="02020603050405020304" pitchFamily="18" charset="0"/>
              </a:rPr>
              <a:t>. Protection and guardianship of the idols and stone graven images that received veneration on the part of all the Arabs lay in the hands of the </a:t>
            </a:r>
            <a:r>
              <a:rPr lang="en-US" sz="2400" dirty="0" err="1">
                <a:solidFill>
                  <a:srgbClr val="000000"/>
                </a:solidFill>
                <a:effectLst/>
                <a:latin typeface="Times New Roman" panose="02020603050405020304" pitchFamily="18" charset="0"/>
                <a:cs typeface="Times New Roman" panose="02020603050405020304" pitchFamily="18" charset="0"/>
              </a:rPr>
              <a:t>Makkans</a:t>
            </a:r>
            <a:r>
              <a:rPr lang="en-US" sz="2400" dirty="0">
                <a:solidFill>
                  <a:srgbClr val="000000"/>
                </a:solidFill>
                <a:effectLst/>
                <a:latin typeface="Times New Roman" panose="02020603050405020304" pitchFamily="18" charset="0"/>
                <a:cs typeface="Times New Roman" panose="02020603050405020304" pitchFamily="18" charset="0"/>
              </a:rPr>
              <a:t>. Hence the difficulty of hitting the target of reform and rectitude in a place considered the den of idolatry. Working in such an atmosphere no doubt requires unshakable will and determination.</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563354"/>
          </a:xfrm>
        </p:spPr>
        <p:txBody>
          <a:bodyPr>
            <a:normAutofit fontScale="90000"/>
          </a:bodyPr>
          <a:lstStyle/>
          <a:p>
            <a:r>
              <a:rPr lang="en-US" sz="4000" dirty="0">
                <a:latin typeface="Algerian" panose="04020705040A02060702" pitchFamily="82" charset="0"/>
                <a:cs typeface="Times New Roman" panose="02020603050405020304" pitchFamily="18" charset="0"/>
              </a:rPr>
              <a:t/>
            </a:r>
            <a:br>
              <a:rPr lang="en-US" sz="4000" dirty="0">
                <a:latin typeface="Algerian" panose="04020705040A02060702" pitchFamily="82" charset="0"/>
                <a:cs typeface="Times New Roman" panose="02020603050405020304" pitchFamily="18" charset="0"/>
              </a:rPr>
            </a:br>
            <a:r>
              <a:rPr lang="en-US" sz="3600" dirty="0">
                <a:latin typeface="Algerian" panose="04020705040A02060702" pitchFamily="82" charset="0"/>
                <a:cs typeface="Times New Roman" panose="02020603050405020304" pitchFamily="18" charset="0"/>
              </a:rPr>
              <a:t>The First Stage : Strife in the Way of the Call</a:t>
            </a:r>
            <a:r>
              <a:rPr lang="en-US" sz="4000" dirty="0">
                <a:latin typeface="Algerian" panose="04020705040A02060702" pitchFamily="82" charset="0"/>
                <a:cs typeface="Times New Roman" panose="02020603050405020304" pitchFamily="18" charset="0"/>
              </a:rPr>
              <a:t/>
            </a:r>
            <a:br>
              <a:rPr lang="en-US" sz="4000" dirty="0">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755374" y="1311965"/>
            <a:ext cx="10369826" cy="4810539"/>
          </a:xfrm>
        </p:spPr>
        <p:txBody>
          <a:bodyPr>
            <a:noAutofit/>
          </a:bodyPr>
          <a:lstStyle/>
          <a:p>
            <a:pPr marL="0" indent="0">
              <a:buNone/>
            </a:pPr>
            <a:r>
              <a:rPr lang="en-US" sz="2000" b="1" dirty="0">
                <a:solidFill>
                  <a:srgbClr val="006699"/>
                </a:solidFill>
                <a:effectLst/>
                <a:latin typeface="Times New Roman" panose="02020603050405020304" pitchFamily="18" charset="0"/>
                <a:cs typeface="Times New Roman" panose="02020603050405020304" pitchFamily="18" charset="0"/>
              </a:rPr>
              <a:t>The Early Converts </a:t>
            </a:r>
            <a:endParaRPr lang="en-US" sz="2000" dirty="0">
              <a:latin typeface="Times New Roman" panose="02020603050405020304" pitchFamily="18" charset="0"/>
              <a:cs typeface="Times New Roman" panose="02020603050405020304" pitchFamily="18" charset="0"/>
            </a:endParaRPr>
          </a:p>
          <a:p>
            <a:pPr marL="0" indent="0" algn="just">
              <a:buNone/>
            </a:pPr>
            <a:r>
              <a:rPr lang="en-US" sz="2000" dirty="0">
                <a:solidFill>
                  <a:srgbClr val="000000"/>
                </a:solidFill>
                <a:effectLst/>
                <a:latin typeface="Helvetica" panose="020B0604020202020204" pitchFamily="34" charset="0"/>
              </a:rPr>
              <a:t>The Prophet [</a:t>
            </a:r>
            <a:r>
              <a:rPr lang="en-US" sz="2000" dirty="0" err="1">
                <a:solidFill>
                  <a:srgbClr val="000000"/>
                </a:solidFill>
                <a:effectLst/>
                <a:latin typeface="Helvetica" panose="020B0604020202020204" pitchFamily="34" charset="0"/>
              </a:rPr>
              <a:t>pbuh</a:t>
            </a:r>
            <a:r>
              <a:rPr lang="en-US" sz="2000" dirty="0">
                <a:solidFill>
                  <a:srgbClr val="000000"/>
                </a:solidFill>
                <a:effectLst/>
                <a:latin typeface="Helvetica" panose="020B0604020202020204" pitchFamily="34" charset="0"/>
              </a:rPr>
              <a:t>] naturally initiated his sacred mission right from home and then moved to the people closely associated with him. He called unto Islam whomsoever he thought would attest the truth which had come from his Lord.</a:t>
            </a:r>
          </a:p>
          <a:p>
            <a:pPr marL="0" indent="0" algn="just">
              <a:buNone/>
            </a:pPr>
            <a:r>
              <a:rPr lang="en-US" sz="2000" dirty="0">
                <a:solidFill>
                  <a:srgbClr val="000000"/>
                </a:solidFill>
                <a:effectLst/>
                <a:latin typeface="Helvetica" panose="020B0604020202020204" pitchFamily="34" charset="0"/>
              </a:rPr>
              <a:t>Khadijah, the Prophet’s spouse, the mother of believers, was the first to enter the fold of Islam followed by his freed slave Zaid bin </a:t>
            </a:r>
            <a:r>
              <a:rPr lang="en-US" sz="2000" dirty="0" err="1">
                <a:solidFill>
                  <a:srgbClr val="000000"/>
                </a:solidFill>
                <a:effectLst/>
                <a:latin typeface="Helvetica" panose="020B0604020202020204" pitchFamily="34" charset="0"/>
              </a:rPr>
              <a:t>Harithah</a:t>
            </a:r>
            <a:r>
              <a:rPr lang="en-US" sz="2000" dirty="0">
                <a:solidFill>
                  <a:srgbClr val="000000"/>
                </a:solidFill>
                <a:effectLst/>
                <a:latin typeface="Helvetica" panose="020B0604020202020204" pitchFamily="34" charset="0"/>
              </a:rPr>
              <a:t>, his cousin, ‘Ali bin Abi Talib, who had been living with him since his early childhood, and next came his intimate friend Abu Bakr As-Siddiq (Abu Bakr the truth verifier). All of those professed Islam on the very first day of the call.</a:t>
            </a:r>
          </a:p>
          <a:p>
            <a:pPr marL="0" indent="0" algn="just">
              <a:buNone/>
            </a:pPr>
            <a:r>
              <a:rPr lang="en-US" sz="2000" dirty="0">
                <a:solidFill>
                  <a:srgbClr val="000000"/>
                </a:solidFill>
                <a:effectLst/>
                <a:latin typeface="Helvetica" panose="020B0604020202020204" pitchFamily="34" charset="0"/>
              </a:rPr>
              <a:t>He invited whomever he had confidence in to Islam and through his personal efforts a good number of people converted to Islam, such as ‘Uthman bin ‘</a:t>
            </a:r>
            <a:r>
              <a:rPr lang="en-US" sz="2000" dirty="0" err="1">
                <a:solidFill>
                  <a:srgbClr val="000000"/>
                </a:solidFill>
                <a:effectLst/>
                <a:latin typeface="Helvetica" panose="020B0604020202020204" pitchFamily="34" charset="0"/>
              </a:rPr>
              <a:t>Affan</a:t>
            </a:r>
            <a:r>
              <a:rPr lang="en-US" sz="2000" dirty="0">
                <a:solidFill>
                  <a:srgbClr val="000000"/>
                </a:solidFill>
                <a:effectLst/>
                <a:latin typeface="Helvetica" panose="020B0604020202020204" pitchFamily="34" charset="0"/>
              </a:rPr>
              <a:t> Al-</a:t>
            </a:r>
            <a:r>
              <a:rPr lang="en-US" sz="2000" dirty="0" err="1">
                <a:solidFill>
                  <a:srgbClr val="000000"/>
                </a:solidFill>
                <a:effectLst/>
                <a:latin typeface="Helvetica" panose="020B0604020202020204" pitchFamily="34" charset="0"/>
              </a:rPr>
              <a:t>Umawi</a:t>
            </a:r>
            <a:r>
              <a:rPr lang="en-US" sz="2000" dirty="0">
                <a:solidFill>
                  <a:srgbClr val="000000"/>
                </a:solidFill>
                <a:effectLst/>
                <a:latin typeface="Helvetica" panose="020B0604020202020204" pitchFamily="34" charset="0"/>
              </a:rPr>
              <a:t>, Az-Zubair bin ‘</a:t>
            </a:r>
            <a:r>
              <a:rPr lang="en-US" sz="2000" dirty="0" err="1">
                <a:solidFill>
                  <a:srgbClr val="000000"/>
                </a:solidFill>
                <a:effectLst/>
                <a:latin typeface="Helvetica" panose="020B0604020202020204" pitchFamily="34" charset="0"/>
              </a:rPr>
              <a:t>Awwam</a:t>
            </a:r>
            <a:r>
              <a:rPr lang="en-US" sz="2000" dirty="0">
                <a:solidFill>
                  <a:srgbClr val="000000"/>
                </a:solidFill>
                <a:effectLst/>
                <a:latin typeface="Helvetica" panose="020B0604020202020204" pitchFamily="34" charset="0"/>
              </a:rPr>
              <a:t> Al-</a:t>
            </a:r>
            <a:r>
              <a:rPr lang="en-US" sz="2000" dirty="0" err="1">
                <a:solidFill>
                  <a:srgbClr val="000000"/>
                </a:solidFill>
                <a:effectLst/>
                <a:latin typeface="Helvetica" panose="020B0604020202020204" pitchFamily="34" charset="0"/>
              </a:rPr>
              <a:t>Asadi</a:t>
            </a:r>
            <a:r>
              <a:rPr lang="en-US" sz="2000" dirty="0">
                <a:solidFill>
                  <a:srgbClr val="000000"/>
                </a:solidFill>
                <a:effectLst/>
                <a:latin typeface="Helvetica" panose="020B0604020202020204" pitchFamily="34" charset="0"/>
              </a:rPr>
              <a:t>, ‘Abdur Rahman bin ‘</a:t>
            </a:r>
            <a:r>
              <a:rPr lang="en-US" sz="2000" dirty="0" err="1">
                <a:solidFill>
                  <a:srgbClr val="000000"/>
                </a:solidFill>
                <a:effectLst/>
                <a:latin typeface="Helvetica" panose="020B0604020202020204" pitchFamily="34" charset="0"/>
              </a:rPr>
              <a:t>Awf</a:t>
            </a:r>
            <a:r>
              <a:rPr lang="en-US" sz="2000" dirty="0">
                <a:solidFill>
                  <a:srgbClr val="000000"/>
                </a:solidFill>
                <a:effectLst/>
                <a:latin typeface="Helvetica" panose="020B0604020202020204" pitchFamily="34" charset="0"/>
              </a:rPr>
              <a:t>, Sa‘d bin Abi </a:t>
            </a:r>
            <a:r>
              <a:rPr lang="en-US" sz="2000" dirty="0" err="1">
                <a:solidFill>
                  <a:srgbClr val="000000"/>
                </a:solidFill>
                <a:effectLst/>
                <a:latin typeface="Helvetica" panose="020B0604020202020204" pitchFamily="34" charset="0"/>
              </a:rPr>
              <a:t>Waqqas</a:t>
            </a:r>
            <a:r>
              <a:rPr lang="en-US" sz="2000" dirty="0">
                <a:solidFill>
                  <a:srgbClr val="000000"/>
                </a:solidFill>
                <a:effectLst/>
                <a:latin typeface="Helvetica" panose="020B0604020202020204" pitchFamily="34" charset="0"/>
              </a:rPr>
              <a:t>, Az-</a:t>
            </a:r>
            <a:r>
              <a:rPr lang="en-US" sz="2000" dirty="0" err="1">
                <a:solidFill>
                  <a:srgbClr val="000000"/>
                </a:solidFill>
                <a:effectLst/>
                <a:latin typeface="Helvetica" panose="020B0604020202020204" pitchFamily="34" charset="0"/>
              </a:rPr>
              <a:t>Zuhri</a:t>
            </a:r>
            <a:r>
              <a:rPr lang="en-US" sz="2000" dirty="0">
                <a:solidFill>
                  <a:srgbClr val="000000"/>
                </a:solidFill>
                <a:effectLst/>
                <a:latin typeface="Helvetica" panose="020B0604020202020204" pitchFamily="34" charset="0"/>
              </a:rPr>
              <a:t> and </a:t>
            </a:r>
            <a:r>
              <a:rPr lang="en-US" sz="2000" dirty="0" err="1">
                <a:solidFill>
                  <a:srgbClr val="000000"/>
                </a:solidFill>
                <a:effectLst/>
                <a:latin typeface="Helvetica" panose="020B0604020202020204" pitchFamily="34" charset="0"/>
              </a:rPr>
              <a:t>Talhah</a:t>
            </a:r>
            <a:r>
              <a:rPr lang="en-US" sz="2000" dirty="0">
                <a:solidFill>
                  <a:srgbClr val="000000"/>
                </a:solidFill>
                <a:effectLst/>
                <a:latin typeface="Helvetica" panose="020B0604020202020204" pitchFamily="34" charset="0"/>
              </a:rPr>
              <a:t> bin ‘</a:t>
            </a:r>
            <a:r>
              <a:rPr lang="en-US" sz="2000" dirty="0" err="1">
                <a:solidFill>
                  <a:srgbClr val="000000"/>
                </a:solidFill>
                <a:effectLst/>
                <a:latin typeface="Helvetica" panose="020B0604020202020204" pitchFamily="34" charset="0"/>
              </a:rPr>
              <a:t>Ubaidullah</a:t>
            </a:r>
            <a:r>
              <a:rPr lang="en-US" sz="2000" dirty="0">
                <a:solidFill>
                  <a:srgbClr val="000000"/>
                </a:solidFill>
                <a:effectLst/>
                <a:latin typeface="Helvetica" panose="020B0604020202020204" pitchFamily="34" charset="0"/>
              </a:rPr>
              <a:t> At-</a:t>
            </a:r>
            <a:r>
              <a:rPr lang="en-US" sz="2000" dirty="0" err="1">
                <a:solidFill>
                  <a:srgbClr val="000000"/>
                </a:solidFill>
                <a:effectLst/>
                <a:latin typeface="Helvetica" panose="020B0604020202020204" pitchFamily="34" charset="0"/>
              </a:rPr>
              <a:t>Tamimy</a:t>
            </a:r>
            <a:r>
              <a:rPr lang="en-US" sz="2000" dirty="0">
                <a:solidFill>
                  <a:srgbClr val="000000"/>
                </a:solidFill>
                <a:effectLst/>
                <a:latin typeface="Helvetica" panose="020B0604020202020204" pitchFamily="34" charset="0"/>
              </a:rPr>
              <a:t>.</a:t>
            </a:r>
            <a:endParaRPr lang="en-US"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735632"/>
          </a:xfrm>
        </p:spPr>
        <p:txBody>
          <a:bodyPr>
            <a:normAutofit fontScale="90000"/>
          </a:bodyPr>
          <a:lstStyle/>
          <a:p>
            <a:r>
              <a:rPr lang="en-US" sz="3600" dirty="0">
                <a:latin typeface="Algerian" panose="04020705040A02060702" pitchFamily="82" charset="0"/>
                <a:cs typeface="Times New Roman" panose="02020603050405020304" pitchFamily="18" charset="0"/>
              </a:rPr>
              <a:t/>
            </a:r>
            <a:br>
              <a:rPr lang="en-US" sz="3600" dirty="0">
                <a:latin typeface="Algerian" panose="04020705040A02060702" pitchFamily="82" charset="0"/>
                <a:cs typeface="Times New Roman" panose="02020603050405020304" pitchFamily="18" charset="0"/>
              </a:rPr>
            </a:br>
            <a:r>
              <a:rPr lang="en-US" sz="3600" dirty="0">
                <a:latin typeface="Algerian" panose="04020705040A02060702" pitchFamily="82" charset="0"/>
                <a:cs typeface="Times New Roman" panose="02020603050405020304" pitchFamily="18" charset="0"/>
              </a:rPr>
              <a:t>The First Stage : Strife in the Way of the Call</a:t>
            </a:r>
            <a:r>
              <a:rPr lang="en-US" sz="4000" dirty="0">
                <a:latin typeface="Algerian" panose="04020705040A02060702" pitchFamily="82" charset="0"/>
                <a:cs typeface="Times New Roman" panose="02020603050405020304" pitchFamily="18" charset="0"/>
              </a:rPr>
              <a:t/>
            </a:r>
            <a:br>
              <a:rPr lang="en-US" sz="4000" dirty="0">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662609" y="1484243"/>
            <a:ext cx="10462591" cy="4468501"/>
          </a:xfrm>
        </p:spPr>
        <p:txBody>
          <a:bodyPr>
            <a:normAutofit/>
          </a:bodyPr>
          <a:lstStyle/>
          <a:p>
            <a:pPr marL="0" indent="0" algn="just">
              <a:buNone/>
            </a:pPr>
            <a:r>
              <a:rPr lang="en-US" sz="2000" dirty="0">
                <a:solidFill>
                  <a:srgbClr val="000000"/>
                </a:solidFill>
                <a:effectLst/>
                <a:latin typeface="Helvetica" panose="020B0604020202020204" pitchFamily="34" charset="0"/>
              </a:rPr>
              <a:t>The Prophet [</a:t>
            </a:r>
            <a:r>
              <a:rPr lang="en-US" sz="2000" dirty="0" err="1">
                <a:solidFill>
                  <a:srgbClr val="000000"/>
                </a:solidFill>
                <a:effectLst/>
                <a:latin typeface="Helvetica" panose="020B0604020202020204" pitchFamily="34" charset="0"/>
              </a:rPr>
              <a:t>pbuh</a:t>
            </a:r>
            <a:r>
              <a:rPr lang="en-US" sz="2000" dirty="0">
                <a:solidFill>
                  <a:srgbClr val="000000"/>
                </a:solidFill>
                <a:effectLst/>
                <a:latin typeface="Helvetica" panose="020B0604020202020204" pitchFamily="34" charset="0"/>
              </a:rPr>
              <a:t>] used to meet and teach, the new converts, the religion in privacy because the call to Islam was still running on an individual and secret basis. </a:t>
            </a:r>
          </a:p>
          <a:p>
            <a:pPr algn="just"/>
            <a:r>
              <a:rPr lang="en-US" sz="2400" b="1" dirty="0">
                <a:solidFill>
                  <a:srgbClr val="006699"/>
                </a:solidFill>
                <a:effectLst/>
                <a:latin typeface="Times New Roman" panose="02020603050405020304" pitchFamily="18" charset="0"/>
                <a:cs typeface="Times New Roman" panose="02020603050405020304" pitchFamily="18" charset="0"/>
              </a:rPr>
              <a:t>As-Sal</a:t>
            </a:r>
            <a:r>
              <a:rPr lang="en-US" sz="2400" b="1" dirty="0">
                <a:solidFill>
                  <a:srgbClr val="006699"/>
                </a:solidFill>
                <a:latin typeface="Times New Roman" panose="02020603050405020304" pitchFamily="18" charset="0"/>
                <a:cs typeface="Times New Roman" panose="02020603050405020304" pitchFamily="18" charset="0"/>
              </a:rPr>
              <a:t>ah</a:t>
            </a:r>
            <a:r>
              <a:rPr lang="en-US" sz="2400" b="1" dirty="0">
                <a:solidFill>
                  <a:srgbClr val="006699"/>
                </a:solidFill>
                <a:effectLst/>
                <a:latin typeface="Times New Roman" panose="02020603050405020304" pitchFamily="18" charset="0"/>
                <a:cs typeface="Times New Roman" panose="02020603050405020304" pitchFamily="18" charset="0"/>
              </a:rPr>
              <a:t> (the Prayer)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err="1">
                <a:solidFill>
                  <a:srgbClr val="000000"/>
                </a:solidFill>
                <a:effectLst/>
                <a:latin typeface="Times New Roman" panose="02020603050405020304" pitchFamily="18" charset="0"/>
                <a:cs typeface="Times New Roman" panose="02020603050405020304" pitchFamily="18" charset="0"/>
              </a:rPr>
              <a:t>Muqatil</a:t>
            </a:r>
            <a:r>
              <a:rPr lang="en-US" sz="2400" dirty="0">
                <a:solidFill>
                  <a:srgbClr val="000000"/>
                </a:solidFill>
                <a:effectLst/>
                <a:latin typeface="Times New Roman" panose="02020603050405020304" pitchFamily="18" charset="0"/>
                <a:cs typeface="Times New Roman" panose="02020603050405020304" pitchFamily="18" charset="0"/>
              </a:rPr>
              <a:t> bin </a:t>
            </a:r>
            <a:r>
              <a:rPr lang="en-US" sz="2400" dirty="0" err="1">
                <a:solidFill>
                  <a:srgbClr val="000000"/>
                </a:solidFill>
                <a:effectLst/>
                <a:latin typeface="Times New Roman" panose="02020603050405020304" pitchFamily="18" charset="0"/>
                <a:cs typeface="Times New Roman" panose="02020603050405020304" pitchFamily="18" charset="0"/>
              </a:rPr>
              <a:t>Sulaiman</a:t>
            </a:r>
            <a:r>
              <a:rPr lang="en-US" sz="2400" dirty="0">
                <a:solidFill>
                  <a:srgbClr val="000000"/>
                </a:solidFill>
                <a:effectLst/>
                <a:latin typeface="Times New Roman" panose="02020603050405020304" pitchFamily="18" charset="0"/>
                <a:cs typeface="Times New Roman" panose="02020603050405020304" pitchFamily="18" charset="0"/>
              </a:rPr>
              <a:t> said: "</a:t>
            </a:r>
            <a:r>
              <a:rPr lang="en-US" sz="2400" i="1" dirty="0">
                <a:solidFill>
                  <a:srgbClr val="000000"/>
                </a:solidFill>
                <a:effectLst/>
                <a:latin typeface="Times New Roman" panose="02020603050405020304" pitchFamily="18" charset="0"/>
                <a:cs typeface="Times New Roman" panose="02020603050405020304" pitchFamily="18" charset="0"/>
              </a:rPr>
              <a:t>Sal</a:t>
            </a:r>
            <a:r>
              <a:rPr lang="en-US" sz="2400" i="1" dirty="0">
                <a:solidFill>
                  <a:srgbClr val="000000"/>
                </a:solidFill>
                <a:latin typeface="Times New Roman" panose="02020603050405020304" pitchFamily="18" charset="0"/>
                <a:cs typeface="Times New Roman" panose="02020603050405020304" pitchFamily="18" charset="0"/>
              </a:rPr>
              <a:t>ah”</a:t>
            </a:r>
            <a:r>
              <a:rPr lang="en-US" sz="2400" dirty="0">
                <a:solidFill>
                  <a:srgbClr val="000000"/>
                </a:solidFill>
                <a:effectLst/>
                <a:latin typeface="Times New Roman" panose="02020603050405020304" pitchFamily="18" charset="0"/>
                <a:cs typeface="Times New Roman" panose="02020603050405020304" pitchFamily="18" charset="0"/>
              </a:rPr>
              <a:t> (prayer) was established as an obligatory ritual at an early stage of the Islamic Call, a two </a:t>
            </a:r>
            <a:r>
              <a:rPr lang="en-US" sz="2400" i="1" dirty="0" err="1">
                <a:solidFill>
                  <a:srgbClr val="000000"/>
                </a:solidFill>
                <a:effectLst/>
                <a:latin typeface="Times New Roman" panose="02020603050405020304" pitchFamily="18" charset="0"/>
                <a:cs typeface="Times New Roman" panose="02020603050405020304" pitchFamily="18" charset="0"/>
              </a:rPr>
              <a:t>rak</a:t>
            </a:r>
            <a:r>
              <a:rPr lang="en-US" sz="2400" i="1" dirty="0">
                <a:solidFill>
                  <a:srgbClr val="000000"/>
                </a:solidFill>
                <a:effectLst/>
                <a:latin typeface="Times New Roman" panose="02020603050405020304" pitchFamily="18" charset="0"/>
                <a:cs typeface="Times New Roman" panose="02020603050405020304" pitchFamily="18" charset="0"/>
              </a:rPr>
              <a:t>‘ ah</a:t>
            </a:r>
            <a:r>
              <a:rPr lang="en-US" sz="2400" dirty="0">
                <a:solidFill>
                  <a:srgbClr val="000000"/>
                </a:solidFill>
                <a:effectLst/>
                <a:latin typeface="Times New Roman" panose="02020603050405020304" pitchFamily="18" charset="0"/>
                <a:cs typeface="Times New Roman" panose="02020603050405020304" pitchFamily="18" charset="0"/>
              </a:rPr>
              <a:t> (unit of prayer) </a:t>
            </a:r>
            <a:r>
              <a:rPr lang="en-US" sz="2400" i="1" dirty="0">
                <a:solidFill>
                  <a:srgbClr val="000000"/>
                </a:solidFill>
                <a:effectLst/>
                <a:latin typeface="Times New Roman" panose="02020603050405020304" pitchFamily="18" charset="0"/>
                <a:cs typeface="Times New Roman" panose="02020603050405020304" pitchFamily="18" charset="0"/>
              </a:rPr>
              <a:t>Salah</a:t>
            </a:r>
            <a:r>
              <a:rPr lang="en-US" sz="2400" dirty="0">
                <a:solidFill>
                  <a:srgbClr val="000000"/>
                </a:solidFill>
                <a:effectLst/>
                <a:latin typeface="Times New Roman" panose="02020603050405020304" pitchFamily="18" charset="0"/>
                <a:cs typeface="Times New Roman" panose="02020603050405020304" pitchFamily="18" charset="0"/>
              </a:rPr>
              <a:t> in the morning and the same in the evening: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dirty="0">
                <a:solidFill>
                  <a:srgbClr val="008080"/>
                </a:solidFill>
                <a:effectLst/>
                <a:latin typeface="Times New Roman" panose="02020603050405020304" pitchFamily="18" charset="0"/>
                <a:cs typeface="Times New Roman" panose="02020603050405020304" pitchFamily="18" charset="0"/>
              </a:rPr>
              <a:t>"And glorify the praises of your Lord in the </a:t>
            </a:r>
            <a:r>
              <a:rPr lang="en-US" sz="2400" b="1" i="1" dirty="0">
                <a:solidFill>
                  <a:srgbClr val="008080"/>
                </a:solidFill>
                <a:effectLst/>
                <a:latin typeface="Times New Roman" panose="02020603050405020304" pitchFamily="18" charset="0"/>
                <a:cs typeface="Times New Roman" panose="02020603050405020304" pitchFamily="18" charset="0"/>
              </a:rPr>
              <a:t>‘</a:t>
            </a:r>
            <a:r>
              <a:rPr lang="en-US" sz="2400" b="1" i="1" dirty="0" err="1">
                <a:solidFill>
                  <a:srgbClr val="008080"/>
                </a:solidFill>
                <a:effectLst/>
                <a:latin typeface="Times New Roman" panose="02020603050405020304" pitchFamily="18" charset="0"/>
                <a:cs typeface="Times New Roman" panose="02020603050405020304" pitchFamily="18" charset="0"/>
              </a:rPr>
              <a:t>Ashi</a:t>
            </a:r>
            <a:r>
              <a:rPr lang="en-US" sz="2400" b="1" dirty="0">
                <a:solidFill>
                  <a:srgbClr val="008080"/>
                </a:solidFill>
                <a:effectLst/>
                <a:latin typeface="Times New Roman" panose="02020603050405020304" pitchFamily="18" charset="0"/>
                <a:cs typeface="Times New Roman" panose="02020603050405020304" pitchFamily="18" charset="0"/>
              </a:rPr>
              <a:t> (i.e. the time period after the mid-noon till sunset) and in the </a:t>
            </a:r>
            <a:r>
              <a:rPr lang="en-US" sz="2400" b="1" i="1" dirty="0" err="1">
                <a:solidFill>
                  <a:srgbClr val="008080"/>
                </a:solidFill>
                <a:effectLst/>
                <a:latin typeface="Times New Roman" panose="02020603050405020304" pitchFamily="18" charset="0"/>
                <a:cs typeface="Times New Roman" panose="02020603050405020304" pitchFamily="18" charset="0"/>
              </a:rPr>
              <a:t>Ibkar</a:t>
            </a:r>
            <a:r>
              <a:rPr lang="en-US" sz="2400" b="1" dirty="0">
                <a:solidFill>
                  <a:srgbClr val="008080"/>
                </a:solidFill>
                <a:effectLst/>
                <a:latin typeface="Times New Roman" panose="02020603050405020304" pitchFamily="18" charset="0"/>
                <a:cs typeface="Times New Roman" panose="02020603050405020304" pitchFamily="18" charset="0"/>
              </a:rPr>
              <a:t> (i.e. the time period from early morning or sunrise till before mid-noon)."</a:t>
            </a:r>
            <a:r>
              <a:rPr lang="en-US" sz="2400" dirty="0">
                <a:solidFill>
                  <a:srgbClr val="000000"/>
                </a:solidFill>
                <a:effectLst/>
                <a:latin typeface="Times New Roman" panose="02020603050405020304" pitchFamily="18" charset="0"/>
                <a:cs typeface="Times New Roman" panose="02020603050405020304" pitchFamily="18" charset="0"/>
              </a:rPr>
              <a:t> [Al-Qur'an 40:55]</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56119"/>
          </a:xfrm>
        </p:spPr>
        <p:txBody>
          <a:bodyPr>
            <a:normAutofit fontScale="90000"/>
          </a:bodyPr>
          <a:lstStyle/>
          <a:p>
            <a:r>
              <a:rPr lang="en-US" sz="3600" dirty="0">
                <a:latin typeface="Algerian" panose="04020705040A02060702" pitchFamily="82" charset="0"/>
                <a:cs typeface="Times New Roman" panose="02020603050405020304" pitchFamily="18" charset="0"/>
              </a:rPr>
              <a:t/>
            </a:r>
            <a:br>
              <a:rPr lang="en-US" sz="3600" dirty="0">
                <a:latin typeface="Algerian" panose="04020705040A02060702" pitchFamily="82" charset="0"/>
                <a:cs typeface="Times New Roman" panose="02020603050405020304" pitchFamily="18" charset="0"/>
              </a:rPr>
            </a:br>
            <a:r>
              <a:rPr lang="en-US" sz="3600" dirty="0">
                <a:latin typeface="Algerian" panose="04020705040A02060702" pitchFamily="82" charset="0"/>
                <a:cs typeface="Times New Roman" panose="02020603050405020304" pitchFamily="18" charset="0"/>
              </a:rPr>
              <a:t>The First Stage : Strife in the Way of the Call</a:t>
            </a:r>
            <a:r>
              <a:rPr lang="en-US" sz="4000" dirty="0">
                <a:latin typeface="Algerian" panose="04020705040A02060702" pitchFamily="82" charset="0"/>
                <a:cs typeface="Times New Roman" panose="02020603050405020304" pitchFamily="18" charset="0"/>
              </a:rPr>
              <a:t/>
            </a:r>
            <a:br>
              <a:rPr lang="en-US" sz="4000" dirty="0">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662609" y="1298713"/>
            <a:ext cx="10462591" cy="4916693"/>
          </a:xfrm>
        </p:spPr>
        <p:txBody>
          <a:bodyPr>
            <a:normAutofit lnSpcReduction="10000"/>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Ibn Hisham reported that when it was time for prayers,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Companions went into a mountain valley to pray secretly. Abu Talib once saw the Messenger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Ali praying, he asked them what they were up to. When he got to know that it was obligatory prayer, he told them to stay constant in their practice. </a:t>
            </a:r>
          </a:p>
          <a:p>
            <a:pPr marL="0" indent="0" algn="just">
              <a:buNone/>
            </a:pPr>
            <a:r>
              <a:rPr lang="en-US" sz="2600" b="1" dirty="0">
                <a:solidFill>
                  <a:srgbClr val="006699"/>
                </a:solidFill>
                <a:effectLst/>
                <a:latin typeface="Times New Roman" panose="02020603050405020304" pitchFamily="18" charset="0"/>
                <a:cs typeface="Times New Roman" panose="02020603050405020304" pitchFamily="18" charset="0"/>
              </a:rPr>
              <a:t>The </a:t>
            </a:r>
            <a:r>
              <a:rPr lang="en-US" sz="2600" b="1" dirty="0" err="1" smtClean="0">
                <a:solidFill>
                  <a:srgbClr val="006699"/>
                </a:solidFill>
                <a:effectLst/>
                <a:latin typeface="Times New Roman" panose="02020603050405020304" pitchFamily="18" charset="0"/>
                <a:cs typeface="Times New Roman" panose="02020603050405020304" pitchFamily="18" charset="0"/>
              </a:rPr>
              <a:t>Quraish</a:t>
            </a:r>
            <a:r>
              <a:rPr lang="en-US" sz="2600" b="1" dirty="0" smtClean="0">
                <a:solidFill>
                  <a:srgbClr val="006699"/>
                </a:solidFill>
                <a:effectLst/>
                <a:latin typeface="Times New Roman" panose="02020603050405020304" pitchFamily="18" charset="0"/>
                <a:cs typeface="Times New Roman" panose="02020603050405020304" pitchFamily="18" charset="0"/>
              </a:rPr>
              <a:t> </a:t>
            </a:r>
            <a:r>
              <a:rPr lang="en-US" sz="2600" b="1" dirty="0">
                <a:solidFill>
                  <a:srgbClr val="006699"/>
                </a:solidFill>
                <a:effectLst/>
                <a:latin typeface="Times New Roman" panose="02020603050405020304" pitchFamily="18" charset="0"/>
                <a:cs typeface="Times New Roman" panose="02020603050405020304" pitchFamily="18" charset="0"/>
              </a:rPr>
              <a:t>learn about the Call </a:t>
            </a:r>
            <a:endParaRPr lang="en-US" sz="26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This stage of the Call, even though conducted in a secret manner and on an individual basis, its news leaked out and assumed a public interest all over Makkah. In the beginning, the </a:t>
            </a:r>
            <a:r>
              <a:rPr lang="en-US" sz="2400" dirty="0" err="1">
                <a:solidFill>
                  <a:srgbClr val="000000"/>
                </a:solidFill>
                <a:effectLst/>
                <a:latin typeface="Times New Roman" panose="02020603050405020304" pitchFamily="18" charset="0"/>
                <a:cs typeface="Times New Roman" panose="02020603050405020304" pitchFamily="18" charset="0"/>
              </a:rPr>
              <a:t>Makkan</a:t>
            </a:r>
            <a:r>
              <a:rPr lang="en-US" sz="2400" dirty="0">
                <a:solidFill>
                  <a:srgbClr val="000000"/>
                </a:solidFill>
                <a:effectLst/>
                <a:latin typeface="Times New Roman" panose="02020603050405020304" pitchFamily="18" charset="0"/>
                <a:cs typeface="Times New Roman" panose="02020603050405020304" pitchFamily="18" charset="0"/>
              </a:rPr>
              <a:t> leaders did not care much about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]and took no heed of his teachings. At first, they thought that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was merely a religious </a:t>
            </a:r>
            <a:r>
              <a:rPr lang="en-US" sz="2400" dirty="0" err="1">
                <a:solidFill>
                  <a:srgbClr val="000000"/>
                </a:solidFill>
                <a:effectLst/>
                <a:latin typeface="Times New Roman" panose="02020603050405020304" pitchFamily="18" charset="0"/>
                <a:cs typeface="Times New Roman" panose="02020603050405020304" pitchFamily="18" charset="0"/>
              </a:rPr>
              <a:t>philosophist</a:t>
            </a:r>
            <a:r>
              <a:rPr lang="en-US" sz="2400" dirty="0">
                <a:solidFill>
                  <a:srgbClr val="000000"/>
                </a:solidFill>
                <a:effectLst/>
                <a:latin typeface="Times New Roman" panose="02020603050405020304" pitchFamily="18" charset="0"/>
                <a:cs typeface="Times New Roman" panose="02020603050405020304" pitchFamily="18" charset="0"/>
              </a:rPr>
              <a:t> But this attitude of indifference soon changed into real apprehension.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448194"/>
          </a:xfrm>
        </p:spPr>
        <p:txBody>
          <a:bodyPr>
            <a:normAutofit fontScale="90000"/>
          </a:bodyPr>
          <a:lstStyle/>
          <a:p>
            <a:r>
              <a:rPr lang="en-US" sz="3600" dirty="0">
                <a:latin typeface="Algerian" panose="04020705040A02060702" pitchFamily="82" charset="0"/>
                <a:cs typeface="Times New Roman" panose="02020603050405020304" pitchFamily="18" charset="0"/>
              </a:rPr>
              <a:t/>
            </a:r>
            <a:br>
              <a:rPr lang="en-US" sz="3600" dirty="0">
                <a:latin typeface="Algerian" panose="04020705040A02060702" pitchFamily="82" charset="0"/>
                <a:cs typeface="Times New Roman" panose="02020603050405020304" pitchFamily="18" charset="0"/>
              </a:rPr>
            </a:br>
            <a:r>
              <a:rPr lang="en-US" sz="3600" dirty="0">
                <a:latin typeface="Algerian" panose="04020705040A02060702" pitchFamily="82" charset="0"/>
                <a:cs typeface="Times New Roman" panose="02020603050405020304" pitchFamily="18" charset="0"/>
              </a:rPr>
              <a:t>The First Stage : Strife in the Way of the Call</a:t>
            </a:r>
            <a:r>
              <a:rPr lang="en-US" sz="4000" dirty="0">
                <a:latin typeface="Algerian" panose="04020705040A02060702" pitchFamily="82" charset="0"/>
                <a:cs typeface="Times New Roman" panose="02020603050405020304" pitchFamily="18" charset="0"/>
              </a:rPr>
              <a:t/>
            </a:r>
            <a:br>
              <a:rPr lang="en-US" sz="4000" dirty="0">
                <a:latin typeface="Algerian" panose="04020705040A02060702" pitchFamily="82" charset="0"/>
                <a:cs typeface="Times New Roman" panose="02020603050405020304" pitchFamily="18" charset="0"/>
              </a:rPr>
            </a:br>
            <a:endParaRPr lang="en-US" dirty="0"/>
          </a:p>
        </p:txBody>
      </p:sp>
      <p:sp>
        <p:nvSpPr>
          <p:cNvPr id="3" name="Content Placeholder 2"/>
          <p:cNvSpPr>
            <a:spLocks noGrp="1"/>
          </p:cNvSpPr>
          <p:nvPr>
            <p:ph idx="1"/>
          </p:nvPr>
        </p:nvSpPr>
        <p:spPr>
          <a:xfrm>
            <a:off x="742122" y="1272209"/>
            <a:ext cx="10323443" cy="4495003"/>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polytheists of Quraish began to watch Muhammad’s movements closely and anxiously for fear of spreading his Call and producing a change in the prevalent mentality.</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For three underground years of activism, a group of believers emerged stamped by a spirit of fraternity and cooperation with one definite objective in their mind: propagating and deeply establishing the call unto Islam. For full three years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had been content to teach within a rather narrow circle. The time had, however, come to preach the faith of the Lord openly. The angel Gabriel had brought him down a further Revelation  Will to confront his people,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invalidate their falsehood and crush down their idolatrous practices.</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F91CDEB-92ED-41DC-BF33-2916A7687628}">
  <ds:schemaRefs/>
</ds:datastoreItem>
</file>

<file path=customXml/itemProps2.xml><?xml version="1.0" encoding="utf-8"?>
<ds:datastoreItem xmlns:ds="http://schemas.openxmlformats.org/officeDocument/2006/customXml" ds:itemID="{1259D436-C82E-43E0-8A01-53DF9CED6032}">
  <ds:schemaRefs/>
</ds:datastoreItem>
</file>

<file path=customXml/itemProps3.xml><?xml version="1.0" encoding="utf-8"?>
<ds:datastoreItem xmlns:ds="http://schemas.openxmlformats.org/officeDocument/2006/customXml" ds:itemID="{946BCBFB-BBC7-42F1-95CD-058E172363A0}">
  <ds:schemaRefs/>
</ds:datastoreItem>
</file>

<file path=docProps/app.xml><?xml version="1.0" encoding="utf-8"?>
<Properties xmlns="http://schemas.openxmlformats.org/officeDocument/2006/extended-properties" xmlns:vt="http://schemas.openxmlformats.org/officeDocument/2006/docPropsVTypes">
  <Template>{0F97200F-9A17-4EE0-8F49-71AA5F27C42B}tf11531919_win32</Template>
  <TotalTime>40</TotalTime>
  <Words>1810</Words>
  <Application>Microsoft Office PowerPoint</Application>
  <PresentationFormat>Custom</PresentationFormat>
  <Paragraphs>57</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SavonVTI</vt:lpstr>
      <vt:lpstr>Seerah Of Prophet Muhammad pbuh</vt:lpstr>
      <vt:lpstr>Beginning of Prophethood</vt:lpstr>
      <vt:lpstr>Continue……</vt:lpstr>
      <vt:lpstr>Beginning of Revelation </vt:lpstr>
      <vt:lpstr> Interruption of Revelation  </vt:lpstr>
      <vt:lpstr> Continue….. </vt:lpstr>
      <vt:lpstr>Continue…..</vt:lpstr>
      <vt:lpstr>Phases and Stages of the Call</vt:lpstr>
      <vt:lpstr>Phases and Stages of the Call</vt:lpstr>
      <vt:lpstr> The First Stage : Strife in the Way of the Call </vt:lpstr>
      <vt:lpstr> The First Stage : Strife in the Way of the Call </vt:lpstr>
      <vt:lpstr> The First Stage : Strife in the Way of the Call </vt:lpstr>
      <vt:lpstr> The First Stage : Strife in the Way of the Call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11</cp:revision>
  <dcterms:created xsi:type="dcterms:W3CDTF">2023-10-30T05:17:00Z</dcterms:created>
  <dcterms:modified xsi:type="dcterms:W3CDTF">2023-10-31T06:13:59Z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B4F595AADF7A47058C03964A628AF82B_12</vt:lpwstr>
  </property>
  <property fmtid="{D5CDD505-2E9C-101B-9397-08002B2CF9AE}" pid="4" name="KSOProductBuildVer">
    <vt:lpwstr>1033-12.2.0.13266</vt:lpwstr>
  </property>
</Properties>
</file>