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21"/>
  </p:notesMasterIdLst>
  <p:handoutMasterIdLst>
    <p:handoutMasterId r:id="rId22"/>
  </p:handoutMasterIdLst>
  <p:sldIdLst>
    <p:sldId id="264" r:id="rId5"/>
    <p:sldId id="313" r:id="rId6"/>
    <p:sldId id="316" r:id="rId7"/>
    <p:sldId id="317" r:id="rId8"/>
    <p:sldId id="314" r:id="rId9"/>
    <p:sldId id="315" r:id="rId10"/>
    <p:sldId id="318" r:id="rId11"/>
    <p:sldId id="319" r:id="rId12"/>
    <p:sldId id="320" r:id="rId13"/>
    <p:sldId id="321" r:id="rId14"/>
    <p:sldId id="324" r:id="rId15"/>
    <p:sldId id="325" r:id="rId16"/>
    <p:sldId id="326" r:id="rId17"/>
    <p:sldId id="327" r:id="rId18"/>
    <p:sldId id="328" r:id="rId19"/>
    <p:sldId id="32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74" d="100"/>
          <a:sy n="74" d="100"/>
        </p:scale>
        <p:origin x="-1290" y="-90"/>
      </p:cViewPr>
      <p:guideLst>
        <p:guide orient="horz" pos="2160"/>
        <p:guide pos="2880"/>
      </p:guideLst>
    </p:cSldViewPr>
  </p:slideViewPr>
  <p:notesTextViewPr>
    <p:cViewPr>
      <p:scale>
        <a:sx n="1" d="1"/>
        <a:sy n="1" d="1"/>
      </p:scale>
      <p:origin x="0" y="0"/>
    </p:cViewPr>
  </p:notesTextViewPr>
  <p:notesViewPr>
    <p:cSldViewPr snapToGrid="0">
      <p:cViewPr varScale="1">
        <p:scale>
          <a:sx n="56" d="100"/>
          <a:sy n="56" d="100"/>
        </p:scale>
        <p:origin x="-2886"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5DDE43D-598D-4C25-9506-31D0008ADA04}" type="datetimeFigureOut">
              <a:rPr lang="en-US" smtClean="0"/>
              <a:t>10/26/2023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154603-51A2-43B0-AC19-DBB6C679EC02}" type="slidenum">
              <a:rPr lang="en-US" smtClean="0"/>
              <a:t>‹#›</a:t>
            </a:fld>
            <a:endParaRPr lang="en-US"/>
          </a:p>
        </p:txBody>
      </p:sp>
    </p:spTree>
    <p:extLst>
      <p:ext uri="{BB962C8B-B14F-4D97-AF65-F5344CB8AC3E}">
        <p14:creationId xmlns:p14="http://schemas.microsoft.com/office/powerpoint/2010/main" val="1687592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10/26/2023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304936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980902" y="1267730"/>
            <a:ext cx="7182197"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3851910" y="1267730"/>
            <a:ext cx="144018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3937635" y="1267730"/>
            <a:ext cx="126873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221827" y="2244830"/>
            <a:ext cx="6700347"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221826" y="4682063"/>
            <a:ext cx="6702635"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3989070" y="1341256"/>
            <a:ext cx="1165860" cy="485546"/>
          </a:xfrm>
        </p:spPr>
        <p:txBody>
          <a:bodyPr/>
          <a:lstStyle>
            <a:lvl1pPr algn="ctr">
              <a:defRPr sz="1300" spc="0" baseline="0">
                <a:solidFill>
                  <a:srgbClr val="FFFFFF"/>
                </a:solidFill>
                <a:latin typeface="+mn-lt"/>
              </a:defRPr>
            </a:lvl1pPr>
          </a:lstStyle>
          <a:p>
            <a:fld id="{EA0C0817-A112-4847-8014-A94B7D2A4EA3}" type="datetime1">
              <a:rPr lang="en-US" smtClean="0"/>
              <a:t>10/26/2023</a:t>
            </a:fld>
            <a:endParaRPr lang="en-US" dirty="0"/>
          </a:p>
        </p:txBody>
      </p:sp>
      <p:sp>
        <p:nvSpPr>
          <p:cNvPr id="21" name="Footer Placeholder 20"/>
          <p:cNvSpPr>
            <a:spLocks noGrp="1"/>
          </p:cNvSpPr>
          <p:nvPr>
            <p:ph type="ftr" sz="quarter" idx="11"/>
          </p:nvPr>
        </p:nvSpPr>
        <p:spPr>
          <a:xfrm>
            <a:off x="1221826" y="5177408"/>
            <a:ext cx="4297721"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6455190" y="5177408"/>
            <a:ext cx="1466985"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980902" y="1267730"/>
            <a:ext cx="7182197"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3851910" y="1267730"/>
            <a:ext cx="144018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21867" y="2275166"/>
            <a:ext cx="6700266"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3937635" y="1267730"/>
            <a:ext cx="126873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221867" y="4682062"/>
            <a:ext cx="6704838"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989070" y="1344503"/>
            <a:ext cx="116586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10/26/2023</a:t>
            </a:fld>
            <a:endParaRPr lang="en-US" dirty="0"/>
          </a:p>
        </p:txBody>
      </p:sp>
      <p:sp>
        <p:nvSpPr>
          <p:cNvPr id="5" name="Footer Placeholder 4"/>
          <p:cNvSpPr>
            <a:spLocks noGrp="1"/>
          </p:cNvSpPr>
          <p:nvPr>
            <p:ph type="ftr" sz="quarter" idx="11"/>
          </p:nvPr>
        </p:nvSpPr>
        <p:spPr>
          <a:xfrm>
            <a:off x="1221868" y="5177408"/>
            <a:ext cx="4245101"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6453379" y="5177408"/>
            <a:ext cx="1468754"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0100" y="2103120"/>
            <a:ext cx="34975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46320" y="2103120"/>
            <a:ext cx="34975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02386" y="2074334"/>
            <a:ext cx="349758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2386" y="2792473"/>
            <a:ext cx="349758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44034" y="2074334"/>
            <a:ext cx="349758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44034" y="2792472"/>
            <a:ext cx="349758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p:cNvSpPr/>
          <p:nvPr/>
        </p:nvSpPr>
        <p:spPr>
          <a:xfrm>
            <a:off x="6089903" y="237744"/>
            <a:ext cx="2869947"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6190995" y="374904"/>
            <a:ext cx="2667762"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343651" y="607392"/>
            <a:ext cx="2371472"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514350" y="609600"/>
            <a:ext cx="51435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43651" y="2336800"/>
            <a:ext cx="2371472"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4191000" y="6035040"/>
            <a:ext cx="1466850" cy="365760"/>
          </a:xfrm>
        </p:spPr>
        <p:txBody>
          <a:bodyPr/>
          <a:lstStyle>
            <a:lvl1pPr>
              <a:defRPr>
                <a:solidFill>
                  <a:schemeClr val="tx1">
                    <a:lumMod val="85000"/>
                    <a:lumOff val="15000"/>
                  </a:schemeClr>
                </a:solidFill>
              </a:defRPr>
            </a:lvl1pPr>
          </a:lstStyle>
          <a:p>
            <a:fld id="{7E8D12A6-918A-48BD-8CB9-CA713993B0EA}" type="datetime1">
              <a:rPr lang="en-US" smtClean="0"/>
              <a:t>10/26/2023</a:t>
            </a:fld>
            <a:endParaRPr lang="en-US" dirty="0"/>
          </a:p>
        </p:txBody>
      </p:sp>
      <p:sp>
        <p:nvSpPr>
          <p:cNvPr id="9" name="Footer Placeholder 8"/>
          <p:cNvSpPr>
            <a:spLocks noGrp="1"/>
          </p:cNvSpPr>
          <p:nvPr>
            <p:ph type="ftr" sz="quarter" idx="11"/>
          </p:nvPr>
        </p:nvSpPr>
        <p:spPr>
          <a:xfrm>
            <a:off x="514351" y="6035040"/>
            <a:ext cx="3438525"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7797547" y="6035040"/>
            <a:ext cx="917576"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089903" y="237744"/>
            <a:ext cx="2869947"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71450" y="237744"/>
            <a:ext cx="577215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4246753" y="6035040"/>
            <a:ext cx="1553972"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t>10/26/2023</a:t>
            </a:fld>
            <a:endParaRPr lang="en-US" dirty="0"/>
          </a:p>
        </p:txBody>
      </p:sp>
      <p:sp>
        <p:nvSpPr>
          <p:cNvPr id="6" name="Footer Placeholder 5"/>
          <p:cNvSpPr>
            <a:spLocks noGrp="1"/>
          </p:cNvSpPr>
          <p:nvPr>
            <p:ph type="ftr" sz="quarter" idx="11"/>
          </p:nvPr>
        </p:nvSpPr>
        <p:spPr>
          <a:xfrm>
            <a:off x="459486" y="6035040"/>
            <a:ext cx="3441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7797546" y="6035040"/>
            <a:ext cx="918972" cy="365760"/>
          </a:xfrm>
        </p:spPr>
        <p:txBody>
          <a:bodyPr/>
          <a:lstStyle/>
          <a:p>
            <a:fld id="{34B7E4EF-A1BD-40F4-AB7B-04F084DD991D}" type="slidenum">
              <a:rPr lang="en-US" smtClean="0"/>
              <a:t>‹#›</a:t>
            </a:fld>
            <a:endParaRPr lang="en-US" dirty="0"/>
          </a:p>
        </p:txBody>
      </p:sp>
      <p:sp>
        <p:nvSpPr>
          <p:cNvPr id="12" name="Rectangle 11"/>
          <p:cNvSpPr/>
          <p:nvPr/>
        </p:nvSpPr>
        <p:spPr>
          <a:xfrm>
            <a:off x="6190995" y="374904"/>
            <a:ext cx="2667762"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357937" y="603504"/>
            <a:ext cx="2358581"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6357937" y="2386584"/>
            <a:ext cx="2358581"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76022" y="237744"/>
            <a:ext cx="8791956" cy="6382512"/>
          </a:xfrm>
          <a:prstGeom prst="rect">
            <a:avLst/>
          </a:prstGeom>
          <a:solidFill>
            <a:schemeClr val="bg1">
              <a:alpha val="60000"/>
            </a:schemeClr>
          </a:solidFill>
          <a:ln w="6350" cap="flat" cmpd="sng" algn="ctr">
            <a:noFill/>
            <a:prstDash val="solid"/>
          </a:ln>
          <a:effectLst>
            <a:softEdge rad="0"/>
          </a:effectLst>
        </p:spPr>
      </p:sp>
      <p:sp>
        <p:nvSpPr>
          <p:cNvPr id="8" name="Rectangle 7"/>
          <p:cNvSpPr/>
          <p:nvPr/>
        </p:nvSpPr>
        <p:spPr>
          <a:xfrm>
            <a:off x="278892" y="374904"/>
            <a:ext cx="8586216"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800100" y="642594"/>
            <a:ext cx="75438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00100" y="2103120"/>
            <a:ext cx="75438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42596" y="6035040"/>
            <a:ext cx="2169784"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10/26/2023</a:t>
            </a:fld>
            <a:endParaRPr lang="en-US" dirty="0"/>
          </a:p>
        </p:txBody>
      </p:sp>
      <p:sp>
        <p:nvSpPr>
          <p:cNvPr id="5" name="Footer Placeholder 4"/>
          <p:cNvSpPr>
            <a:spLocks noGrp="1"/>
          </p:cNvSpPr>
          <p:nvPr>
            <p:ph type="ftr" sz="quarter" idx="3"/>
          </p:nvPr>
        </p:nvSpPr>
        <p:spPr>
          <a:xfrm>
            <a:off x="800100" y="6035040"/>
            <a:ext cx="436245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7715250" y="6035040"/>
            <a:ext cx="62865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p:cNvSpPr>
            <a:spLocks noGrp="1" noRot="1" noChangeAspect="1" noMove="1" noResize="1" noEditPoints="1" noAdjustHandles="1" noChangeArrowheads="1" noChangeShapeType="1" noTextEdit="1"/>
          </p:cNvSpPr>
          <p:nvPr/>
        </p:nvSpPr>
        <p:spPr>
          <a:xfrm>
            <a:off x="980902" y="1267730"/>
            <a:ext cx="7182197"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5" name="Rectangle 74"/>
          <p:cNvSpPr>
            <a:spLocks noGrp="1" noRot="1" noChangeAspect="1" noMove="1" noResize="1" noEditPoints="1" noAdjustHandles="1" noChangeArrowheads="1" noChangeShapeType="1" noTextEdit="1"/>
          </p:cNvSpPr>
          <p:nvPr/>
        </p:nvSpPr>
        <p:spPr>
          <a:xfrm>
            <a:off x="1085851" y="1411615"/>
            <a:ext cx="69723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ctrTitle"/>
          </p:nvPr>
        </p:nvSpPr>
        <p:spPr>
          <a:xfrm>
            <a:off x="1328349" y="2091264"/>
            <a:ext cx="6630795" cy="1337737"/>
          </a:xfrm>
        </p:spPr>
        <p:txBody>
          <a:bodyPr>
            <a:normAutofit/>
          </a:bodyPr>
          <a:lstStyle/>
          <a:p>
            <a:r>
              <a:rPr lang="en-US" sz="2800" b="1" dirty="0" err="1">
                <a:latin typeface="Algerian" panose="04020705040A02060702" pitchFamily="82" charset="0"/>
              </a:rPr>
              <a:t>Seerah</a:t>
            </a:r>
            <a:r>
              <a:rPr lang="en-US" sz="2800" b="1" dirty="0">
                <a:latin typeface="Algerian" panose="04020705040A02060702" pitchFamily="82" charset="0"/>
              </a:rPr>
              <a:t> </a:t>
            </a:r>
            <a:r>
              <a:rPr lang="en-US" sz="2800" b="1" dirty="0" smtClean="0">
                <a:latin typeface="Algerian" panose="04020705040A02060702" pitchFamily="82" charset="0"/>
              </a:rPr>
              <a:t> of  Prophet  </a:t>
            </a:r>
            <a:r>
              <a:rPr lang="en-US" sz="2800" b="1" dirty="0" err="1">
                <a:latin typeface="Algerian" panose="04020705040A02060702" pitchFamily="82" charset="0"/>
              </a:rPr>
              <a:t>Muhamad</a:t>
            </a:r>
            <a:r>
              <a:rPr lang="en-US" sz="2800" b="1" dirty="0">
                <a:latin typeface="Algerian" panose="04020705040A02060702" pitchFamily="82" charset="0"/>
              </a:rPr>
              <a:t> </a:t>
            </a:r>
            <a:r>
              <a:rPr lang="en-US" sz="2800" b="1" dirty="0" smtClean="0">
                <a:latin typeface="Algerian" panose="04020705040A02060702" pitchFamily="82" charset="0"/>
              </a:rPr>
              <a:t> </a:t>
            </a:r>
            <a:r>
              <a:rPr lang="en-US" sz="2800" b="1" dirty="0" err="1" smtClean="0">
                <a:latin typeface="Algerian" panose="04020705040A02060702" pitchFamily="82" charset="0"/>
              </a:rPr>
              <a:t>pbuh</a:t>
            </a:r>
            <a:endParaRPr lang="en-US" sz="2800" b="1" dirty="0">
              <a:latin typeface="Algerian" panose="04020705040A02060702" pitchFamily="82" charset="0"/>
            </a:endParaRPr>
          </a:p>
        </p:txBody>
      </p:sp>
      <p:sp>
        <p:nvSpPr>
          <p:cNvPr id="3" name="Subtitle 2"/>
          <p:cNvSpPr>
            <a:spLocks noGrp="1"/>
          </p:cNvSpPr>
          <p:nvPr>
            <p:ph type="subTitle" idx="1"/>
          </p:nvPr>
        </p:nvSpPr>
        <p:spPr>
          <a:xfrm>
            <a:off x="1328348" y="3803375"/>
            <a:ext cx="6489591" cy="1139687"/>
          </a:xfrm>
        </p:spPr>
        <p:txBody>
          <a:bodyPr>
            <a:normAutofit/>
          </a:bodyPr>
          <a:lstStyle/>
          <a:p>
            <a:pPr>
              <a:spcAft>
                <a:spcPts val="600"/>
              </a:spcAft>
            </a:pPr>
            <a:r>
              <a:rPr lang="en-US" sz="2400" dirty="0">
                <a:latin typeface="Algerian" panose="04020705040A02060702" pitchFamily="82" charset="0"/>
              </a:rPr>
              <a:t>Birth of Prophet Muhammad PBUH</a:t>
            </a:r>
          </a:p>
        </p:txBody>
      </p:sp>
      <p:cxnSp>
        <p:nvCxnSpPr>
          <p:cNvPr id="79" name="Straight Connector 78"/>
          <p:cNvCxnSpPr>
            <a:cxnSpLocks noGrp="1" noRot="1" noChangeAspect="1" noMove="1" noResize="1" noEditPoints="1" noAdjustHandles="1" noChangeArrowheads="1" noChangeShapeType="1"/>
          </p:cNvCxnSpPr>
          <p:nvPr/>
        </p:nvCxnSpPr>
        <p:spPr>
          <a:xfrm>
            <a:off x="3937635"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noGrp="1" noRot="1" noChangeAspect="1" noMove="1" noResize="1" noEditPoints="1" noAdjustHandles="1" noChangeArrowheads="1" noChangeShapeType="1"/>
          </p:cNvCxnSpPr>
          <p:nvPr/>
        </p:nvCxnSpPr>
        <p:spPr>
          <a:xfrm>
            <a:off x="5206365"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noGrp="1" noRot="1" noChangeAspect="1" noMove="1" noResize="1" noEditPoints="1" noAdjustHandles="1" noChangeArrowheads="1" noChangeShapeType="1"/>
          </p:cNvCxnSpPr>
          <p:nvPr/>
        </p:nvCxnSpPr>
        <p:spPr>
          <a:xfrm>
            <a:off x="3937635" y="1913025"/>
            <a:ext cx="126873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42594"/>
            <a:ext cx="7543800" cy="695876"/>
          </a:xfrm>
        </p:spPr>
        <p:txBody>
          <a:bodyPr>
            <a:normAutofit fontScale="90000"/>
          </a:bodyPr>
          <a:lstStyle/>
          <a:p>
            <a:r>
              <a:rPr lang="en-US" sz="4000" dirty="0">
                <a:latin typeface="Algerian" panose="04020705040A02060702" pitchFamily="82" charset="0"/>
              </a:rPr>
              <a:t/>
            </a:r>
            <a:br>
              <a:rPr lang="en-US" sz="4000" dirty="0">
                <a:latin typeface="Algerian" panose="04020705040A02060702" pitchFamily="82" charset="0"/>
              </a:rPr>
            </a:br>
            <a:r>
              <a:rPr lang="en-US" sz="3600" dirty="0">
                <a:latin typeface="Algerian" panose="04020705040A02060702" pitchFamily="82" charset="0"/>
              </a:rPr>
              <a:t>Birth of Prophet Muhammad PBUH</a:t>
            </a:r>
            <a:br>
              <a:rPr lang="en-US" sz="3600" dirty="0">
                <a:latin typeface="Algerian" panose="04020705040A02060702" pitchFamily="82" charset="0"/>
              </a:rPr>
            </a:br>
            <a:endParaRPr lang="en-US" sz="3600" dirty="0"/>
          </a:p>
        </p:txBody>
      </p:sp>
      <p:sp>
        <p:nvSpPr>
          <p:cNvPr id="3" name="Content Placeholder 2"/>
          <p:cNvSpPr>
            <a:spLocks noGrp="1"/>
          </p:cNvSpPr>
          <p:nvPr>
            <p:ph idx="1"/>
          </p:nvPr>
        </p:nvSpPr>
        <p:spPr>
          <a:xfrm>
            <a:off x="330041" y="1416489"/>
            <a:ext cx="8180070" cy="4875530"/>
          </a:xfrm>
        </p:spPr>
        <p:txBody>
          <a:bodyPr>
            <a:noAutofit/>
          </a:bodyPr>
          <a:lstStyle/>
          <a:p>
            <a:pPr marL="0" indent="0" algn="just">
              <a:buNone/>
            </a:pPr>
            <a:r>
              <a:rPr lang="en-US" sz="1800" dirty="0">
                <a:latin typeface="Times New Roman" panose="02020603050405020304" pitchFamily="18" charset="0"/>
                <a:cs typeface="Times New Roman" panose="02020603050405020304" pitchFamily="18" charset="0"/>
              </a:rPr>
              <a:t>Muhammad [pbuh], the Master of Prophets, was born in Bani Hashim lane in Makkah on Monday morning, the ninth of Rabi‘ Al-Awwal, the same year of the Elephant Event, and forty years of the reign of Kisra (Khosru Nushirwan), i.e. the twentieth or twenty-second of April, 571 A.D.</a:t>
            </a:r>
          </a:p>
          <a:p>
            <a:pPr marL="0" indent="0" algn="just">
              <a:buNone/>
            </a:pPr>
            <a:r>
              <a:rPr lang="en-US" sz="1800" dirty="0">
                <a:latin typeface="Times New Roman" panose="02020603050405020304" pitchFamily="18" charset="0"/>
                <a:cs typeface="Times New Roman" panose="02020603050405020304" pitchFamily="18" charset="0"/>
              </a:rPr>
              <a:t>His mother immediately sent someone to inform his grandfather ‘Abdul-Muttalib of the happy event. Happily he came to her, carried him to Al-Ka‘bah, prayed and thanked Him. ‘Abdul-Muttalib called the baby Muhammad, a name not then common among the Arabs. He circumcised him on his seventh day as was the custom of the Arabs</a:t>
            </a:r>
          </a:p>
          <a:p>
            <a:r>
              <a:rPr lang="en-US" sz="1800" dirty="0">
                <a:latin typeface="Times New Roman" panose="02020603050405020304" pitchFamily="18" charset="0"/>
                <a:cs typeface="Times New Roman" panose="02020603050405020304" pitchFamily="18" charset="0"/>
              </a:rPr>
              <a:t>Lineage </a:t>
            </a:r>
          </a:p>
          <a:p>
            <a:pPr marL="0" indent="0">
              <a:buNone/>
            </a:pPr>
            <a:r>
              <a:rPr lang="en-US" sz="1800" dirty="0">
                <a:latin typeface="Times New Roman" panose="02020603050405020304" pitchFamily="18" charset="0"/>
                <a:cs typeface="Times New Roman" panose="02020603050405020304" pitchFamily="18" charset="0"/>
              </a:rPr>
              <a:t>                           Muhammad PBUH   --------  Abdullah  ---------  Abdul </a:t>
            </a:r>
            <a:r>
              <a:rPr lang="en-US" sz="1800" dirty="0" err="1">
                <a:latin typeface="Times New Roman" panose="02020603050405020304" pitchFamily="18" charset="0"/>
                <a:cs typeface="Times New Roman" panose="02020603050405020304" pitchFamily="18" charset="0"/>
              </a:rPr>
              <a:t>Mutalib</a:t>
            </a:r>
            <a:r>
              <a:rPr lang="en-US" sz="1800" dirty="0">
                <a:latin typeface="Times New Roman" panose="02020603050405020304" pitchFamily="18" charset="0"/>
                <a:cs typeface="Times New Roman" panose="02020603050405020304" pitchFamily="18" charset="0"/>
              </a:rPr>
              <a:t>  </a:t>
            </a:r>
          </a:p>
          <a:p>
            <a:pPr marL="0" indent="0">
              <a:buNone/>
            </a:pPr>
            <a:r>
              <a:rPr lang="en-US" sz="1800" dirty="0">
                <a:latin typeface="Times New Roman" panose="02020603050405020304" pitchFamily="18" charset="0"/>
                <a:cs typeface="Times New Roman" panose="02020603050405020304" pitchFamily="18" charset="0"/>
              </a:rPr>
              <a:t>                            Muhammad PBUH   --------   </a:t>
            </a:r>
            <a:r>
              <a:rPr lang="en-US" sz="1800" dirty="0" err="1">
                <a:latin typeface="Times New Roman" panose="02020603050405020304" pitchFamily="18" charset="0"/>
                <a:cs typeface="Times New Roman" panose="02020603050405020304" pitchFamily="18" charset="0"/>
              </a:rPr>
              <a:t>Amnah</a:t>
            </a:r>
            <a:r>
              <a:rPr lang="en-US" sz="1800" dirty="0">
                <a:latin typeface="Times New Roman" panose="02020603050405020304" pitchFamily="18" charset="0"/>
                <a:cs typeface="Times New Roman" panose="02020603050405020304" pitchFamily="18" charset="0"/>
              </a:rPr>
              <a:t> ---------------Wahab  </a:t>
            </a:r>
          </a:p>
          <a:p>
            <a:pP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2 to 3 days after His birth he was suckled by </a:t>
            </a:r>
            <a:r>
              <a:rPr lang="en-US" sz="1800" dirty="0" err="1">
                <a:latin typeface="Times New Roman" panose="02020603050405020304" pitchFamily="18" charset="0"/>
                <a:cs typeface="Times New Roman" panose="02020603050405020304" pitchFamily="18" charset="0"/>
              </a:rPr>
              <a:t>Thubia</a:t>
            </a:r>
            <a:r>
              <a:rPr lang="en-US" sz="1800" dirty="0">
                <a:latin typeface="Times New Roman" panose="02020603050405020304" pitchFamily="18" charset="0"/>
                <a:cs typeface="Times New Roman" panose="02020603050405020304" pitchFamily="18" charset="0"/>
              </a:rPr>
              <a:t> ,a slave girl of Abu </a:t>
            </a:r>
            <a:r>
              <a:rPr lang="en-US" sz="1800" dirty="0" err="1">
                <a:latin typeface="Times New Roman" panose="02020603050405020304" pitchFamily="18" charset="0"/>
                <a:cs typeface="Times New Roman" panose="02020603050405020304" pitchFamily="18" charset="0"/>
              </a:rPr>
              <a:t>Lahab</a:t>
            </a:r>
            <a:r>
              <a:rPr lang="en-US" sz="1800" dirty="0">
                <a:latin typeface="Times New Roman" panose="02020603050405020304" pitchFamily="18" charset="0"/>
                <a:cs typeface="Times New Roman" panose="02020603050405020304" pitchFamily="18" charset="0"/>
              </a:rPr>
              <a:t> .Then sent to the desert area for permanent </a:t>
            </a:r>
            <a:r>
              <a:rPr lang="en-US" sz="1800" dirty="0" err="1">
                <a:latin typeface="Times New Roman" panose="02020603050405020304" pitchFamily="18" charset="0"/>
                <a:cs typeface="Times New Roman" panose="02020603050405020304" pitchFamily="18" charset="0"/>
              </a:rPr>
              <a:t>nursuing</a:t>
            </a:r>
            <a:r>
              <a:rPr lang="en-US" sz="1800" dirty="0">
                <a:latin typeface="Times New Roman" panose="02020603050405020304" pitchFamily="18" charset="0"/>
                <a:cs typeface="Times New Roman" panose="02020603050405020304" pitchFamily="18" charset="0"/>
              </a:rPr>
              <a:t> in the care of  Halima Saadia </a:t>
            </a:r>
          </a:p>
          <a:p>
            <a:pPr marL="0" indent="0">
              <a:buNone/>
            </a:pPr>
            <a:r>
              <a:rPr lang="en-US" sz="1800" dirty="0">
                <a:latin typeface="Times New Roman" panose="02020603050405020304" pitchFamily="18" charset="0"/>
                <a:cs typeface="Times New Roman" panose="02020603050405020304" pitchFamily="18" charset="0"/>
              </a:rPr>
              <a:t> </a:t>
            </a:r>
          </a:p>
          <a:p>
            <a:pPr marL="0" indent="0">
              <a:buNone/>
            </a:pPr>
            <a:endParaRPr lang="en-US" sz="1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03984"/>
            <a:ext cx="7543800" cy="554355"/>
          </a:xfrm>
        </p:spPr>
        <p:txBody>
          <a:bodyPr>
            <a:normAutofit fontScale="90000"/>
          </a:bodyPr>
          <a:lstStyle/>
          <a:p>
            <a:r>
              <a:rPr lang="en-US" dirty="0"/>
              <a:t>  </a:t>
            </a:r>
            <a:r>
              <a:rPr lang="en-US" sz="3800" dirty="0">
                <a:latin typeface="Algerian" panose="04020705040A02060702" pitchFamily="82" charset="0"/>
                <a:cs typeface="Algerian" panose="04020705040A02060702" pitchFamily="82" charset="0"/>
              </a:rPr>
              <a:t>Babyhood</a:t>
            </a:r>
          </a:p>
        </p:txBody>
      </p:sp>
      <p:sp>
        <p:nvSpPr>
          <p:cNvPr id="3" name="Content Placeholder 2"/>
          <p:cNvSpPr>
            <a:spLocks noGrp="1"/>
          </p:cNvSpPr>
          <p:nvPr>
            <p:ph idx="1"/>
          </p:nvPr>
        </p:nvSpPr>
        <p:spPr>
          <a:xfrm>
            <a:off x="362426" y="1197610"/>
            <a:ext cx="8419148" cy="5222240"/>
          </a:xfrm>
        </p:spPr>
        <p:txBody>
          <a:bodyPr>
            <a:normAutofit fontScale="90000" lnSpcReduction="10000"/>
          </a:bodyPr>
          <a:lstStyle/>
          <a:p>
            <a:pPr algn="just">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sym typeface="+mn-ea"/>
              </a:rPr>
              <a:t>The Prophet [pbuh] was later entrusted to Haleemah bint Abi Dhuaib from Bani Sa‘d bin Bakr. Her husband was Al-Harith bin ‘Abdul ‘Uzza called Abi Kabshah, from the same tribe.</a:t>
            </a:r>
          </a:p>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The tradition is explicit on the point that Haleemah’s return journey and her subsequent life, as long as the Prophet [pbuh] stayed with her, was encircled with a halo of good fortune. </a:t>
            </a:r>
          </a:p>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At last, the Prophet [pbuh] stayed with Haleema Saadia until he was four or five years of age.When, (as related by Anas in Sahih Muslim), Gabriel came down and ripped his chest open and took out the heart. He then extracted a blood-clot out of it and said:</a:t>
            </a:r>
          </a:p>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 "That was the part of Satan in thee." And then he washed it with the water of Zamzam in a gold basin. After that the heart was joined together and restored to its place. The boys and playmates came running to his mother, i.e. his nurse, and said: </a:t>
            </a:r>
          </a:p>
          <a:p>
            <a:pPr algn="just">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endParaRPr lang="en-US" sz="24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42620"/>
            <a:ext cx="7543800" cy="773430"/>
          </a:xfrm>
        </p:spPr>
        <p:txBody>
          <a:bodyPr>
            <a:normAutofit/>
          </a:bodyPr>
          <a:lstStyle/>
          <a:p>
            <a:r>
              <a:rPr>
                <a:latin typeface="Algerian" panose="04020705040A02060702" pitchFamily="82" charset="0"/>
                <a:cs typeface="Algerian" panose="04020705040A02060702" pitchFamily="82" charset="0"/>
                <a:sym typeface="+mn-ea"/>
              </a:rPr>
              <a:t> Babyhood</a:t>
            </a:r>
            <a:endParaRPr lang="en-US"/>
          </a:p>
        </p:txBody>
      </p:sp>
      <p:sp>
        <p:nvSpPr>
          <p:cNvPr id="3" name="Content Placeholder 2"/>
          <p:cNvSpPr>
            <a:spLocks noGrp="1"/>
          </p:cNvSpPr>
          <p:nvPr>
            <p:ph idx="1"/>
          </p:nvPr>
        </p:nvSpPr>
        <p:spPr>
          <a:xfrm>
            <a:off x="493395" y="1416686"/>
            <a:ext cx="7850505" cy="4535805"/>
          </a:xfrm>
        </p:spPr>
        <p:txBody>
          <a:bodyPr>
            <a:normAutofit fontScale="92500" lnSpcReduction="10000"/>
          </a:bodyPr>
          <a:lstStyle/>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"Verily, Muhammad [pbuh] has been murdered." They all rushed towards him and found him all right only his face was white. </a:t>
            </a:r>
          </a:p>
          <a:p>
            <a:pPr marL="0" indent="0" algn="just">
              <a:buFont typeface="Arial" panose="020B0604020202020204" pitchFamily="34" charset="0"/>
              <a:buNone/>
            </a:pPr>
            <a:r>
              <a:rPr lang="en-US" sz="2400" dirty="0">
                <a:solidFill>
                  <a:schemeClr val="tx1"/>
                </a:solidFill>
                <a:latin typeface="Algerian" panose="04020705040A02060702" pitchFamily="82" charset="0"/>
                <a:cs typeface="Algerian" panose="04020705040A02060702" pitchFamily="82" charset="0"/>
                <a:sym typeface="+mn-ea"/>
              </a:rPr>
              <a:t>Back to His Passionate Mother:</a:t>
            </a:r>
          </a:p>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After this event, Haleemah was worried about the boy and returned him to his mother with whom he stayed until he was six.</a:t>
            </a:r>
          </a:p>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 In respect of the memory of her late husband, Amina decided to visit his grave in Yathrib (Madinah). She set out to cover a journey of 500 kilometers with her orphan boy, woman servant Umm Ayman and her father-in-law ‘Abdul-Muttalib. She spent a month there and then took her way back to Makkah. On the way, she had a severe illness and died in Abwa on the road between Makkah and Madinah. </a:t>
            </a:r>
            <a:endParaRPr lang="en-US" sz="2400" dirty="0">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pP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117" y="312813"/>
            <a:ext cx="7784783" cy="831215"/>
          </a:xfrm>
        </p:spPr>
        <p:txBody>
          <a:bodyPr>
            <a:noAutofit/>
          </a:bodyPr>
          <a:lstStyle/>
          <a:p>
            <a:r>
              <a:rPr lang="en-US" sz="3200" dirty="0">
                <a:latin typeface="Algerian" panose="04020705040A02060702" pitchFamily="82" charset="0"/>
              </a:rPr>
              <a:t>                 </a:t>
            </a:r>
            <a:br>
              <a:rPr lang="en-US" sz="3200" dirty="0">
                <a:latin typeface="Algerian" panose="04020705040A02060702" pitchFamily="82" charset="0"/>
              </a:rPr>
            </a:br>
            <a:r>
              <a:rPr lang="en-US" sz="3200" dirty="0">
                <a:latin typeface="Algerian" panose="04020705040A02060702" pitchFamily="82" charset="0"/>
              </a:rPr>
              <a:t>To His Compassionate Grandfather</a:t>
            </a:r>
          </a:p>
        </p:txBody>
      </p:sp>
      <p:sp>
        <p:nvSpPr>
          <p:cNvPr id="3" name="Content Placeholder 2"/>
          <p:cNvSpPr>
            <a:spLocks noGrp="1"/>
          </p:cNvSpPr>
          <p:nvPr>
            <p:ph idx="1"/>
          </p:nvPr>
        </p:nvSpPr>
        <p:spPr>
          <a:xfrm>
            <a:off x="636105" y="1298714"/>
            <a:ext cx="7707796" cy="4654031"/>
          </a:xfrm>
        </p:spPr>
        <p:txBody>
          <a:bodyPr/>
          <a:lstStyle/>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Text Box 3"/>
          <p:cNvSpPr txBox="1"/>
          <p:nvPr/>
        </p:nvSpPr>
        <p:spPr>
          <a:xfrm>
            <a:off x="558641" y="1400175"/>
            <a:ext cx="8093393" cy="4889500"/>
          </a:xfrm>
          <a:prstGeom prst="rect">
            <a:avLst/>
          </a:prstGeom>
          <a:noFill/>
        </p:spPr>
        <p:txBody>
          <a:bodyPr wrap="square" rtlCol="0" anchor="t">
            <a:noAutofit/>
          </a:bodyPr>
          <a:lstStyle/>
          <a:p>
            <a:pPr algn="just"/>
            <a:r>
              <a:rPr lang="en-US" sz="2400" dirty="0">
                <a:latin typeface="Times New Roman" panose="02020603050405020304" pitchFamily="18" charset="0"/>
                <a:cs typeface="Times New Roman" panose="02020603050405020304" pitchFamily="18" charset="0"/>
              </a:rPr>
              <a:t>Abdul-</a:t>
            </a:r>
            <a:r>
              <a:rPr lang="en-US" sz="2400" dirty="0" err="1">
                <a:latin typeface="Times New Roman" panose="02020603050405020304" pitchFamily="18" charset="0"/>
                <a:cs typeface="Times New Roman" panose="02020603050405020304" pitchFamily="18" charset="0"/>
              </a:rPr>
              <a:t>Muttalib</a:t>
            </a:r>
            <a:r>
              <a:rPr lang="en-US" sz="2400" dirty="0">
                <a:latin typeface="Times New Roman" panose="02020603050405020304" pitchFamily="18" charset="0"/>
                <a:cs typeface="Times New Roman" panose="02020603050405020304" pitchFamily="18" charset="0"/>
              </a:rPr>
              <a:t> brought the boy to </a:t>
            </a:r>
            <a:r>
              <a:rPr lang="en-US" sz="2400" dirty="0" err="1">
                <a:latin typeface="Times New Roman" panose="02020603050405020304" pitchFamily="18" charset="0"/>
                <a:cs typeface="Times New Roman" panose="02020603050405020304" pitchFamily="18" charset="0"/>
              </a:rPr>
              <a:t>Makkah</a:t>
            </a:r>
            <a:r>
              <a:rPr lang="en-US" sz="2400" dirty="0">
                <a:latin typeface="Times New Roman" panose="02020603050405020304" pitchFamily="18" charset="0"/>
                <a:cs typeface="Times New Roman" panose="02020603050405020304" pitchFamily="18" charset="0"/>
              </a:rPr>
              <a:t>. He had warm passions towards the boy, his orphan grandson, whose recent disaster (his mother’s death) added more to the pains of the past. ‘Abdul-</a:t>
            </a:r>
            <a:r>
              <a:rPr lang="en-US" sz="2400" dirty="0" err="1">
                <a:latin typeface="Times New Roman" panose="02020603050405020304" pitchFamily="18" charset="0"/>
                <a:cs typeface="Times New Roman" panose="02020603050405020304" pitchFamily="18" charset="0"/>
              </a:rPr>
              <a:t>Muttalib</a:t>
            </a:r>
            <a:r>
              <a:rPr lang="en-US" sz="2400" dirty="0">
                <a:latin typeface="Times New Roman" panose="02020603050405020304" pitchFamily="18" charset="0"/>
                <a:cs typeface="Times New Roman" panose="02020603050405020304" pitchFamily="18" charset="0"/>
              </a:rPr>
              <a:t> was more passionate with his grandson than with his own children. </a:t>
            </a:r>
          </a:p>
          <a:p>
            <a:pPr algn="just"/>
            <a:r>
              <a:rPr lang="en-US" sz="2400" dirty="0">
                <a:latin typeface="Times New Roman" panose="02020603050405020304" pitchFamily="18" charset="0"/>
                <a:cs typeface="Times New Roman" panose="02020603050405020304" pitchFamily="18" charset="0"/>
              </a:rPr>
              <a:t>" He used to seat the boy on his mattress, pat his back and was always pleased with what the boy did. [</a:t>
            </a:r>
            <a:r>
              <a:rPr lang="en-US" sz="2400" dirty="0" err="1">
                <a:latin typeface="Times New Roman" panose="02020603050405020304" pitchFamily="18" charset="0"/>
                <a:cs typeface="Times New Roman" panose="02020603050405020304" pitchFamily="18" charset="0"/>
              </a:rPr>
              <a:t>Ibn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Hisham</a:t>
            </a:r>
            <a:r>
              <a:rPr lang="en-US" sz="2400" dirty="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When Muhammad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was eight years, two months and ten days old, his grandfather ‘Abdul-</a:t>
            </a:r>
            <a:r>
              <a:rPr lang="en-US" sz="2400" dirty="0" err="1">
                <a:latin typeface="Times New Roman" panose="02020603050405020304" pitchFamily="18" charset="0"/>
                <a:cs typeface="Times New Roman" panose="02020603050405020304" pitchFamily="18" charset="0"/>
              </a:rPr>
              <a:t>Muttalib</a:t>
            </a:r>
            <a:r>
              <a:rPr lang="en-US" sz="2400" dirty="0">
                <a:latin typeface="Times New Roman" panose="02020603050405020304" pitchFamily="18" charset="0"/>
                <a:cs typeface="Times New Roman" panose="02020603050405020304" pitchFamily="18" charset="0"/>
              </a:rPr>
              <a:t> passed away in </a:t>
            </a:r>
            <a:r>
              <a:rPr lang="en-US" sz="2400" dirty="0" err="1">
                <a:latin typeface="Times New Roman" panose="02020603050405020304" pitchFamily="18" charset="0"/>
                <a:cs typeface="Times New Roman" panose="02020603050405020304" pitchFamily="18" charset="0"/>
              </a:rPr>
              <a:t>Makkah</a:t>
            </a:r>
            <a:r>
              <a:rPr lang="en-US" sz="2400" dirty="0">
                <a:latin typeface="Times New Roman" panose="02020603050405020304" pitchFamily="18" charset="0"/>
                <a:cs typeface="Times New Roman" panose="02020603050405020304" pitchFamily="18" charset="0"/>
              </a:rPr>
              <a:t>. The charge of the Prophet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was now passed on to his uncle Abu </a:t>
            </a:r>
            <a:r>
              <a:rPr lang="en-US" sz="2400" dirty="0" err="1">
                <a:latin typeface="Times New Roman" panose="02020603050405020304" pitchFamily="18" charset="0"/>
                <a:cs typeface="Times New Roman" panose="02020603050405020304" pitchFamily="18" charset="0"/>
              </a:rPr>
              <a:t>Talib</a:t>
            </a:r>
            <a:r>
              <a:rPr lang="en-US" sz="2400" dirty="0">
                <a:latin typeface="Times New Roman" panose="02020603050405020304" pitchFamily="18" charset="0"/>
                <a:cs typeface="Times New Roman" panose="02020603050405020304" pitchFamily="18" charset="0"/>
              </a:rPr>
              <a:t>, who was the brother of the Prophet’s </a:t>
            </a:r>
            <a:r>
              <a:rPr lang="en-US" sz="2400" dirty="0" err="1">
                <a:latin typeface="Times New Roman" panose="02020603050405020304" pitchFamily="18" charset="0"/>
                <a:cs typeface="Times New Roman" panose="02020603050405020304" pitchFamily="18" charset="0"/>
              </a:rPr>
              <a:t>father.Abu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Talib</a:t>
            </a:r>
            <a:r>
              <a:rPr lang="en-US" sz="2400" dirty="0">
                <a:latin typeface="Times New Roman" panose="02020603050405020304" pitchFamily="18" charset="0"/>
                <a:cs typeface="Times New Roman" panose="02020603050405020304" pitchFamily="18" charset="0"/>
              </a:rPr>
              <a:t> took the charge of his nephew in the best way. He put him with his children and preferred him to them.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102" y="540386"/>
            <a:ext cx="7904798" cy="643255"/>
          </a:xfrm>
        </p:spPr>
        <p:txBody>
          <a:bodyPr>
            <a:normAutofit/>
          </a:bodyPr>
          <a:lstStyle/>
          <a:p>
            <a:r>
              <a:rPr lang="en-US" dirty="0"/>
              <a:t> </a:t>
            </a:r>
            <a:r>
              <a:rPr lang="en-US" dirty="0">
                <a:latin typeface="Algerian" panose="04020705040A02060702" pitchFamily="82" charset="0"/>
                <a:cs typeface="Algerian" panose="04020705040A02060702" pitchFamily="82" charset="0"/>
              </a:rPr>
              <a:t>Prophet </a:t>
            </a:r>
            <a:r>
              <a:rPr lang="en-US" dirty="0" err="1">
                <a:latin typeface="Algerian" panose="04020705040A02060702" pitchFamily="82" charset="0"/>
                <a:cs typeface="Algerian" panose="04020705040A02060702" pitchFamily="82" charset="0"/>
              </a:rPr>
              <a:t>pbuh</a:t>
            </a:r>
            <a:r>
              <a:rPr lang="en-US" dirty="0">
                <a:latin typeface="Algerian" panose="04020705040A02060702" pitchFamily="82" charset="0"/>
                <a:cs typeface="Algerian" panose="04020705040A02060702" pitchFamily="82" charset="0"/>
              </a:rPr>
              <a:t> in his teen age</a:t>
            </a:r>
            <a:r>
              <a:rPr lang="en-US" dirty="0"/>
              <a:t> </a:t>
            </a:r>
          </a:p>
        </p:txBody>
      </p:sp>
      <p:sp>
        <p:nvSpPr>
          <p:cNvPr id="3" name="Content Placeholder 2"/>
          <p:cNvSpPr>
            <a:spLocks noGrp="1"/>
          </p:cNvSpPr>
          <p:nvPr>
            <p:ph idx="1"/>
          </p:nvPr>
        </p:nvSpPr>
        <p:spPr>
          <a:xfrm>
            <a:off x="439102" y="1184276"/>
            <a:ext cx="7904798" cy="4768215"/>
          </a:xfrm>
        </p:spPr>
        <p:txBody>
          <a:bodyPr>
            <a:normAutofit fontScale="92500" lnSpcReduction="20000"/>
          </a:bodyPr>
          <a:lstStyle/>
          <a:p>
            <a:pPr marL="0" indent="0" algn="just">
              <a:buFont typeface="Arial" panose="020B0604020202020204" pitchFamily="34" charset="0"/>
              <a:buNone/>
            </a:pPr>
            <a:r>
              <a:rPr lang="en-US" sz="2400" dirty="0">
                <a:latin typeface="Times New Roman" panose="02020603050405020304" pitchFamily="18" charset="0"/>
                <a:cs typeface="Times New Roman" panose="02020603050405020304" pitchFamily="18" charset="0"/>
                <a:sym typeface="+mn-ea"/>
              </a:rPr>
              <a:t>He singled the boy out with great respect and high esteem. Abu </a:t>
            </a:r>
            <a:r>
              <a:rPr lang="en-US" sz="2400" dirty="0" err="1">
                <a:latin typeface="Times New Roman" panose="02020603050405020304" pitchFamily="18" charset="0"/>
                <a:cs typeface="Times New Roman" panose="02020603050405020304" pitchFamily="18" charset="0"/>
                <a:sym typeface="+mn-ea"/>
              </a:rPr>
              <a:t>Talib</a:t>
            </a:r>
            <a:r>
              <a:rPr lang="en-US" sz="2400" dirty="0">
                <a:latin typeface="Times New Roman" panose="02020603050405020304" pitchFamily="18" charset="0"/>
                <a:cs typeface="Times New Roman" panose="02020603050405020304" pitchFamily="18" charset="0"/>
                <a:sym typeface="+mn-ea"/>
              </a:rPr>
              <a:t> remained for forty years cherishing his nephew and extending all possible protection and support to him. His relations with the others were determined in the light of the treatment they showed to the Prophet [</a:t>
            </a:r>
            <a:r>
              <a:rPr lang="en-US" sz="2400" dirty="0" err="1">
                <a:latin typeface="Times New Roman" panose="02020603050405020304" pitchFamily="18" charset="0"/>
                <a:cs typeface="Times New Roman" panose="02020603050405020304" pitchFamily="18" charset="0"/>
                <a:sym typeface="+mn-ea"/>
              </a:rPr>
              <a:t>pbuh</a:t>
            </a:r>
            <a:r>
              <a:rPr lang="en-US" sz="2400" dirty="0">
                <a:latin typeface="Times New Roman" panose="02020603050405020304" pitchFamily="18" charset="0"/>
                <a:cs typeface="Times New Roman" panose="02020603050405020304" pitchFamily="18" charset="0"/>
                <a:sym typeface="+mn-ea"/>
              </a:rPr>
              <a:t>].</a:t>
            </a:r>
            <a:endParaRPr lang="en-US" sz="2400" dirty="0">
              <a:latin typeface="Times New Roman" panose="02020603050405020304" pitchFamily="18" charset="0"/>
              <a:cs typeface="Times New Roman" panose="02020603050405020304" pitchFamily="18" charset="0"/>
            </a:endParaRPr>
          </a:p>
          <a:p>
            <a:pPr marL="0" indent="0">
              <a:buNone/>
            </a:pPr>
            <a:r>
              <a:rPr lang="en-US" altLang="en-US" sz="2400" dirty="0">
                <a:latin typeface="Algerian" panose="04020705040A02060702" pitchFamily="82" charset="0"/>
                <a:cs typeface="Algerian" panose="04020705040A02060702" pitchFamily="82" charset="0"/>
              </a:rPr>
              <a:t>Bahira, the Monk</a:t>
            </a:r>
          </a:p>
          <a:p>
            <a:pPr marL="0" indent="0" algn="just">
              <a:buNone/>
            </a:pPr>
            <a:r>
              <a:rPr lang="en-US" altLang="en-US" sz="2400" dirty="0">
                <a:latin typeface="Times New Roman" panose="02020603050405020304" pitchFamily="18" charset="0"/>
                <a:cs typeface="Times New Roman" panose="02020603050405020304" pitchFamily="18" charset="0"/>
              </a:rPr>
              <a:t>When the Messenger of [pbuh] was twelve years old, he went with his uncle Abu Talib on a business journey to Syria. When they reached Busra (which was a part of Syria, in the vicinity of Howran under the Roman domain) they met a monk called Bahira (his real name was Georges), who showed great kindness, and entertained them lavishly. He had never been in the habit of receiving or entertaining them before. He readily enough recognized the Prophet [pbuh] and said while taking his hand: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5779" y="642620"/>
            <a:ext cx="7828121" cy="656590"/>
          </a:xfrm>
        </p:spPr>
        <p:txBody>
          <a:bodyPr>
            <a:normAutofit fontScale="90000"/>
          </a:bodyPr>
          <a:lstStyle/>
          <a:p>
            <a:r>
              <a:rPr>
                <a:latin typeface="Algerian" panose="04020705040A02060702" pitchFamily="82" charset="0"/>
                <a:cs typeface="Algerian" panose="04020705040A02060702" pitchFamily="82" charset="0"/>
                <a:sym typeface="+mn-ea"/>
              </a:rPr>
              <a:t>  Prophet </a:t>
            </a:r>
            <a:r>
              <a:rPr dirty="0" err="1">
                <a:latin typeface="Algerian" panose="04020705040A02060702" pitchFamily="82" charset="0"/>
                <a:cs typeface="Algerian" panose="04020705040A02060702" pitchFamily="82" charset="0"/>
                <a:sym typeface="+mn-ea"/>
              </a:rPr>
              <a:t>pbuh</a:t>
            </a:r>
            <a:r>
              <a:rPr>
                <a:latin typeface="Algerian" panose="04020705040A02060702" pitchFamily="82" charset="0"/>
                <a:cs typeface="Algerian" panose="04020705040A02060702" pitchFamily="82" charset="0"/>
                <a:sym typeface="+mn-ea"/>
              </a:rPr>
              <a:t> in his teen age</a:t>
            </a:r>
            <a:endParaRPr lang="en-US"/>
          </a:p>
        </p:txBody>
      </p:sp>
      <p:sp>
        <p:nvSpPr>
          <p:cNvPr id="3" name="Content Placeholder 2"/>
          <p:cNvSpPr>
            <a:spLocks noGrp="1"/>
          </p:cNvSpPr>
          <p:nvPr>
            <p:ph idx="1"/>
          </p:nvPr>
        </p:nvSpPr>
        <p:spPr>
          <a:xfrm>
            <a:off x="439102" y="1417320"/>
            <a:ext cx="7904798" cy="4535170"/>
          </a:xfrm>
        </p:spPr>
        <p:txBody>
          <a:bodyPr/>
          <a:lstStyle/>
          <a:p>
            <a:pPr marL="0" indent="0" algn="just">
              <a:buNone/>
            </a:pPr>
            <a:r>
              <a:rPr lang="en-US" altLang="en-US" dirty="0">
                <a:latin typeface="Times New Roman" panose="02020603050405020304" pitchFamily="18" charset="0"/>
                <a:cs typeface="Times New Roman" panose="02020603050405020304" pitchFamily="18" charset="0"/>
                <a:sym typeface="+mn-ea"/>
              </a:rPr>
              <a:t>"</a:t>
            </a:r>
            <a:r>
              <a:rPr lang="en-US" altLang="en-US" sz="2400" dirty="0">
                <a:latin typeface="Times New Roman" panose="02020603050405020304" pitchFamily="18" charset="0"/>
                <a:cs typeface="Times New Roman" panose="02020603050405020304" pitchFamily="18" charset="0"/>
                <a:sym typeface="+mn-ea"/>
              </a:rPr>
              <a:t>This is the master of all humans. will send him with a Message which will be a mercy to all beings." Abu Talib asked: "How do you know that?" He replied: "When you appeared from the direction of ‘Aqabah, all stones and trees prostrated themselves, which they never do except for a Prophet. I can recognize him also by the seal of Prophethood which is below his shoulder, like an apple. We have got to learn this from our books." He also asked Abu Talib to send the boy back to Makkah and not to take him to Syria for fear of the Jews. Abu Talib obeyed and sent him back to Makkah with some of his men servants.</a:t>
            </a:r>
            <a:endParaRPr lang="en-US" altLang="en-US" sz="2400" dirty="0">
              <a:latin typeface="Times New Roman" panose="02020603050405020304" pitchFamily="18" charset="0"/>
              <a:cs typeface="Times New Roman" panose="02020603050405020304" pitchFamily="18" charset="0"/>
            </a:endParaRPr>
          </a:p>
          <a:p>
            <a:endParaRPr lang="en-US" sz="2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42620"/>
            <a:ext cx="7543800" cy="715010"/>
          </a:xfrm>
        </p:spPr>
        <p:txBody>
          <a:bodyPr>
            <a:normAutofit/>
          </a:bodyPr>
          <a:lstStyle/>
          <a:p>
            <a:r>
              <a:rPr lang="en-US" dirty="0">
                <a:latin typeface="Algerian" panose="04020705040A02060702" pitchFamily="82" charset="0"/>
                <a:cs typeface="Algerian" panose="04020705040A02060702" pitchFamily="82" charset="0"/>
              </a:rPr>
              <a:t>The ‘Sacrilegious’ Wars</a:t>
            </a:r>
          </a:p>
        </p:txBody>
      </p:sp>
      <p:sp>
        <p:nvSpPr>
          <p:cNvPr id="3" name="Content Placeholder 2"/>
          <p:cNvSpPr>
            <a:spLocks noGrp="1"/>
          </p:cNvSpPr>
          <p:nvPr>
            <p:ph idx="1"/>
          </p:nvPr>
        </p:nvSpPr>
        <p:spPr>
          <a:xfrm>
            <a:off x="526257" y="1242060"/>
            <a:ext cx="7817644" cy="4710430"/>
          </a:xfrm>
        </p:spPr>
        <p:txBody>
          <a:bodyPr>
            <a:normAutofit fontScale="92500" lnSpcReduction="20000"/>
          </a:bodyPr>
          <a:lstStyle/>
          <a:p>
            <a:endParaRPr lang="en-US"/>
          </a:p>
          <a:p>
            <a:pPr algn="just"/>
            <a:r>
              <a:rPr lang="en-US" sz="2400">
                <a:latin typeface="Times New Roman" panose="02020603050405020304" pitchFamily="18" charset="0"/>
                <a:cs typeface="Times New Roman" panose="02020603050405020304" pitchFamily="18" charset="0"/>
              </a:rPr>
              <a:t>Muhammad [pbuh] was hardly fifteen when the ‘sacrilegious’ wars — which continued with varying fortunes and considerable loss of human life for a number of years — broke out between Quraish and Banu Kinana on the one side and Qais ‘Ailan tribe on the other. </a:t>
            </a:r>
          </a:p>
          <a:p>
            <a:pPr algn="just"/>
            <a:r>
              <a:rPr lang="en-US" sz="2400">
                <a:latin typeface="Algerian" panose="04020705040A02060702" pitchFamily="82" charset="0"/>
                <a:cs typeface="Algerian" panose="04020705040A02060702" pitchFamily="82" charset="0"/>
              </a:rPr>
              <a:t>Al-Fudoul Confederacy</a:t>
            </a:r>
          </a:p>
          <a:p>
            <a:pPr marL="0" indent="0" algn="just">
              <a:buNone/>
            </a:pPr>
            <a:r>
              <a:rPr lang="en-US" sz="2400">
                <a:latin typeface="Times New Roman" panose="02020603050405020304" pitchFamily="18" charset="0"/>
                <a:cs typeface="Times New Roman" panose="02020603050405020304" pitchFamily="18" charset="0"/>
              </a:rPr>
              <a:t>At the conclusion of these wars, when peace was restored, people felt the need for forming confederacy at Makkah for suppressing violence and injustice, and vindicating the rights of the weak and the destitute.</a:t>
            </a:r>
          </a:p>
          <a:p>
            <a:pPr marL="0" indent="0" algn="just">
              <a:buNone/>
            </a:pPr>
            <a:r>
              <a:rPr lang="en-US" sz="2400">
                <a:latin typeface="Times New Roman" panose="02020603050405020304" pitchFamily="18" charset="0"/>
                <a:cs typeface="Times New Roman" panose="02020603050405020304" pitchFamily="18" charset="0"/>
              </a:rPr>
              <a:t>In fact, the spirit of this confederacy and the course of deliberations therein marked a complete departure from the pre-Islamic tribal-pride.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557" y="642620"/>
            <a:ext cx="7693343" cy="803910"/>
          </a:xfrm>
        </p:spPr>
        <p:txBody>
          <a:bodyPr>
            <a:normAutofit/>
          </a:bodyPr>
          <a:lstStyle/>
          <a:p>
            <a:r>
              <a:rPr dirty="0">
                <a:latin typeface="Algerian" panose="04020705040A02060702" pitchFamily="82" charset="0"/>
                <a:cs typeface="Algerian" panose="04020705040A02060702" pitchFamily="82" charset="0"/>
                <a:sym typeface="+mn-ea"/>
              </a:rPr>
              <a:t> Al-</a:t>
            </a:r>
            <a:r>
              <a:rPr dirty="0" err="1">
                <a:latin typeface="Algerian" panose="04020705040A02060702" pitchFamily="82" charset="0"/>
                <a:cs typeface="Algerian" panose="04020705040A02060702" pitchFamily="82" charset="0"/>
                <a:sym typeface="+mn-ea"/>
              </a:rPr>
              <a:t>Fudoul</a:t>
            </a:r>
            <a:r>
              <a:rPr dirty="0">
                <a:latin typeface="Algerian" panose="04020705040A02060702" pitchFamily="82" charset="0"/>
                <a:cs typeface="Algerian" panose="04020705040A02060702" pitchFamily="82" charset="0"/>
                <a:sym typeface="+mn-ea"/>
              </a:rPr>
              <a:t> Confederacy</a:t>
            </a:r>
            <a:endParaRPr lang="en-US" dirty="0"/>
          </a:p>
        </p:txBody>
      </p:sp>
      <p:sp>
        <p:nvSpPr>
          <p:cNvPr id="3" name="Content Placeholder 2"/>
          <p:cNvSpPr>
            <a:spLocks noGrp="1"/>
          </p:cNvSpPr>
          <p:nvPr>
            <p:ph idx="1"/>
          </p:nvPr>
        </p:nvSpPr>
        <p:spPr>
          <a:xfrm>
            <a:off x="420053" y="1446530"/>
            <a:ext cx="8119110" cy="4505960"/>
          </a:xfrm>
        </p:spPr>
        <p:txBody>
          <a:bodyPr>
            <a:normAutofit fontScale="92500" lnSpcReduction="10000"/>
          </a:bodyPr>
          <a:lstStyle/>
          <a:p>
            <a:pPr algn="just"/>
            <a:r>
              <a:rPr lang="en-US" sz="2400">
                <a:latin typeface="Times New Roman" panose="02020603050405020304" pitchFamily="18" charset="0"/>
                <a:cs typeface="Times New Roman" panose="02020603050405020304" pitchFamily="18" charset="0"/>
              </a:rPr>
              <a:t>"I witnessed a confederacy in the house of ‘Abdullah bin Jada‘an. It was more appealing to me than herds of cattle. Even now in the period of Islam I would respond positively to attending such a meeting if I were invited."</a:t>
            </a:r>
          </a:p>
          <a:p>
            <a:pPr marL="0" indent="0" algn="just">
              <a:buNone/>
            </a:pPr>
            <a:r>
              <a:rPr lang="en-US" sz="2400">
                <a:latin typeface="Algerian" panose="04020705040A02060702" pitchFamily="82" charset="0"/>
                <a:cs typeface="Algerian" panose="04020705040A02060702" pitchFamily="82" charset="0"/>
              </a:rPr>
              <a:t>Muhammad’s pbuh Early Job:</a:t>
            </a:r>
          </a:p>
          <a:p>
            <a:pPr marL="0" indent="0" algn="just">
              <a:buNone/>
            </a:pPr>
            <a:r>
              <a:rPr lang="en-US" sz="2500">
                <a:latin typeface="Times New Roman" panose="02020603050405020304" pitchFamily="18" charset="0"/>
                <a:cs typeface="Times New Roman" panose="02020603050405020304" pitchFamily="18" charset="0"/>
              </a:rPr>
              <a:t>Muhammad [pbuh], had no particular job at his early youth, but it was reported that he worked as a shepherd for Bani Sa‘d and in Makkah. At the age of 25, he went to Syria as a merchant for Khadijah [R]. Ibn Ishaq reported that Khadijah, daughter of Khwailid was a business-woman of great honour and fortune. She used to employ men to do her business for a certain percentage of the profits.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117" y="642621"/>
            <a:ext cx="7784783" cy="634365"/>
          </a:xfrm>
        </p:spPr>
        <p:txBody>
          <a:bodyPr>
            <a:normAutofit fontScale="90000"/>
          </a:bodyPr>
          <a:lstStyle/>
          <a:p>
            <a:r>
              <a:rPr>
                <a:latin typeface="Algerian" panose="04020705040A02060702" pitchFamily="82" charset="0"/>
                <a:cs typeface="Algerian" panose="04020705040A02060702" pitchFamily="82" charset="0"/>
                <a:sym typeface="+mn-ea"/>
              </a:rPr>
              <a:t> Muhammad’s pbuh Early Job:</a:t>
            </a:r>
            <a:endParaRPr lang="en-US"/>
          </a:p>
        </p:txBody>
      </p:sp>
      <p:sp>
        <p:nvSpPr>
          <p:cNvPr id="3" name="Content Placeholder 2"/>
          <p:cNvSpPr>
            <a:spLocks noGrp="1"/>
          </p:cNvSpPr>
          <p:nvPr>
            <p:ph idx="1"/>
          </p:nvPr>
        </p:nvSpPr>
        <p:spPr>
          <a:xfrm>
            <a:off x="477203" y="1381760"/>
            <a:ext cx="8177689" cy="4570730"/>
          </a:xfrm>
        </p:spPr>
        <p:txBody>
          <a:bodyPr/>
          <a:lstStyle/>
          <a:p>
            <a:pPr marL="0" indent="0" algn="just">
              <a:buNone/>
            </a:pPr>
            <a:r>
              <a:rPr lang="en-US" sz="2400">
                <a:latin typeface="Times New Roman" panose="02020603050405020304" pitchFamily="18" charset="0"/>
                <a:cs typeface="Times New Roman" panose="02020603050405020304" pitchFamily="18" charset="0"/>
                <a:sym typeface="+mn-ea"/>
              </a:rPr>
              <a:t>Quraish people were mostly tradespeople, so when Khadijah was informed of Muhammad [pbuh], his truthful words, great honesty and kind manners, she sent for him. She offered him money to go to Syria and do her business, and she would give him a higher rate than the others. She would also send her hireling, Maisarah, with him. He agreed and went with her servant to Syria for trade.</a:t>
            </a:r>
            <a:endParaRPr lang="en-US" sz="2400">
              <a:latin typeface="Times New Roman" panose="02020603050405020304" pitchFamily="18" charset="0"/>
              <a:cs typeface="Times New Roman" panose="02020603050405020304" pitchFamily="18" charset="0"/>
            </a:endParaRPr>
          </a:p>
          <a:p>
            <a:pPr marL="0" indent="0" algn="just">
              <a:buNone/>
            </a:pPr>
            <a:endParaRPr lang="en-US" sz="24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703" y="552468"/>
            <a:ext cx="8614357" cy="956945"/>
          </a:xfrm>
        </p:spPr>
        <p:txBody>
          <a:bodyPr>
            <a:noAutofit/>
          </a:bodyPr>
          <a:lstStyle/>
          <a:p>
            <a:r>
              <a:rPr lang="en-US" sz="3200" dirty="0">
                <a:latin typeface="Algerian" panose="04020705040A02060702" pitchFamily="82" charset="0"/>
                <a:cs typeface="Algerian" panose="04020705040A02060702" pitchFamily="82" charset="0"/>
              </a:rPr>
              <a:t>Prophet’s </a:t>
            </a:r>
            <a:r>
              <a:rPr lang="en-US" sz="3200" dirty="0" err="1">
                <a:latin typeface="Algerian" panose="04020705040A02060702" pitchFamily="82" charset="0"/>
                <a:cs typeface="Algerian" panose="04020705040A02060702" pitchFamily="82" charset="0"/>
              </a:rPr>
              <a:t>Marraiage</a:t>
            </a:r>
            <a:r>
              <a:rPr lang="en-US" sz="3200" dirty="0">
                <a:latin typeface="Algerian" panose="04020705040A02060702" pitchFamily="82" charset="0"/>
                <a:cs typeface="Algerian" panose="04020705040A02060702" pitchFamily="82" charset="0"/>
              </a:rPr>
              <a:t> to Khadija (R.A)</a:t>
            </a:r>
          </a:p>
        </p:txBody>
      </p:sp>
      <p:sp>
        <p:nvSpPr>
          <p:cNvPr id="3" name="Content Placeholder 2"/>
          <p:cNvSpPr>
            <a:spLocks noGrp="1"/>
          </p:cNvSpPr>
          <p:nvPr>
            <p:ph idx="1"/>
          </p:nvPr>
        </p:nvSpPr>
        <p:spPr>
          <a:xfrm>
            <a:off x="380048" y="1089631"/>
            <a:ext cx="8176736" cy="5017135"/>
          </a:xfrm>
        </p:spPr>
        <p:txBody>
          <a:bodyPr>
            <a:normAutofit fontScale="92500" lnSpcReduction="20000"/>
          </a:bodyPr>
          <a:lstStyle/>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When he returned to </a:t>
            </a:r>
            <a:r>
              <a:rPr lang="en-US" sz="2400" dirty="0" err="1">
                <a:latin typeface="Times New Roman" panose="02020603050405020304" pitchFamily="18" charset="0"/>
                <a:cs typeface="Times New Roman" panose="02020603050405020304" pitchFamily="18" charset="0"/>
              </a:rPr>
              <a:t>Makkah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Khadijah</a:t>
            </a:r>
            <a:r>
              <a:rPr lang="en-US" sz="2400" dirty="0">
                <a:latin typeface="Times New Roman" panose="02020603050405020304" pitchFamily="18" charset="0"/>
                <a:cs typeface="Times New Roman" panose="02020603050405020304" pitchFamily="18" charset="0"/>
              </a:rPr>
              <a:t> noticed, in her money, more profits and blessings than she used to. Her hireling also told her of Muhammad’s good manners, honesty, deep thought, sincerity and faith. She realized that she homed at her target. Many prominent men had asked for her hand in marriage but she always spurned their advances. She disclosed her wish to her friend </a:t>
            </a:r>
            <a:r>
              <a:rPr lang="en-US" sz="2400" dirty="0" err="1">
                <a:latin typeface="Times New Roman" panose="02020603050405020304" pitchFamily="18" charset="0"/>
                <a:cs typeface="Times New Roman" panose="02020603050405020304" pitchFamily="18" charset="0"/>
              </a:rPr>
              <a:t>Nafisa</a:t>
            </a:r>
            <a:r>
              <a:rPr lang="en-US" sz="2400" dirty="0">
                <a:latin typeface="Times New Roman" panose="02020603050405020304" pitchFamily="18" charset="0"/>
                <a:cs typeface="Times New Roman" panose="02020603050405020304" pitchFamily="18" charset="0"/>
              </a:rPr>
              <a:t>, daughter of </a:t>
            </a:r>
            <a:r>
              <a:rPr lang="en-US" sz="2400" dirty="0" err="1">
                <a:latin typeface="Times New Roman" panose="02020603050405020304" pitchFamily="18" charset="0"/>
                <a:cs typeface="Times New Roman" panose="02020603050405020304" pitchFamily="18" charset="0"/>
              </a:rPr>
              <a:t>Maniya</a:t>
            </a:r>
            <a:r>
              <a:rPr lang="en-US" sz="2400" dirty="0">
                <a:latin typeface="Times New Roman" panose="02020603050405020304" pitchFamily="18" charset="0"/>
                <a:cs typeface="Times New Roman" panose="02020603050405020304" pitchFamily="18" charset="0"/>
              </a:rPr>
              <a:t>, who immediately went to Muhammad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and broke the good news to him. He agreed and requested his uncles to go to </a:t>
            </a:r>
            <a:r>
              <a:rPr lang="en-US" sz="2400" dirty="0" err="1">
                <a:latin typeface="Times New Roman" panose="02020603050405020304" pitchFamily="18" charset="0"/>
                <a:cs typeface="Times New Roman" panose="02020603050405020304" pitchFamily="18" charset="0"/>
              </a:rPr>
              <a:t>Khadijah’s</a:t>
            </a:r>
            <a:r>
              <a:rPr lang="en-US" sz="2400" dirty="0">
                <a:latin typeface="Times New Roman" panose="02020603050405020304" pitchFamily="18" charset="0"/>
                <a:cs typeface="Times New Roman" panose="02020603050405020304" pitchFamily="18" charset="0"/>
              </a:rPr>
              <a:t> uncle and talk on this issue. Subsequently, they were married.</a:t>
            </a:r>
          </a:p>
          <a:p>
            <a:pPr marL="0" indent="0" algn="just">
              <a:buNone/>
            </a:pPr>
            <a:r>
              <a:rPr lang="en-US" sz="2400" dirty="0">
                <a:latin typeface="Times New Roman" panose="02020603050405020304" pitchFamily="18" charset="0"/>
                <a:cs typeface="Times New Roman" panose="02020603050405020304" pitchFamily="18" charset="0"/>
              </a:rPr>
              <a:t>This took place after the Prophet’s return from Syria. He gave her twenty camels as dowry. She was, then, forty years old and was considered as the best woman of her folk in lineage, fortune and wisdom. She was the first woman whom the Messenger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married. He did not get married to any other until she had died.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42620"/>
            <a:ext cx="7543800" cy="849630"/>
          </a:xfrm>
        </p:spPr>
        <p:txBody>
          <a:bodyPr/>
          <a:lstStyle/>
          <a:p>
            <a:r>
              <a:rPr lang="en-US"/>
              <a:t> </a:t>
            </a:r>
            <a:r>
              <a:rPr lang="en-US">
                <a:latin typeface="Algerian" panose="04020705040A02060702" pitchFamily="82" charset="0"/>
                <a:cs typeface="Algerian" panose="04020705040A02060702" pitchFamily="82" charset="0"/>
              </a:rPr>
              <a:t>Children from Khadija</a:t>
            </a:r>
          </a:p>
        </p:txBody>
      </p:sp>
      <p:sp>
        <p:nvSpPr>
          <p:cNvPr id="3" name="Content Placeholder 2"/>
          <p:cNvSpPr>
            <a:spLocks noGrp="1"/>
          </p:cNvSpPr>
          <p:nvPr>
            <p:ph idx="1"/>
          </p:nvPr>
        </p:nvSpPr>
        <p:spPr>
          <a:xfrm>
            <a:off x="408147" y="1642745"/>
            <a:ext cx="8234839" cy="4309745"/>
          </a:xfrm>
        </p:spPr>
        <p:txBody>
          <a:bodyPr/>
          <a:lstStyle/>
          <a:p>
            <a:r>
              <a:rPr lang="en-US" sz="2400">
                <a:latin typeface="Times New Roman" panose="02020603050405020304" pitchFamily="18" charset="0"/>
                <a:cs typeface="Times New Roman" panose="02020603050405020304" pitchFamily="18" charset="0"/>
              </a:rPr>
              <a:t>Khadijah bore all his children, except Ibrahim: Al-Qasim, Zainab, Ruqaiyah, Umm Kulthum, Fatimah and ‘Abdullah who was called Taiyib and Tahir. All his sons died in their childhood and all the daughters except Fatimah died during his lifetime. Fatimah died six months after his death. All his daughters witnessed Islam, embraced it, and emigrated to Madinah.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826" y="488072"/>
            <a:ext cx="7543800" cy="754380"/>
          </a:xfrm>
        </p:spPr>
        <p:txBody>
          <a:bodyPr/>
          <a:lstStyle/>
          <a:p>
            <a:r>
              <a:rPr lang="en-US" sz="3200" dirty="0">
                <a:latin typeface="Algerian" panose="04020705040A02060702" pitchFamily="82" charset="0"/>
                <a:cs typeface="Algerian" panose="04020705040A02060702" pitchFamily="82" charset="0"/>
              </a:rPr>
              <a:t>Rebuilding Al-</a:t>
            </a:r>
            <a:r>
              <a:rPr lang="en-US" sz="3200" dirty="0" err="1">
                <a:latin typeface="Algerian" panose="04020705040A02060702" pitchFamily="82" charset="0"/>
                <a:cs typeface="Algerian" panose="04020705040A02060702" pitchFamily="82" charset="0"/>
              </a:rPr>
              <a:t>Ka‘bah</a:t>
            </a:r>
            <a:endParaRPr lang="en-US" sz="3200"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304324" y="1095311"/>
            <a:ext cx="8498681" cy="5241290"/>
          </a:xfrm>
        </p:spPr>
        <p:txBody>
          <a:bodyPr>
            <a:noAutofit/>
          </a:bodyPr>
          <a:lstStyle/>
          <a:p>
            <a:pPr algn="just"/>
            <a:r>
              <a:rPr lang="en-US" sz="2100" dirty="0">
                <a:latin typeface="Times New Roman" panose="02020603050405020304" pitchFamily="18" charset="0"/>
                <a:cs typeface="Times New Roman" panose="02020603050405020304" pitchFamily="18" charset="0"/>
              </a:rPr>
              <a:t>Five years before </a:t>
            </a:r>
            <a:r>
              <a:rPr lang="en-US" sz="2100" dirty="0" err="1" smtClean="0">
                <a:latin typeface="Times New Roman" panose="02020603050405020304" pitchFamily="18" charset="0"/>
                <a:cs typeface="Times New Roman" panose="02020603050405020304" pitchFamily="18" charset="0"/>
              </a:rPr>
              <a:t>Prophethood</a:t>
            </a:r>
            <a:r>
              <a:rPr lang="en-US" sz="2100" dirty="0" smtClean="0">
                <a:latin typeface="Times New Roman" panose="02020603050405020304" pitchFamily="18" charset="0"/>
                <a:cs typeface="Times New Roman" panose="02020603050405020304" pitchFamily="18" charset="0"/>
              </a:rPr>
              <a:t>, there </a:t>
            </a:r>
            <a:r>
              <a:rPr lang="en-US" sz="2100" dirty="0">
                <a:latin typeface="Times New Roman" panose="02020603050405020304" pitchFamily="18" charset="0"/>
                <a:cs typeface="Times New Roman" panose="02020603050405020304" pitchFamily="18" charset="0"/>
              </a:rPr>
              <a:t>was a great flood in </a:t>
            </a:r>
            <a:r>
              <a:rPr lang="en-US" sz="2100" dirty="0" err="1">
                <a:latin typeface="Times New Roman" panose="02020603050405020304" pitchFamily="18" charset="0"/>
                <a:cs typeface="Times New Roman" panose="02020603050405020304" pitchFamily="18" charset="0"/>
              </a:rPr>
              <a:t>Makkah</a:t>
            </a:r>
            <a:r>
              <a:rPr lang="en-US" sz="2100" dirty="0">
                <a:latin typeface="Times New Roman" panose="02020603050405020304" pitchFamily="18" charset="0"/>
                <a:cs typeface="Times New Roman" panose="02020603050405020304" pitchFamily="18" charset="0"/>
              </a:rPr>
              <a:t> that swept towards Al-</a:t>
            </a:r>
            <a:r>
              <a:rPr lang="en-US" sz="2100" dirty="0" err="1">
                <a:latin typeface="Times New Roman" panose="02020603050405020304" pitchFamily="18" charset="0"/>
                <a:cs typeface="Times New Roman" panose="02020603050405020304" pitchFamily="18" charset="0"/>
              </a:rPr>
              <a:t>Ka‘bah</a:t>
            </a:r>
            <a:r>
              <a:rPr lang="en-US" sz="2100" dirty="0">
                <a:latin typeface="Times New Roman" panose="02020603050405020304" pitchFamily="18" charset="0"/>
                <a:cs typeface="Times New Roman" panose="02020603050405020304" pitchFamily="18" charset="0"/>
              </a:rPr>
              <a:t> and almost demolished it. </a:t>
            </a:r>
            <a:r>
              <a:rPr lang="en-US" sz="2100" dirty="0" err="1">
                <a:latin typeface="Times New Roman" panose="02020603050405020304" pitchFamily="18" charset="0"/>
                <a:cs typeface="Times New Roman" panose="02020603050405020304" pitchFamily="18" charset="0"/>
              </a:rPr>
              <a:t>Quraish</a:t>
            </a:r>
            <a:r>
              <a:rPr lang="en-US" sz="2100" dirty="0">
                <a:latin typeface="Times New Roman" panose="02020603050405020304" pitchFamily="18" charset="0"/>
                <a:cs typeface="Times New Roman" panose="02020603050405020304" pitchFamily="18" charset="0"/>
              </a:rPr>
              <a:t> was obliged to rebuild it to safeguard its holiness and position. The chiefs of </a:t>
            </a:r>
            <a:r>
              <a:rPr lang="en-US" sz="2100" dirty="0" err="1">
                <a:latin typeface="Times New Roman" panose="02020603050405020304" pitchFamily="18" charset="0"/>
                <a:cs typeface="Times New Roman" panose="02020603050405020304" pitchFamily="18" charset="0"/>
              </a:rPr>
              <a:t>Quraish</a:t>
            </a:r>
            <a:r>
              <a:rPr lang="en-US" sz="2100" dirty="0">
                <a:latin typeface="Times New Roman" panose="02020603050405020304" pitchFamily="18" charset="0"/>
                <a:cs typeface="Times New Roman" panose="02020603050405020304" pitchFamily="18" charset="0"/>
              </a:rPr>
              <a:t> decided to use only licit money in rebuilding Al-</a:t>
            </a:r>
            <a:r>
              <a:rPr lang="en-US" sz="2100" dirty="0" err="1">
                <a:latin typeface="Times New Roman" panose="02020603050405020304" pitchFamily="18" charset="0"/>
                <a:cs typeface="Times New Roman" panose="02020603050405020304" pitchFamily="18" charset="0"/>
              </a:rPr>
              <a:t>Ka‘bah</a:t>
            </a:r>
            <a:r>
              <a:rPr lang="en-US" sz="2100" dirty="0">
                <a:latin typeface="Times New Roman" panose="02020603050405020304" pitchFamily="18" charset="0"/>
                <a:cs typeface="Times New Roman" panose="02020603050405020304" pitchFamily="18" charset="0"/>
              </a:rPr>
              <a:t>, so all money that derived from harlotry, usury or unjust practices was excluded. They were, at first, too awed to knock down the wall, but Al-</a:t>
            </a:r>
            <a:r>
              <a:rPr lang="en-US" sz="2100" dirty="0" err="1">
                <a:latin typeface="Times New Roman" panose="02020603050405020304" pitchFamily="18" charset="0"/>
                <a:cs typeface="Times New Roman" panose="02020603050405020304" pitchFamily="18" charset="0"/>
              </a:rPr>
              <a:t>Waleed</a:t>
            </a:r>
            <a:r>
              <a:rPr lang="en-US" sz="2100" dirty="0">
                <a:latin typeface="Times New Roman" panose="02020603050405020304" pitchFamily="18" charset="0"/>
                <a:cs typeface="Times New Roman" panose="02020603050405020304" pitchFamily="18" charset="0"/>
              </a:rPr>
              <a:t> bin Al-</a:t>
            </a:r>
            <a:r>
              <a:rPr lang="en-US" sz="2100" dirty="0" err="1">
                <a:latin typeface="Times New Roman" panose="02020603050405020304" pitchFamily="18" charset="0"/>
                <a:cs typeface="Times New Roman" panose="02020603050405020304" pitchFamily="18" charset="0"/>
              </a:rPr>
              <a:t>Mugheerah</a:t>
            </a:r>
            <a:r>
              <a:rPr lang="en-US" sz="2100" dirty="0">
                <a:latin typeface="Times New Roman" panose="02020603050405020304" pitchFamily="18" charset="0"/>
                <a:cs typeface="Times New Roman" panose="02020603050405020304" pitchFamily="18" charset="0"/>
              </a:rPr>
              <a:t> Al-</a:t>
            </a:r>
            <a:r>
              <a:rPr lang="en-US" sz="2100" dirty="0" err="1">
                <a:latin typeface="Times New Roman" panose="02020603050405020304" pitchFamily="18" charset="0"/>
                <a:cs typeface="Times New Roman" panose="02020603050405020304" pitchFamily="18" charset="0"/>
              </a:rPr>
              <a:t>Mukhzumi</a:t>
            </a:r>
            <a:r>
              <a:rPr lang="en-US" sz="2100" dirty="0">
                <a:latin typeface="Times New Roman" panose="02020603050405020304" pitchFamily="18" charset="0"/>
                <a:cs typeface="Times New Roman" panose="02020603050405020304" pitchFamily="18" charset="0"/>
              </a:rPr>
              <a:t> started the work. Seeing that no harm had happened to him, the others participated in demolishing the walls until they reached the basis laid by Abraham. When they started rebuilding its walls, they divided the work among the tribes. Each tribe was responsible for rebuilding a part of it. The tribes collected stones and started work. The man who laid the stones was a Roman mason called </a:t>
            </a:r>
            <a:r>
              <a:rPr lang="en-US" sz="2100" dirty="0" err="1">
                <a:latin typeface="Times New Roman" panose="02020603050405020304" pitchFamily="18" charset="0"/>
                <a:cs typeface="Times New Roman" panose="02020603050405020304" pitchFamily="18" charset="0"/>
              </a:rPr>
              <a:t>Baqum</a:t>
            </a:r>
            <a:r>
              <a:rPr lang="en-US" sz="2100" dirty="0">
                <a:latin typeface="Times New Roman" panose="02020603050405020304" pitchFamily="18" charset="0"/>
                <a:cs typeface="Times New Roman" panose="02020603050405020304" pitchFamily="18" charset="0"/>
              </a:rPr>
              <a:t>. The work went on in harmony till the time came to put the sacred Black Stone in its proper place. Then strife broke out among the chiefs, and lasted for four or five days, each contesting for the </a:t>
            </a:r>
            <a:r>
              <a:rPr lang="en-US" sz="2100" dirty="0" err="1">
                <a:latin typeface="Times New Roman" panose="02020603050405020304" pitchFamily="18" charset="0"/>
                <a:cs typeface="Times New Roman" panose="02020603050405020304" pitchFamily="18" charset="0"/>
              </a:rPr>
              <a:t>honour</a:t>
            </a:r>
            <a:r>
              <a:rPr lang="en-US" sz="2100" dirty="0">
                <a:latin typeface="Times New Roman" panose="02020603050405020304" pitchFamily="18" charset="0"/>
                <a:cs typeface="Times New Roman" panose="02020603050405020304" pitchFamily="18" charset="0"/>
              </a:rPr>
              <a:t> of placing the stone in its position.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7222" y="642621"/>
            <a:ext cx="7716679" cy="848995"/>
          </a:xfrm>
        </p:spPr>
        <p:txBody>
          <a:bodyPr>
            <a:normAutofit/>
          </a:bodyPr>
          <a:lstStyle/>
          <a:p>
            <a:r>
              <a:rPr dirty="0">
                <a:latin typeface="Algerian" panose="04020705040A02060702" pitchFamily="82" charset="0"/>
                <a:cs typeface="Algerian" panose="04020705040A02060702" pitchFamily="82" charset="0"/>
                <a:sym typeface="+mn-ea"/>
              </a:rPr>
              <a:t>Rebuilding Al-</a:t>
            </a:r>
            <a:r>
              <a:rPr dirty="0" err="1">
                <a:latin typeface="Algerian" panose="04020705040A02060702" pitchFamily="82" charset="0"/>
                <a:cs typeface="Algerian" panose="04020705040A02060702" pitchFamily="82" charset="0"/>
                <a:sym typeface="+mn-ea"/>
              </a:rPr>
              <a:t>Ka‘bah</a:t>
            </a:r>
            <a:endParaRPr lang="en-US" dirty="0"/>
          </a:p>
        </p:txBody>
      </p:sp>
      <p:sp>
        <p:nvSpPr>
          <p:cNvPr id="3" name="Content Placeholder 2"/>
          <p:cNvSpPr>
            <a:spLocks noGrp="1"/>
          </p:cNvSpPr>
          <p:nvPr>
            <p:ph idx="1"/>
          </p:nvPr>
        </p:nvSpPr>
        <p:spPr>
          <a:xfrm>
            <a:off x="478155" y="1612265"/>
            <a:ext cx="8038624" cy="4340225"/>
          </a:xfrm>
        </p:spPr>
        <p:txBody>
          <a:bodyPr>
            <a:normAutofit fontScale="92500"/>
          </a:bodyPr>
          <a:lstStyle/>
          <a:p>
            <a:pPr marL="0" indent="0" algn="just">
              <a:buNone/>
            </a:pPr>
            <a:r>
              <a:rPr lang="en-US" sz="2400">
                <a:latin typeface="Times New Roman" panose="02020603050405020304" pitchFamily="18" charset="0"/>
                <a:cs typeface="Times New Roman" panose="02020603050405020304" pitchFamily="18" charset="0"/>
                <a:sym typeface="+mn-ea"/>
              </a:rPr>
              <a:t>Daggers were on the point of being drawn and great bloodshed seemed imminent. Luckily, the oldest among the chiefs Abu Omaiyah bin Mugheerah Al-Makhzumi made a proposal which was accepted by all. He said: "Let him, who enters the Sanctuary first of all, decide on the point." It was then the Muhmmad pbuh.?</a:t>
            </a:r>
          </a:p>
          <a:p>
            <a:pPr marL="0" indent="0" algn="just">
              <a:buNone/>
            </a:pPr>
            <a:r>
              <a:rPr lang="en-US" sz="2400">
                <a:latin typeface="Times New Roman" panose="02020603050405020304" pitchFamily="18" charset="0"/>
                <a:cs typeface="Times New Roman" panose="02020603050405020304" pitchFamily="18" charset="0"/>
              </a:rPr>
              <a:t>He asked for a mantle which he spread on the ground and placed the stone in its centre. He then asked the representatives of the different clans among them, to lift the stone all together. When it had reached the proper place, Muhammad [pbuh] laid it in the proper position with his own hands. This is how a very tense situation was eased and a grave danger averted by the wisdom of the Prophet [pbuh].</a:t>
            </a:r>
          </a:p>
          <a:p>
            <a:pPr marL="0" indent="0" algn="just">
              <a:buNone/>
            </a:pPr>
            <a:endParaRPr lang="en-US" sz="24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642620"/>
            <a:ext cx="7543800" cy="1049020"/>
          </a:xfrm>
        </p:spPr>
        <p:txBody>
          <a:bodyPr>
            <a:noAutofit/>
          </a:bodyPr>
          <a:lstStyle/>
          <a:p>
            <a:pPr algn="ctr"/>
            <a:r>
              <a:rPr lang="en-US" sz="2400" dirty="0">
                <a:latin typeface="Algerian" panose="04020705040A02060702" pitchFamily="82" charset="0"/>
                <a:cs typeface="Algerian" panose="04020705040A02060702" pitchFamily="82" charset="0"/>
              </a:rPr>
              <a:t>A Review of Muhammad’s Biography before Commissioning of the </a:t>
            </a:r>
            <a:r>
              <a:rPr lang="en-US" sz="2400" dirty="0" err="1">
                <a:latin typeface="Algerian" panose="04020705040A02060702" pitchFamily="82" charset="0"/>
                <a:cs typeface="Algerian" panose="04020705040A02060702" pitchFamily="82" charset="0"/>
              </a:rPr>
              <a:t>Prophethood</a:t>
            </a:r>
            <a:endParaRPr lang="en-US" sz="2400" dirty="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385287" y="1691640"/>
            <a:ext cx="8153876" cy="4260850"/>
          </a:xfrm>
        </p:spPr>
        <p:txBody>
          <a:bodyPr>
            <a:normAutofit fontScale="92500" lnSpcReduction="20000"/>
          </a:bodyPr>
          <a:lstStyle/>
          <a:p>
            <a:pPr algn="just"/>
            <a:r>
              <a:rPr lang="en-US" sz="2400">
                <a:latin typeface="Times New Roman" panose="02020603050405020304" pitchFamily="18" charset="0"/>
                <a:cs typeface="Times New Roman" panose="02020603050405020304" pitchFamily="18" charset="0"/>
              </a:rPr>
              <a:t>Prophet Muhammad [pbuh] was, in his youth, a combination of the best social attributes. He was an exemplary man of weighty mind and faultless insight. He was favoured with intelligence, originality of thought and accurate choice of the means leading to accurate goals. His long silence helped favourably in his habit of meditation and deep investigation into the truth. His vivid mind and pure nature were helpfully instrumental in assimilating and comprehending ways of life and people, individual and community-wise. He shunned superstitious practices but took an active part in constructive and useful dealings, otherwise, he would have recourse to his self-consecrated solitude. He kept himself aloof from drinking wine, eating meat slaughtered on stone altars, or attending idolatrous festivals.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500951"/>
            <a:ext cx="7543800" cy="726440"/>
          </a:xfrm>
        </p:spPr>
        <p:txBody>
          <a:bodyPr>
            <a:noAutofit/>
          </a:bodyPr>
          <a:lstStyle/>
          <a:p>
            <a:pPr algn="ctr"/>
            <a:r>
              <a:rPr sz="2400" dirty="0">
                <a:latin typeface="Algerian" panose="04020705040A02060702" pitchFamily="82" charset="0"/>
                <a:cs typeface="Algerian" panose="04020705040A02060702" pitchFamily="82" charset="0"/>
                <a:sym typeface="+mn-ea"/>
              </a:rPr>
              <a:t>A Review of Muhammad’s Biography before Commissioning of the </a:t>
            </a:r>
            <a:r>
              <a:rPr sz="2400" dirty="0" err="1">
                <a:latin typeface="Algerian" panose="04020705040A02060702" pitchFamily="82" charset="0"/>
                <a:cs typeface="Algerian" panose="04020705040A02060702" pitchFamily="82" charset="0"/>
                <a:sym typeface="+mn-ea"/>
              </a:rPr>
              <a:t>Prophethood</a:t>
            </a:r>
            <a:endParaRPr lang="en-US" sz="2400" dirty="0"/>
          </a:p>
        </p:txBody>
      </p:sp>
      <p:sp>
        <p:nvSpPr>
          <p:cNvPr id="3" name="Content Placeholder 2"/>
          <p:cNvSpPr>
            <a:spLocks noGrp="1"/>
          </p:cNvSpPr>
          <p:nvPr>
            <p:ph idx="1"/>
          </p:nvPr>
        </p:nvSpPr>
        <p:spPr>
          <a:xfrm>
            <a:off x="397669" y="1188754"/>
            <a:ext cx="8233886" cy="4583430"/>
          </a:xfrm>
        </p:spPr>
        <p:txBody>
          <a:bodyPr>
            <a:noAutofit/>
          </a:bodyPr>
          <a:lstStyle/>
          <a:p>
            <a:pPr algn="just"/>
            <a:r>
              <a:rPr lang="en-US" sz="2300" dirty="0">
                <a:latin typeface="Times New Roman" panose="02020603050405020304" pitchFamily="18" charset="0"/>
                <a:cs typeface="Times New Roman" panose="02020603050405020304" pitchFamily="18" charset="0"/>
              </a:rPr>
              <a:t>Even when he tried to obey his instinct to enjoy some life pleasures or follow some </a:t>
            </a:r>
            <a:r>
              <a:rPr lang="en-US" sz="2300" dirty="0" err="1">
                <a:latin typeface="Times New Roman" panose="02020603050405020304" pitchFamily="18" charset="0"/>
                <a:cs typeface="Times New Roman" panose="02020603050405020304" pitchFamily="18" charset="0"/>
              </a:rPr>
              <a:t>irrespectable</a:t>
            </a:r>
            <a:r>
              <a:rPr lang="en-US" sz="2300" dirty="0">
                <a:latin typeface="Times New Roman" panose="02020603050405020304" pitchFamily="18" charset="0"/>
                <a:cs typeface="Times New Roman" panose="02020603050405020304" pitchFamily="18" charset="0"/>
              </a:rPr>
              <a:t> traditions, providence intervened to curb any lapse in this course. </a:t>
            </a:r>
          </a:p>
          <a:p>
            <a:pPr marL="0" indent="0" algn="just">
              <a:buNone/>
            </a:pPr>
            <a:r>
              <a:rPr lang="en-US" sz="2300" dirty="0">
                <a:latin typeface="Times New Roman" panose="02020603050405020304" pitchFamily="18" charset="0"/>
                <a:cs typeface="Times New Roman" panose="02020603050405020304" pitchFamily="18" charset="0"/>
              </a:rPr>
              <a:t>He proved himself to be the ideal of manhood, and to possess a spotless character. He was the most obliging to his compatriots, the most honest in his talk and the mildest in temper. He was the most gentle-hearted, chaste, hospitable and always impressed people by his </a:t>
            </a:r>
            <a:r>
              <a:rPr lang="en-US" sz="2300" dirty="0" err="1">
                <a:latin typeface="Times New Roman" panose="02020603050405020304" pitchFamily="18" charset="0"/>
                <a:cs typeface="Times New Roman" panose="02020603050405020304" pitchFamily="18" charset="0"/>
              </a:rPr>
              <a:t>pietyinspiring</a:t>
            </a:r>
            <a:r>
              <a:rPr lang="en-US" sz="2300" dirty="0">
                <a:latin typeface="Times New Roman" panose="02020603050405020304" pitchFamily="18" charset="0"/>
                <a:cs typeface="Times New Roman" panose="02020603050405020304" pitchFamily="18" charset="0"/>
              </a:rPr>
              <a:t> countenance. He was the most truthful and the best to keep covenant. His fellow-citizens, by common consent, gave him the title of Al-‘</a:t>
            </a:r>
            <a:r>
              <a:rPr lang="en-US" sz="2300" dirty="0" err="1">
                <a:latin typeface="Times New Roman" panose="02020603050405020304" pitchFamily="18" charset="0"/>
                <a:cs typeface="Times New Roman" panose="02020603050405020304" pitchFamily="18" charset="0"/>
              </a:rPr>
              <a:t>Ameen</a:t>
            </a:r>
            <a:r>
              <a:rPr lang="en-US" sz="2300" dirty="0">
                <a:latin typeface="Times New Roman" panose="02020603050405020304" pitchFamily="18" charset="0"/>
                <a:cs typeface="Times New Roman" panose="02020603050405020304" pitchFamily="18" charset="0"/>
              </a:rPr>
              <a:t> (trustworthy). The Mother of believers, </a:t>
            </a:r>
            <a:r>
              <a:rPr lang="en-US" sz="2300" dirty="0" err="1">
                <a:latin typeface="Times New Roman" panose="02020603050405020304" pitchFamily="18" charset="0"/>
                <a:cs typeface="Times New Roman" panose="02020603050405020304" pitchFamily="18" charset="0"/>
              </a:rPr>
              <a:t>Khadijah</a:t>
            </a:r>
            <a:r>
              <a:rPr lang="en-US" sz="2300" dirty="0">
                <a:latin typeface="Times New Roman" panose="02020603050405020304" pitchFamily="18" charset="0"/>
                <a:cs typeface="Times New Roman" panose="02020603050405020304" pitchFamily="18" charset="0"/>
              </a:rPr>
              <a:t> [R], once said: He unites uterine relations, he helps the poor and the needy, he entertains the guests and endures hardships in the path of truthfulness.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datastoreItem>
</file>

<file path=customXml/itemProps2.xml><?xml version="1.0" encoding="utf-8"?>
<ds:datastoreItem xmlns:ds="http://schemas.openxmlformats.org/officeDocument/2006/customXml" ds:itemID="{946BCBFB-BBC7-42F1-95CD-058E172363A0}">
  <ds:schemaRefs/>
</ds:datastoreItem>
</file>

<file path=customXml/itemProps3.xml><?xml version="1.0" encoding="utf-8"?>
<ds:datastoreItem xmlns:ds="http://schemas.openxmlformats.org/officeDocument/2006/customXml" ds:itemID="{1F91CDEB-92ED-41DC-BF33-2916A7687628}">
  <ds:schemaRefs/>
</ds:datastoreItem>
</file>

<file path=docProps/app.xml><?xml version="1.0" encoding="utf-8"?>
<Properties xmlns="http://schemas.openxmlformats.org/officeDocument/2006/extended-properties" xmlns:vt="http://schemas.openxmlformats.org/officeDocument/2006/docPropsVTypes">
  <Template>{0F97200F-9A17-4EE0-8F49-71AA5F27C42B}tf11531919_win32</Template>
  <TotalTime>65</TotalTime>
  <Words>2255</Words>
  <Application>Microsoft Office PowerPoint</Application>
  <PresentationFormat>On-screen Show (4:3)</PresentationFormat>
  <Paragraphs>60</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SavonVTI</vt:lpstr>
      <vt:lpstr>Seerah  of  Prophet  Muhamad  pbuh</vt:lpstr>
      <vt:lpstr> Birth of Prophet Muhammad PBUH </vt:lpstr>
      <vt:lpstr>  Babyhood</vt:lpstr>
      <vt:lpstr> Babyhood</vt:lpstr>
      <vt:lpstr>                  To His Compassionate Grandfather</vt:lpstr>
      <vt:lpstr> Prophet pbuh in his teen age </vt:lpstr>
      <vt:lpstr>  Prophet pbuh in his teen age</vt:lpstr>
      <vt:lpstr>The ‘Sacrilegious’ Wars</vt:lpstr>
      <vt:lpstr> Al-Fudoul Confederacy</vt:lpstr>
      <vt:lpstr> Muhammad’s pbuh Early Job:</vt:lpstr>
      <vt:lpstr>Prophet’s Marraiage to Khadija (R.A)</vt:lpstr>
      <vt:lpstr> Children from Khadija</vt:lpstr>
      <vt:lpstr>Rebuilding Al-Ka‘bah</vt:lpstr>
      <vt:lpstr>Rebuilding Al-Ka‘bah</vt:lpstr>
      <vt:lpstr>A Review of Muhammad’s Biography before Commissioning of the Prophethood</vt:lpstr>
      <vt:lpstr>A Review of Muhammad’s Biography before Commissioning of the Prophethood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Muhamad pbuh</dc:title>
  <dc:creator>Zainab Sadiq</dc:creator>
  <cp:lastModifiedBy>Windows User</cp:lastModifiedBy>
  <cp:revision>21</cp:revision>
  <dcterms:created xsi:type="dcterms:W3CDTF">2023-10-20T06:31:00Z</dcterms:created>
  <dcterms:modified xsi:type="dcterms:W3CDTF">2023-10-26T06:33:05Z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93855090A82E4AA49230075B631E43EB_12</vt:lpwstr>
  </property>
  <property fmtid="{D5CDD505-2E9C-101B-9397-08002B2CF9AE}" pid="4" name="KSOProductBuildVer">
    <vt:lpwstr>1033-12.2.0.13266</vt:lpwstr>
  </property>
</Properties>
</file>