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tableStyles.xml" ContentType="application/vnd.openxmlformats-officedocument.presentationml.tableStyles+xml"/>
  <Override PartName="/docProps/custom.xml" ContentType="application/vnd.openxmlformats-officedocument.custom-properties+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12"/>
  </p:notesMasterIdLst>
  <p:sldIdLst>
    <p:sldId id="264" r:id="rId5"/>
    <p:sldId id="319" r:id="rId6"/>
    <p:sldId id="313" r:id="rId7"/>
    <p:sldId id="315" r:id="rId8"/>
    <p:sldId id="314" r:id="rId9"/>
    <p:sldId id="316" r:id="rId10"/>
    <p:sldId id="31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19" autoAdjust="0"/>
  </p:normalViewPr>
  <p:slideViewPr>
    <p:cSldViewPr snapToGrid="0">
      <p:cViewPr>
        <p:scale>
          <a:sx n="81" d="100"/>
          <a:sy n="81" d="100"/>
        </p:scale>
        <p:origin x="-894" y="-31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6DBDFE-DD3D-4291-A404-1B97A83A6EA8}" type="datetimeFigureOut">
              <a:rPr lang="en-US" smtClean="0"/>
              <a:pPr/>
              <a:t>6/5/2024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456DE3-4E01-4AFD-AD42-42312842ED89}"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pPr/>
              <a:t>6/5/2024</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pPr/>
              <a:t>6/5/2024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345"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pPr/>
              <a:t>6/5/2024</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pPr/>
              <a:t>6/5/2024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pPr/>
              <a:t>6/5/2024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pPr/>
              <a:t>6/5/2024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pPr/>
              <a:t>6/5/2024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pPr/>
              <a:t>6/5/2024</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6/5/2024</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pPr/>
              <a:t>‹#›</a:t>
            </a:fld>
            <a:endParaRPr lang="en-US" dirty="0"/>
          </a:p>
        </p:txBody>
      </p:sp>
      <p:sp>
        <p:nvSpPr>
          <p:cNvPr id="12" name="Rectangle 11"/>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pPr/>
              <a:t>6/5/2024</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anose="02020404030301010803"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200" kern="1200">
          <a:solidFill>
            <a:schemeClr val="tx1"/>
          </a:solidFill>
          <a:latin typeface="+mn-lt"/>
          <a:ea typeface="+mn-ea"/>
          <a:cs typeface="+mn-cs"/>
        </a:defRPr>
      </a:lvl5pPr>
      <a:lvl6pPr marL="1600200" indent="-22860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400" kern="1200">
          <a:solidFill>
            <a:schemeClr val="tx1"/>
          </a:solidFill>
          <a:latin typeface="+mn-lt"/>
          <a:ea typeface="+mn-ea"/>
          <a:cs typeface="+mn-cs"/>
        </a:defRPr>
      </a:lvl6pPr>
      <a:lvl7pPr marL="1899920" indent="-22860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400" kern="1200">
          <a:solidFill>
            <a:schemeClr val="tx1"/>
          </a:solidFill>
          <a:latin typeface="+mn-lt"/>
          <a:ea typeface="+mn-ea"/>
          <a:cs typeface="+mn-cs"/>
        </a:defRPr>
      </a:lvl7pPr>
      <a:lvl8pPr marL="2200275" indent="-22860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400" kern="1200">
          <a:solidFill>
            <a:schemeClr val="tx1"/>
          </a:solidFill>
          <a:latin typeface="+mn-lt"/>
          <a:ea typeface="+mn-ea"/>
          <a:cs typeface="+mn-cs"/>
        </a:defRPr>
      </a:lvl8pPr>
      <a:lvl9pPr marL="2499995" indent="-22860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flower illustrations"/>
          <p:cNvPicPr>
            <a:picLocks noChangeAspect="1"/>
          </p:cNvPicPr>
          <p:nvPr/>
        </p:nvPicPr>
        <p:blipFill rotWithShape="1">
          <a:blip r:embed="rId4">
            <a:extLst>
              <a:ext uri="{28A0092B-C50C-407E-A947-70E740481C1C}">
                <a14:useLocalDpi xmlns:a14="http://schemas.microsoft.com/office/drawing/2010/main" xmlns="" val="0"/>
              </a:ext>
            </a:extLst>
          </a:blip>
          <a:srcRect/>
          <a:stretch>
            <a:fillRect/>
          </a:stretch>
        </p:blipFill>
        <p:spPr>
          <a:xfrm>
            <a:off x="20" y="-839"/>
            <a:ext cx="12191980" cy="6858000"/>
          </a:xfrm>
          <a:prstGeom prst="rect">
            <a:avLst/>
          </a:prstGeom>
        </p:spPr>
      </p:pic>
      <p:sp useBgFill="1">
        <p:nvSpPr>
          <p:cNvPr id="73" name="Rectangle 72"/>
          <p:cNvSpPr>
            <a:spLocks noGrp="1" noRot="1" noChangeAspect="1" noMove="1" noResize="1" noEditPoints="1" noAdjustHandles="1" noChangeArrowheads="1" noChangeShapeType="1" noTextEdit="1"/>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txBody>
          <a:bodyPr/>
          <a:lstStyle/>
          <a:p>
            <a:endParaRPr lang="en-US"/>
          </a:p>
        </p:txBody>
      </p:sp>
      <p:sp>
        <p:nvSpPr>
          <p:cNvPr id="75" name="Rectangle 74"/>
          <p:cNvSpPr>
            <a:spLocks noGrp="1" noRot="1" noChangeAspect="1" noMove="1" noResize="1" noEditPoints="1" noAdjustHandles="1" noChangeArrowheads="1" noChangeShapeType="1" noTextEdit="1"/>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lang="en-US"/>
          </a:p>
        </p:txBody>
      </p:sp>
      <p:sp>
        <p:nvSpPr>
          <p:cNvPr id="2" name="Title 1"/>
          <p:cNvSpPr>
            <a:spLocks noGrp="1"/>
          </p:cNvSpPr>
          <p:nvPr>
            <p:ph type="ctrTitle"/>
          </p:nvPr>
        </p:nvSpPr>
        <p:spPr>
          <a:xfrm>
            <a:off x="1771132" y="2091263"/>
            <a:ext cx="8649738" cy="1085116"/>
          </a:xfrm>
        </p:spPr>
        <p:txBody>
          <a:bodyPr>
            <a:normAutofit fontScale="90000"/>
          </a:bodyPr>
          <a:lstStyle/>
          <a:p>
            <a:r>
              <a:rPr lang="en-US" sz="4400" dirty="0" err="1">
                <a:latin typeface="Algerian" panose="04020705040A02060702" pitchFamily="82" charset="0"/>
              </a:rPr>
              <a:t>Seerah</a:t>
            </a:r>
            <a:r>
              <a:rPr lang="en-US" sz="4400" dirty="0">
                <a:latin typeface="Algerian" panose="04020705040A02060702" pitchFamily="82" charset="0"/>
              </a:rPr>
              <a:t> of Prophet Muhammad </a:t>
            </a:r>
            <a:r>
              <a:rPr lang="en-US" sz="4400" dirty="0" err="1">
                <a:latin typeface="Algerian" panose="04020705040A02060702" pitchFamily="82" charset="0"/>
              </a:rPr>
              <a:t>pbuh</a:t>
            </a:r>
            <a:endParaRPr lang="en-US" sz="4400" dirty="0">
              <a:latin typeface="Algerian" panose="04020705040A02060702" pitchFamily="82" charset="0"/>
            </a:endParaRPr>
          </a:p>
        </p:txBody>
      </p:sp>
      <p:sp>
        <p:nvSpPr>
          <p:cNvPr id="3" name="Subtitle 2"/>
          <p:cNvSpPr>
            <a:spLocks noGrp="1"/>
          </p:cNvSpPr>
          <p:nvPr>
            <p:ph type="subTitle" idx="1"/>
          </p:nvPr>
        </p:nvSpPr>
        <p:spPr>
          <a:xfrm>
            <a:off x="1771130" y="3681622"/>
            <a:ext cx="8652788" cy="1457641"/>
          </a:xfrm>
        </p:spPr>
        <p:txBody>
          <a:bodyPr>
            <a:normAutofit/>
          </a:bodyPr>
          <a:lstStyle/>
          <a:p>
            <a:pPr>
              <a:spcAft>
                <a:spcPts val="600"/>
              </a:spcAft>
            </a:pPr>
            <a:r>
              <a:rPr lang="en-US" sz="2800" b="1" dirty="0">
                <a:latin typeface="Algerian" panose="04020705040A02060702" pitchFamily="82" charset="0"/>
              </a:rPr>
              <a:t>Description of Prophet Muhammad PBUH</a:t>
            </a:r>
            <a:endParaRPr lang="en-US" sz="2800" b="1" dirty="0"/>
          </a:p>
        </p:txBody>
      </p:sp>
      <p:cxnSp>
        <p:nvCxnSpPr>
          <p:cNvPr id="79" name="Straight Connector 78"/>
          <p:cNvCxnSpPr>
            <a:cxnSpLocks noGrp="1" noRot="1" noChangeAspect="1" noMove="1" noResize="1" noEditPoints="1" noAdjustHandles="1" noChangeArrowheads="1" noChangeShapeType="1"/>
          </p:cNvCxnSpPr>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a:cxnSpLocks noGrp="1" noRot="1" noChangeAspect="1" noMove="1" noResize="1" noEditPoints="1" noAdjustHandles="1" noChangeArrowheads="1" noChangeShapeType="1"/>
          </p:cNvCxnSpPr>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a:cxnSpLocks noGrp="1" noRot="1" noChangeAspect="1" noMove="1" noResize="1" noEditPoints="1" noAdjustHandles="1" noChangeArrowheads="1" noChangeShapeType="1"/>
          </p:cNvCxnSpPr>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620"/>
            <a:ext cx="10058400" cy="911225"/>
          </a:xfrm>
        </p:spPr>
        <p:txBody>
          <a:bodyPr/>
          <a:lstStyle/>
          <a:p>
            <a:r>
              <a:rPr lang="en-US"/>
              <a:t>Scholars way of writing Seerah </a:t>
            </a:r>
          </a:p>
        </p:txBody>
      </p:sp>
      <p:sp>
        <p:nvSpPr>
          <p:cNvPr id="3" name="Content Placeholder 2"/>
          <p:cNvSpPr>
            <a:spLocks noGrp="1"/>
          </p:cNvSpPr>
          <p:nvPr>
            <p:ph idx="1"/>
          </p:nvPr>
        </p:nvSpPr>
        <p:spPr>
          <a:xfrm>
            <a:off x="828675" y="1421765"/>
            <a:ext cx="10296525" cy="4530725"/>
          </a:xfrm>
        </p:spPr>
        <p:txBody>
          <a:bodyPr/>
          <a:lstStyle/>
          <a:p>
            <a:pPr algn="just"/>
            <a:r>
              <a:rPr lang="en-US" sz="2800">
                <a:latin typeface="Times New Roman" panose="02020603050405020304" pitchFamily="18" charset="0"/>
                <a:cs typeface="Times New Roman" panose="02020603050405020304" pitchFamily="18" charset="0"/>
              </a:rPr>
              <a:t>Scholars have adopted different ways in writing Seerah.Some have started writing it by describing the description of Prophet Muhammad pbuh while others have started it from His birth while some other have started it from the advent of Hazrat Adam (A.S) </a:t>
            </a:r>
          </a:p>
          <a:p>
            <a:pPr algn="just"/>
            <a:endParaRPr lang="en-US" sz="2800">
              <a:latin typeface="Times New Roman" panose="02020603050405020304" pitchFamily="18" charset="0"/>
              <a:cs typeface="Times New Roman" panose="02020603050405020304" pitchFamily="18" charset="0"/>
            </a:endParaRPr>
          </a:p>
          <a:p>
            <a:pPr algn="just"/>
            <a:r>
              <a:rPr lang="en-US" sz="2800">
                <a:latin typeface="Times New Roman" panose="02020603050405020304" pitchFamily="18" charset="0"/>
                <a:cs typeface="Times New Roman" panose="02020603050405020304" pitchFamily="18" charset="0"/>
              </a:rPr>
              <a:t>We will start discussing Seerah from the physical description of our beloved Prophet </a:t>
            </a:r>
            <a:r>
              <a:rPr lang="ar-SA" altLang="en-US" sz="2800">
                <a:latin typeface="Times New Roman" panose="02020603050405020304" pitchFamily="18" charset="0"/>
                <a:cs typeface="Times New Roman" panose="02020603050405020304" pitchFamily="18" charset="0"/>
              </a:rPr>
              <a:t>صلى الله عليه و سلم.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8870" y="516835"/>
            <a:ext cx="10396330" cy="781878"/>
          </a:xfrm>
        </p:spPr>
        <p:txBody>
          <a:bodyPr>
            <a:normAutofit fontScale="90000"/>
          </a:bodyPr>
          <a:lstStyle/>
          <a:p>
            <a:r>
              <a:rPr lang="en-US" sz="4000" b="1" dirty="0">
                <a:latin typeface="Algerian" panose="04020705040A02060702" pitchFamily="82" charset="0"/>
              </a:rPr>
              <a:t/>
            </a:r>
            <a:br>
              <a:rPr lang="en-US" sz="4000" b="1" dirty="0">
                <a:latin typeface="Algerian" panose="04020705040A02060702" pitchFamily="82" charset="0"/>
              </a:rPr>
            </a:br>
            <a:r>
              <a:rPr lang="en-US" sz="4000" b="1" dirty="0">
                <a:latin typeface="Algerian" panose="04020705040A02060702" pitchFamily="82" charset="0"/>
              </a:rPr>
              <a:t>Description of Prophet Muhammad PBUH</a:t>
            </a:r>
            <a:r>
              <a:rPr lang="en-US" sz="4000" b="1" dirty="0"/>
              <a:t/>
            </a:r>
            <a:br>
              <a:rPr lang="en-US" sz="4000" b="1" dirty="0"/>
            </a:br>
            <a:endParaRPr lang="en-US" dirty="0"/>
          </a:p>
        </p:txBody>
      </p:sp>
      <p:sp>
        <p:nvSpPr>
          <p:cNvPr id="3" name="Content Placeholder 2"/>
          <p:cNvSpPr>
            <a:spLocks noGrp="1"/>
          </p:cNvSpPr>
          <p:nvPr>
            <p:ph idx="1"/>
          </p:nvPr>
        </p:nvSpPr>
        <p:spPr>
          <a:xfrm>
            <a:off x="583096" y="1391478"/>
            <a:ext cx="10542104" cy="4561266"/>
          </a:xfrm>
        </p:spPr>
        <p:txBody>
          <a:bodyPr>
            <a:normAutofit fontScale="85000" lnSpcReduction="20000"/>
          </a:bodyPr>
          <a:lstStyle/>
          <a:p>
            <a:pPr algn="l"/>
            <a:r>
              <a:rPr lang="en-US" sz="3600" b="0" i="0" u="sng" dirty="0">
                <a:effectLst/>
                <a:latin typeface="Algerian" panose="04020705040A02060702" pitchFamily="82" charset="0"/>
              </a:rPr>
              <a:t>Context:</a:t>
            </a:r>
            <a:endParaRPr lang="en-US" sz="3600" b="0" i="0" dirty="0">
              <a:effectLst/>
              <a:latin typeface="Algerian" panose="04020705040A02060702" pitchFamily="82" charset="0"/>
            </a:endParaRPr>
          </a:p>
          <a:p>
            <a:pPr marL="0" indent="0" algn="just">
              <a:buNone/>
            </a:pPr>
            <a:r>
              <a:rPr lang="en-US" sz="2800" b="0" i="1" dirty="0">
                <a:effectLst/>
                <a:latin typeface="Times New Roman" panose="02020603050405020304" pitchFamily="18" charset="0"/>
                <a:cs typeface="Times New Roman" panose="02020603050405020304" pitchFamily="18" charset="0"/>
              </a:rPr>
              <a:t>When the Messenger of Allah (saw) was granted permission to migrate (the Hijrah) from Makkah to Madinah. He was accompanied by his companions Abu Bakr (</a:t>
            </a:r>
            <a:r>
              <a:rPr lang="en-US" sz="2800" b="0" i="1" dirty="0" err="1">
                <a:effectLst/>
                <a:latin typeface="Times New Roman" panose="02020603050405020304" pitchFamily="18" charset="0"/>
                <a:cs typeface="Times New Roman" panose="02020603050405020304" pitchFamily="18" charset="0"/>
              </a:rPr>
              <a:t>ra</a:t>
            </a:r>
            <a:r>
              <a:rPr lang="en-US" sz="2800" b="0" i="1" dirty="0">
                <a:effectLst/>
                <a:latin typeface="Times New Roman" panose="02020603050405020304" pitchFamily="18" charset="0"/>
                <a:cs typeface="Times New Roman" panose="02020603050405020304" pitchFamily="18" charset="0"/>
              </a:rPr>
              <a:t>) and his freed slave ’Amar ibn </a:t>
            </a:r>
            <a:r>
              <a:rPr lang="en-US" sz="2800" b="0" i="1" dirty="0" err="1">
                <a:effectLst/>
                <a:latin typeface="Times New Roman" panose="02020603050405020304" pitchFamily="18" charset="0"/>
                <a:cs typeface="Times New Roman" panose="02020603050405020304" pitchFamily="18" charset="0"/>
              </a:rPr>
              <a:t>Fuhairah</a:t>
            </a:r>
            <a:r>
              <a:rPr lang="en-US" sz="2800" b="0" i="1" dirty="0">
                <a:effectLst/>
                <a:latin typeface="Times New Roman" panose="02020603050405020304" pitchFamily="18" charset="0"/>
                <a:cs typeface="Times New Roman" panose="02020603050405020304" pitchFamily="18" charset="0"/>
              </a:rPr>
              <a:t> (</a:t>
            </a:r>
            <a:r>
              <a:rPr lang="en-US" sz="2800" b="0" i="1" dirty="0" err="1">
                <a:effectLst/>
                <a:latin typeface="Times New Roman" panose="02020603050405020304" pitchFamily="18" charset="0"/>
                <a:cs typeface="Times New Roman" panose="02020603050405020304" pitchFamily="18" charset="0"/>
              </a:rPr>
              <a:t>ra</a:t>
            </a:r>
            <a:r>
              <a:rPr lang="en-US" sz="2800" b="0" i="1" dirty="0">
                <a:effectLst/>
                <a:latin typeface="Times New Roman" panose="02020603050405020304" pitchFamily="18" charset="0"/>
                <a:cs typeface="Times New Roman" panose="02020603050405020304" pitchFamily="18" charset="0"/>
              </a:rPr>
              <a:t>) alongside their guide, ’Abdullah ibn </a:t>
            </a:r>
            <a:r>
              <a:rPr lang="en-US" sz="2800" b="0" i="1" dirty="0" err="1">
                <a:effectLst/>
                <a:latin typeface="Times New Roman" panose="02020603050405020304" pitchFamily="18" charset="0"/>
                <a:cs typeface="Times New Roman" panose="02020603050405020304" pitchFamily="18" charset="0"/>
              </a:rPr>
              <a:t>Uraiqit</a:t>
            </a:r>
            <a:r>
              <a:rPr lang="en-US" sz="2800" b="0" i="1" dirty="0">
                <a:effectLst/>
                <a:latin typeface="Times New Roman" panose="02020603050405020304" pitchFamily="18" charset="0"/>
                <a:cs typeface="Times New Roman" panose="02020603050405020304" pitchFamily="18" charset="0"/>
              </a:rPr>
              <a:t> (who was a polytheist).</a:t>
            </a:r>
            <a:endParaRPr lang="en-US" sz="2800" b="0" i="0" dirty="0">
              <a:effectLst/>
              <a:latin typeface="Times New Roman" panose="02020603050405020304" pitchFamily="18" charset="0"/>
              <a:cs typeface="Times New Roman" panose="02020603050405020304" pitchFamily="18" charset="0"/>
            </a:endParaRPr>
          </a:p>
          <a:p>
            <a:pPr marL="0" indent="0" algn="just">
              <a:buNone/>
            </a:pPr>
            <a:r>
              <a:rPr lang="en-US" sz="2800" b="0" i="1" dirty="0">
                <a:effectLst/>
                <a:latin typeface="Times New Roman" panose="02020603050405020304" pitchFamily="18" charset="0"/>
                <a:cs typeface="Times New Roman" panose="02020603050405020304" pitchFamily="18" charset="0"/>
              </a:rPr>
              <a:t>During their migration they rested at a camp in </a:t>
            </a:r>
            <a:r>
              <a:rPr lang="en-US" sz="2800" b="0" i="1" dirty="0" err="1">
                <a:effectLst/>
                <a:latin typeface="Times New Roman" panose="02020603050405020304" pitchFamily="18" charset="0"/>
                <a:cs typeface="Times New Roman" panose="02020603050405020304" pitchFamily="18" charset="0"/>
              </a:rPr>
              <a:t>Qudaid</a:t>
            </a:r>
            <a:r>
              <a:rPr lang="en-US" sz="2800" b="0" i="1" dirty="0">
                <a:effectLst/>
                <a:latin typeface="Times New Roman" panose="02020603050405020304" pitchFamily="18" charset="0"/>
                <a:cs typeface="Times New Roman" panose="02020603050405020304" pitchFamily="18" charset="0"/>
              </a:rPr>
              <a:t> at a time of drought. They requested some food and drink from Umm </a:t>
            </a:r>
            <a:r>
              <a:rPr lang="en-US" sz="2800" b="0" i="1" dirty="0" err="1">
                <a:effectLst/>
                <a:latin typeface="Times New Roman" panose="02020603050405020304" pitchFamily="18" charset="0"/>
                <a:cs typeface="Times New Roman" panose="02020603050405020304" pitchFamily="18" charset="0"/>
              </a:rPr>
              <a:t>Ma‘bad</a:t>
            </a:r>
            <a:r>
              <a:rPr lang="en-US" sz="2800" b="0" i="1" dirty="0">
                <a:effectLst/>
                <a:latin typeface="Times New Roman" panose="02020603050405020304" pitchFamily="18" charset="0"/>
                <a:cs typeface="Times New Roman" panose="02020603050405020304" pitchFamily="18" charset="0"/>
              </a:rPr>
              <a:t> but there was unfortunately nothing to offer them. The Prophet (saw) noticed a solitary and weak goat, which he requested Umm </a:t>
            </a:r>
            <a:r>
              <a:rPr lang="en-US" sz="2800" b="0" i="1" dirty="0" err="1">
                <a:effectLst/>
                <a:latin typeface="Times New Roman" panose="02020603050405020304" pitchFamily="18" charset="0"/>
                <a:cs typeface="Times New Roman" panose="02020603050405020304" pitchFamily="18" charset="0"/>
              </a:rPr>
              <a:t>Ma‘bad</a:t>
            </a:r>
            <a:r>
              <a:rPr lang="en-US" sz="2800" b="0" i="1" dirty="0">
                <a:effectLst/>
                <a:latin typeface="Times New Roman" panose="02020603050405020304" pitchFamily="18" charset="0"/>
                <a:cs typeface="Times New Roman" panose="02020603050405020304" pitchFamily="18" charset="0"/>
              </a:rPr>
              <a:t> to milk.</a:t>
            </a:r>
            <a:endParaRPr lang="en-US" sz="2800" b="0" i="0" dirty="0">
              <a:effectLst/>
              <a:latin typeface="Times New Roman" panose="02020603050405020304" pitchFamily="18" charset="0"/>
              <a:cs typeface="Times New Roman" panose="02020603050405020304" pitchFamily="18" charset="0"/>
            </a:endParaRPr>
          </a:p>
          <a:p>
            <a:pPr marL="0" indent="0" algn="just">
              <a:buNone/>
            </a:pPr>
            <a:r>
              <a:rPr lang="en-US" sz="2800" b="0" i="1" dirty="0">
                <a:effectLst/>
                <a:latin typeface="Times New Roman" panose="02020603050405020304" pitchFamily="18" charset="0"/>
                <a:cs typeface="Times New Roman" panose="02020603050405020304" pitchFamily="18" charset="0"/>
              </a:rPr>
              <a:t>Miraculously the milk started gushing milk at the blessed hand of the Prophet (saw) and they all drank and the Prophet (saw) left plenty of milk for Umm </a:t>
            </a:r>
            <a:r>
              <a:rPr lang="en-US" sz="2800" b="0" i="1" dirty="0" err="1">
                <a:effectLst/>
                <a:latin typeface="Times New Roman" panose="02020603050405020304" pitchFamily="18" charset="0"/>
                <a:cs typeface="Times New Roman" panose="02020603050405020304" pitchFamily="18" charset="0"/>
              </a:rPr>
              <a:t>Ma‘bad</a:t>
            </a:r>
            <a:r>
              <a:rPr lang="en-US" sz="2800" b="0" i="1" dirty="0">
                <a:effectLst/>
                <a:latin typeface="Times New Roman" panose="02020603050405020304" pitchFamily="18" charset="0"/>
                <a:cs typeface="Times New Roman" panose="02020603050405020304" pitchFamily="18" charset="0"/>
              </a:rPr>
              <a:t> and her family.</a:t>
            </a:r>
            <a:endParaRPr lang="en-US" sz="2800" b="0" i="0" dirty="0">
              <a:effectLst/>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4887" y="731520"/>
            <a:ext cx="10290313" cy="633454"/>
          </a:xfrm>
        </p:spPr>
        <p:txBody>
          <a:bodyPr>
            <a:normAutofit fontScale="90000"/>
          </a:bodyPr>
          <a:lstStyle/>
          <a:p>
            <a:r>
              <a:rPr lang="en-US" sz="4000" b="1" dirty="0">
                <a:latin typeface="Algerian" panose="04020705040A02060702" pitchFamily="82" charset="0"/>
              </a:rPr>
              <a:t/>
            </a:r>
            <a:br>
              <a:rPr lang="en-US" sz="4000" b="1" dirty="0">
                <a:latin typeface="Algerian" panose="04020705040A02060702" pitchFamily="82" charset="0"/>
              </a:rPr>
            </a:br>
            <a:r>
              <a:rPr lang="en-US" sz="4000" b="1" dirty="0">
                <a:latin typeface="Algerian" panose="04020705040A02060702" pitchFamily="82" charset="0"/>
              </a:rPr>
              <a:t>Description of Prophet Muhammad PBUH</a:t>
            </a:r>
            <a:r>
              <a:rPr lang="en-US" sz="4000" b="1" dirty="0"/>
              <a:t/>
            </a:r>
            <a:br>
              <a:rPr lang="en-US" sz="4000" b="1" dirty="0"/>
            </a:br>
            <a:endParaRPr lang="en-US" dirty="0"/>
          </a:p>
        </p:txBody>
      </p:sp>
      <p:sp>
        <p:nvSpPr>
          <p:cNvPr id="3" name="Content Placeholder 2"/>
          <p:cNvSpPr>
            <a:spLocks noGrp="1"/>
          </p:cNvSpPr>
          <p:nvPr>
            <p:ph idx="1"/>
          </p:nvPr>
        </p:nvSpPr>
        <p:spPr>
          <a:xfrm>
            <a:off x="609600" y="1497496"/>
            <a:ext cx="10515600" cy="4455248"/>
          </a:xfrm>
        </p:spPr>
        <p:txBody>
          <a:bodyPr/>
          <a:lstStyle/>
          <a:p>
            <a:r>
              <a:rPr lang="en-US" sz="2400" b="0" i="1" dirty="0">
                <a:effectLst/>
                <a:latin typeface="Times New Roman" panose="02020603050405020304" pitchFamily="18" charset="0"/>
                <a:cs typeface="Times New Roman" panose="02020603050405020304" pitchFamily="18" charset="0"/>
              </a:rPr>
              <a:t>When her husband, </a:t>
            </a:r>
            <a:r>
              <a:rPr lang="en-US" sz="2400" b="0" i="1" dirty="0" err="1">
                <a:effectLst/>
                <a:latin typeface="Times New Roman" panose="02020603050405020304" pitchFamily="18" charset="0"/>
                <a:cs typeface="Times New Roman" panose="02020603050405020304" pitchFamily="18" charset="0"/>
              </a:rPr>
              <a:t>Aktham</a:t>
            </a:r>
            <a:r>
              <a:rPr lang="en-US" sz="2400" b="0" i="1" dirty="0">
                <a:effectLst/>
                <a:latin typeface="Times New Roman" panose="02020603050405020304" pitchFamily="18" charset="0"/>
                <a:cs typeface="Times New Roman" panose="02020603050405020304" pitchFamily="18" charset="0"/>
              </a:rPr>
              <a:t> ibn Abu al-Jawn al-</a:t>
            </a:r>
            <a:r>
              <a:rPr lang="en-US" sz="2400" b="0" i="1" dirty="0" err="1">
                <a:effectLst/>
                <a:latin typeface="Times New Roman" panose="02020603050405020304" pitchFamily="18" charset="0"/>
                <a:cs typeface="Times New Roman" panose="02020603050405020304" pitchFamily="18" charset="0"/>
              </a:rPr>
              <a:t>Khuza‘i</a:t>
            </a:r>
            <a:r>
              <a:rPr lang="en-US" sz="2400" b="0" i="1" dirty="0">
                <a:effectLst/>
                <a:latin typeface="Times New Roman" panose="02020603050405020304" pitchFamily="18" charset="0"/>
                <a:cs typeface="Times New Roman" panose="02020603050405020304" pitchFamily="18" charset="0"/>
              </a:rPr>
              <a:t> returned from herding his sheep he saw all the milk. He asked his wife where this had come from and she explained a ‘blessed man’ had passed by us. He asked her to describe him (saw) and what follows is Umm </a:t>
            </a:r>
            <a:r>
              <a:rPr lang="en-US" sz="2400" b="0" i="1" dirty="0" err="1">
                <a:effectLst/>
                <a:latin typeface="Times New Roman" panose="02020603050405020304" pitchFamily="18" charset="0"/>
                <a:cs typeface="Times New Roman" panose="02020603050405020304" pitchFamily="18" charset="0"/>
              </a:rPr>
              <a:t>Ma‘bad’s</a:t>
            </a:r>
            <a:r>
              <a:rPr lang="en-US" sz="2400" b="0" i="1" dirty="0">
                <a:effectLst/>
                <a:latin typeface="Times New Roman" panose="02020603050405020304" pitchFamily="18" charset="0"/>
                <a:cs typeface="Times New Roman" panose="02020603050405020304" pitchFamily="18" charset="0"/>
              </a:rPr>
              <a:t> incredible description of the Messenger of Allah (saw).</a:t>
            </a:r>
          </a:p>
          <a:p>
            <a:endParaRPr lang="en-US" sz="2400" i="1" dirty="0">
              <a:latin typeface="Times New Roman" panose="02020603050405020304" pitchFamily="18" charset="0"/>
              <a:cs typeface="Times New Roman" panose="02020603050405020304" pitchFamily="18" charset="0"/>
            </a:endParaRPr>
          </a:p>
          <a:p>
            <a:pPr marL="0" indent="0">
              <a:buNone/>
            </a:pPr>
            <a:r>
              <a:rPr lang="en-US" sz="2800" b="1" i="0" dirty="0">
                <a:effectLst/>
                <a:latin typeface="Signika"/>
              </a:rPr>
              <a:t>[Al-</a:t>
            </a:r>
            <a:r>
              <a:rPr lang="en-US" sz="2800" b="1" i="0" dirty="0" err="1">
                <a:effectLst/>
                <a:latin typeface="Signika"/>
              </a:rPr>
              <a:t>Baihaqi</a:t>
            </a:r>
            <a:r>
              <a:rPr lang="en-US" sz="2800" b="1" i="0" dirty="0">
                <a:effectLst/>
                <a:latin typeface="Signika"/>
              </a:rPr>
              <a:t> and al-Hakim]</a:t>
            </a:r>
            <a:endParaRPr lang="en-US" sz="2400" b="0" i="0" dirty="0">
              <a:effectLst/>
              <a:latin typeface="Times New Roman" panose="02020603050405020304" pitchFamily="18" charset="0"/>
              <a:cs typeface="Times New Roman" panose="02020603050405020304" pitchFamily="18" charset="0"/>
            </a:endParaRP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1148" y="642595"/>
            <a:ext cx="10224052" cy="682622"/>
          </a:xfrm>
        </p:spPr>
        <p:txBody>
          <a:bodyPr>
            <a:normAutofit fontScale="90000"/>
          </a:bodyPr>
          <a:lstStyle/>
          <a:p>
            <a:r>
              <a:rPr lang="en-US" sz="4000" b="1" dirty="0">
                <a:latin typeface="Algerian" panose="04020705040A02060702" pitchFamily="82" charset="0"/>
              </a:rPr>
              <a:t/>
            </a:r>
            <a:br>
              <a:rPr lang="en-US" sz="4000" b="1" dirty="0">
                <a:latin typeface="Algerian" panose="04020705040A02060702" pitchFamily="82" charset="0"/>
              </a:rPr>
            </a:br>
            <a:r>
              <a:rPr lang="en-US" sz="4000" b="1" dirty="0">
                <a:latin typeface="Algerian" panose="04020705040A02060702" pitchFamily="82" charset="0"/>
              </a:rPr>
              <a:t/>
            </a:r>
            <a:br>
              <a:rPr lang="en-US" sz="4000" b="1" dirty="0">
                <a:latin typeface="Algerian" panose="04020705040A02060702" pitchFamily="82" charset="0"/>
              </a:rPr>
            </a:br>
            <a:r>
              <a:rPr lang="en-US" sz="4000" b="1" dirty="0">
                <a:latin typeface="Algerian" panose="04020705040A02060702" pitchFamily="82" charset="0"/>
              </a:rPr>
              <a:t>Description of Prophet Muhammad PBUH</a:t>
            </a:r>
            <a:r>
              <a:rPr lang="en-US" sz="4000" b="1" dirty="0"/>
              <a:t/>
            </a:r>
            <a:br>
              <a:rPr lang="en-US" sz="4000" b="1" dirty="0"/>
            </a:br>
            <a:r>
              <a:rPr lang="en-US" dirty="0"/>
              <a:t/>
            </a:r>
            <a:br>
              <a:rPr lang="en-US" dirty="0"/>
            </a:br>
            <a:endParaRPr lang="en-US" dirty="0"/>
          </a:p>
        </p:txBody>
      </p:sp>
      <p:sp>
        <p:nvSpPr>
          <p:cNvPr id="3" name="Content Placeholder 2"/>
          <p:cNvSpPr>
            <a:spLocks noGrp="1"/>
          </p:cNvSpPr>
          <p:nvPr>
            <p:ph idx="1"/>
          </p:nvPr>
        </p:nvSpPr>
        <p:spPr>
          <a:xfrm>
            <a:off x="669925" y="1325245"/>
            <a:ext cx="10455275" cy="5065395"/>
          </a:xfrm>
        </p:spPr>
        <p:txBody>
          <a:bodyPr>
            <a:normAutofit fontScale="25000" lnSpcReduction="20000"/>
          </a:bodyPr>
          <a:lstStyle/>
          <a:p>
            <a:pPr marL="0" indent="0" algn="l">
              <a:buNone/>
            </a:pPr>
            <a:r>
              <a:rPr lang="en-US" sz="8000" b="1" i="0" u="sng" dirty="0">
                <a:effectLst/>
                <a:latin typeface="Times New Roman" panose="02020603050405020304" pitchFamily="18" charset="0"/>
                <a:cs typeface="Times New Roman" panose="02020603050405020304" pitchFamily="18" charset="0"/>
              </a:rPr>
              <a:t>Hadith:</a:t>
            </a:r>
            <a:endParaRPr lang="en-US" sz="8000" b="1" i="0" dirty="0">
              <a:effectLst/>
              <a:latin typeface="Times New Roman" panose="02020603050405020304" pitchFamily="18" charset="0"/>
              <a:cs typeface="Times New Roman" panose="02020603050405020304" pitchFamily="18" charset="0"/>
            </a:endParaRPr>
          </a:p>
          <a:p>
            <a:pPr marL="0" indent="0" algn="l">
              <a:buNone/>
            </a:pPr>
            <a:r>
              <a:rPr lang="en-US" sz="8700" i="0" dirty="0">
                <a:effectLst/>
                <a:latin typeface="Times New Roman" panose="02020603050405020304" pitchFamily="18" charset="0"/>
                <a:ea typeface="Segoe UI Black" panose="020B0A02040204020203" pitchFamily="34" charset="0"/>
                <a:cs typeface="Times New Roman" panose="02020603050405020304" pitchFamily="18" charset="0"/>
              </a:rPr>
              <a:t>On the authority of Umm </a:t>
            </a:r>
            <a:r>
              <a:rPr lang="en-US" sz="8700" i="0" dirty="0" err="1">
                <a:effectLst/>
                <a:latin typeface="Times New Roman" panose="02020603050405020304" pitchFamily="18" charset="0"/>
                <a:ea typeface="Segoe UI Black" panose="020B0A02040204020203" pitchFamily="34" charset="0"/>
                <a:cs typeface="Times New Roman" panose="02020603050405020304" pitchFamily="18" charset="0"/>
              </a:rPr>
              <a:t>Ma‘bad</a:t>
            </a:r>
            <a:r>
              <a:rPr lang="en-US" sz="8700" i="0" dirty="0">
                <a:effectLst/>
                <a:latin typeface="Times New Roman" panose="02020603050405020304" pitchFamily="18" charset="0"/>
                <a:ea typeface="Segoe UI Black" panose="020B0A02040204020203" pitchFamily="34" charset="0"/>
                <a:cs typeface="Times New Roman" panose="02020603050405020304" pitchFamily="18" charset="0"/>
              </a:rPr>
              <a:t> ‘Atikah </a:t>
            </a:r>
            <a:r>
              <a:rPr lang="en-US" sz="8700" i="0" dirty="0" err="1">
                <a:effectLst/>
                <a:latin typeface="Times New Roman" panose="02020603050405020304" pitchFamily="18" charset="0"/>
                <a:ea typeface="Segoe UI Black" panose="020B0A02040204020203" pitchFamily="34" charset="0"/>
                <a:cs typeface="Times New Roman" panose="02020603050405020304" pitchFamily="18" charset="0"/>
              </a:rPr>
              <a:t>bint</a:t>
            </a:r>
            <a:r>
              <a:rPr lang="en-US" sz="8700" i="0" dirty="0">
                <a:effectLst/>
                <a:latin typeface="Times New Roman" panose="02020603050405020304" pitchFamily="18" charset="0"/>
                <a:ea typeface="Segoe UI Black" panose="020B0A02040204020203" pitchFamily="34" charset="0"/>
                <a:cs typeface="Times New Roman" panose="02020603050405020304" pitchFamily="18" charset="0"/>
              </a:rPr>
              <a:t> Khalid al-</a:t>
            </a:r>
            <a:r>
              <a:rPr lang="en-US" sz="8700" i="0" dirty="0" err="1">
                <a:effectLst/>
                <a:latin typeface="Times New Roman" panose="02020603050405020304" pitchFamily="18" charset="0"/>
                <a:ea typeface="Segoe UI Black" panose="020B0A02040204020203" pitchFamily="34" charset="0"/>
                <a:cs typeface="Times New Roman" panose="02020603050405020304" pitchFamily="18" charset="0"/>
              </a:rPr>
              <a:t>Khuza‘iyyah</a:t>
            </a:r>
            <a:r>
              <a:rPr lang="en-US" sz="8700" i="0" dirty="0">
                <a:effectLst/>
                <a:latin typeface="Times New Roman" panose="02020603050405020304" pitchFamily="18" charset="0"/>
                <a:ea typeface="Segoe UI Black" panose="020B0A02040204020203" pitchFamily="34" charset="0"/>
                <a:cs typeface="Times New Roman" panose="02020603050405020304" pitchFamily="18" charset="0"/>
              </a:rPr>
              <a:t> (</a:t>
            </a:r>
            <a:r>
              <a:rPr lang="en-US" sz="8700" i="0" dirty="0" err="1">
                <a:effectLst/>
                <a:latin typeface="Times New Roman" panose="02020603050405020304" pitchFamily="18" charset="0"/>
                <a:ea typeface="Segoe UI Black" panose="020B0A02040204020203" pitchFamily="34" charset="0"/>
                <a:cs typeface="Times New Roman" panose="02020603050405020304" pitchFamily="18" charset="0"/>
              </a:rPr>
              <a:t>ra</a:t>
            </a:r>
            <a:r>
              <a:rPr lang="en-US" sz="8700" dirty="0">
                <a:latin typeface="Times New Roman" panose="02020603050405020304" pitchFamily="18" charset="0"/>
                <a:ea typeface="Segoe UI Black" panose="020B0A02040204020203" pitchFamily="34" charset="0"/>
                <a:cs typeface="Times New Roman" panose="02020603050405020304" pitchFamily="18" charset="0"/>
              </a:rPr>
              <a:t>)</a:t>
            </a:r>
            <a:r>
              <a:rPr lang="en-US" sz="8700" i="0" dirty="0">
                <a:effectLst/>
                <a:latin typeface="Times New Roman" panose="02020603050405020304" pitchFamily="18" charset="0"/>
                <a:ea typeface="Segoe UI Black" panose="020B0A02040204020203" pitchFamily="34" charset="0"/>
                <a:cs typeface="Times New Roman" panose="02020603050405020304" pitchFamily="18" charset="0"/>
              </a:rPr>
              <a:t>:</a:t>
            </a:r>
          </a:p>
          <a:p>
            <a:pPr marL="0" indent="0" algn="just">
              <a:buNone/>
            </a:pPr>
            <a:r>
              <a:rPr lang="en-US" sz="8700" dirty="0">
                <a:latin typeface="Times New Roman" panose="02020603050405020304" pitchFamily="18" charset="0"/>
                <a:ea typeface="Segoe UI Black" panose="020B0A02040204020203" pitchFamily="34" charset="0"/>
                <a:cs typeface="Times New Roman" panose="02020603050405020304" pitchFamily="18" charset="0"/>
              </a:rPr>
              <a:t>“</a:t>
            </a:r>
            <a:r>
              <a:rPr lang="en-US" sz="8700" i="0" dirty="0">
                <a:effectLst/>
                <a:latin typeface="Times New Roman" panose="02020603050405020304" pitchFamily="18" charset="0"/>
                <a:ea typeface="Segoe UI Black" panose="020B0A02040204020203" pitchFamily="34" charset="0"/>
                <a:cs typeface="Times New Roman" panose="02020603050405020304" pitchFamily="18" charset="0"/>
              </a:rPr>
              <a:t>I saw a man of visible radiance and purity, beautiful appearance, bright faced, with neither protruding ribs nor a small head, handsome and fair. His eyes were deep black and large, and his eyelashes were lush. His voice was mellow and soft. The whiteness of his eyes was bright and his pupils were very black. His eyebrows were beautifully arched and connected. His neck was long, his beard densely full. When he was silent, he appeared dignified. When he spoke, he was eminent and crowned with magnificence. His speech was sweet, his words precise, neither too little nor too much. Like a string of pearls flowing down gradually.</a:t>
            </a:r>
          </a:p>
          <a:p>
            <a:pPr marL="0" indent="0" algn="just">
              <a:buNone/>
            </a:pPr>
            <a:r>
              <a:rPr lang="en-US" sz="8700" i="0" dirty="0">
                <a:effectLst/>
                <a:latin typeface="Times New Roman" panose="02020603050405020304" pitchFamily="18" charset="0"/>
                <a:ea typeface="Segoe UI Black" panose="020B0A02040204020203" pitchFamily="34" charset="0"/>
                <a:cs typeface="Times New Roman" panose="02020603050405020304" pitchFamily="18" charset="0"/>
              </a:rPr>
              <a:t>He was the most striking and beautiful of people when seen from afar and the fairest of them when seen up close. He was medium height, neither unagreeably tall nor scornfully short; a branch between two branches. Among the three he was the most radiant in appearance, the finest of them in stature. He was surrounded by companions. When he spoke, they listened attentively.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594"/>
            <a:ext cx="10058400" cy="682623"/>
          </a:xfrm>
        </p:spPr>
        <p:txBody>
          <a:bodyPr>
            <a:normAutofit fontScale="90000"/>
          </a:bodyPr>
          <a:lstStyle/>
          <a:p>
            <a:r>
              <a:rPr lang="en-US" sz="4000" b="1" dirty="0">
                <a:latin typeface="Algerian" panose="04020705040A02060702" pitchFamily="82" charset="0"/>
              </a:rPr>
              <a:t/>
            </a:r>
            <a:br>
              <a:rPr lang="en-US" sz="4000" b="1" dirty="0">
                <a:latin typeface="Algerian" panose="04020705040A02060702" pitchFamily="82" charset="0"/>
              </a:rPr>
            </a:br>
            <a:r>
              <a:rPr lang="en-US" sz="4000" b="1" dirty="0">
                <a:latin typeface="Algerian" panose="04020705040A02060702" pitchFamily="82" charset="0"/>
              </a:rPr>
              <a:t>Description of Prophet Muhammad PBUH</a:t>
            </a:r>
            <a:r>
              <a:rPr lang="en-US" sz="4000" b="1" dirty="0"/>
              <a:t/>
            </a:r>
            <a:br>
              <a:rPr lang="en-US" sz="4000" b="1" dirty="0"/>
            </a:br>
            <a:endParaRPr lang="en-US" dirty="0"/>
          </a:p>
        </p:txBody>
      </p:sp>
      <p:sp>
        <p:nvSpPr>
          <p:cNvPr id="3" name="Content Placeholder 2"/>
          <p:cNvSpPr>
            <a:spLocks noGrp="1"/>
          </p:cNvSpPr>
          <p:nvPr>
            <p:ph idx="1"/>
          </p:nvPr>
        </p:nvSpPr>
        <p:spPr>
          <a:xfrm>
            <a:off x="530087" y="1484243"/>
            <a:ext cx="10595113" cy="4468501"/>
          </a:xfrm>
        </p:spPr>
        <p:txBody>
          <a:bodyPr>
            <a:normAutofit fontScale="92500" lnSpcReduction="10000"/>
          </a:bodyPr>
          <a:lstStyle/>
          <a:p>
            <a:pPr marL="0" indent="0">
              <a:buNone/>
            </a:pPr>
            <a:r>
              <a:rPr lang="en-US" sz="2400" b="0" i="0" dirty="0">
                <a:effectLst/>
                <a:latin typeface="Times New Roman" panose="02020603050405020304" pitchFamily="18" charset="0"/>
                <a:ea typeface="Segoe UI Black" panose="020B0A02040204020203" pitchFamily="34" charset="0"/>
                <a:cs typeface="Times New Roman" panose="02020603050405020304" pitchFamily="18" charset="0"/>
              </a:rPr>
              <a:t>When he gave orders, they hastened to fulfil them. </a:t>
            </a:r>
            <a:r>
              <a:rPr lang="en-US" sz="2400" b="0" i="0" dirty="0" err="1">
                <a:effectLst/>
                <a:latin typeface="Times New Roman" panose="02020603050405020304" pitchFamily="18" charset="0"/>
                <a:ea typeface="Segoe UI Black" panose="020B0A02040204020203" pitchFamily="34" charset="0"/>
                <a:cs typeface="Times New Roman" panose="02020603050405020304" pitchFamily="18" charset="0"/>
              </a:rPr>
              <a:t>Honoured</a:t>
            </a:r>
            <a:r>
              <a:rPr lang="en-US" sz="2400" b="0" i="0" dirty="0">
                <a:effectLst/>
                <a:latin typeface="Times New Roman" panose="02020603050405020304" pitchFamily="18" charset="0"/>
                <a:ea typeface="Segoe UI Black" panose="020B0A02040204020203" pitchFamily="34" charset="0"/>
                <a:cs typeface="Times New Roman" panose="02020603050405020304" pitchFamily="18" charset="0"/>
              </a:rPr>
              <a:t>, served and surrounded by followers. He neither frowned, nor criticized”.</a:t>
            </a:r>
          </a:p>
          <a:p>
            <a:pPr marL="0" indent="0" algn="just">
              <a:buNone/>
            </a:pPr>
            <a:r>
              <a:rPr lang="en-US" sz="2400" b="0" i="0" u="sng" dirty="0">
                <a:effectLst/>
                <a:latin typeface="Times New Roman" panose="02020603050405020304" pitchFamily="18" charset="0"/>
                <a:cs typeface="Times New Roman" panose="02020603050405020304" pitchFamily="18" charset="0"/>
              </a:rPr>
              <a:t>Hadith:</a:t>
            </a:r>
            <a:endParaRPr lang="en-US" sz="2400" b="0" i="0" dirty="0">
              <a:effectLst/>
              <a:latin typeface="Times New Roman" panose="02020603050405020304" pitchFamily="18" charset="0"/>
              <a:cs typeface="Times New Roman" panose="02020603050405020304" pitchFamily="18" charset="0"/>
            </a:endParaRPr>
          </a:p>
          <a:p>
            <a:pPr marL="0" indent="0" algn="just">
              <a:buNone/>
            </a:pPr>
            <a:r>
              <a:rPr lang="en-US" sz="2400" b="1" i="0" dirty="0">
                <a:effectLst/>
                <a:latin typeface="Times New Roman" panose="02020603050405020304" pitchFamily="18" charset="0"/>
                <a:cs typeface="Times New Roman" panose="02020603050405020304" pitchFamily="18" charset="0"/>
              </a:rPr>
              <a:t>On the authority of ’Ali ibn Abu </a:t>
            </a:r>
            <a:r>
              <a:rPr lang="en-US" sz="2400" b="1" i="0" dirty="0" err="1">
                <a:effectLst/>
                <a:latin typeface="Times New Roman" panose="02020603050405020304" pitchFamily="18" charset="0"/>
                <a:cs typeface="Times New Roman" panose="02020603050405020304" pitchFamily="18" charset="0"/>
              </a:rPr>
              <a:t>Ṭalib</a:t>
            </a:r>
            <a:r>
              <a:rPr lang="en-US" sz="2400" b="1" i="0" dirty="0">
                <a:effectLst/>
                <a:latin typeface="Times New Roman" panose="02020603050405020304" pitchFamily="18" charset="0"/>
                <a:cs typeface="Times New Roman" panose="02020603050405020304" pitchFamily="18" charset="0"/>
              </a:rPr>
              <a:t> (</a:t>
            </a:r>
            <a:r>
              <a:rPr lang="en-US" sz="2400" b="1" i="0" dirty="0" err="1">
                <a:effectLst/>
                <a:latin typeface="Times New Roman" panose="02020603050405020304" pitchFamily="18" charset="0"/>
                <a:cs typeface="Times New Roman" panose="02020603050405020304" pitchFamily="18" charset="0"/>
              </a:rPr>
              <a:t>ra</a:t>
            </a:r>
            <a:r>
              <a:rPr lang="en-US" sz="2400" b="1" i="0" dirty="0">
                <a:effectLst/>
                <a:latin typeface="Times New Roman" panose="02020603050405020304" pitchFamily="18" charset="0"/>
                <a:cs typeface="Times New Roman" panose="02020603050405020304" pitchFamily="18" charset="0"/>
              </a:rPr>
              <a:t>) that when he described the Prophet (saw), he would say:</a:t>
            </a:r>
            <a:endParaRPr lang="en-US" sz="2400" b="0" i="0" dirty="0">
              <a:effectLst/>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 </a:t>
            </a:r>
            <a:r>
              <a:rPr lang="en-US" sz="2400" b="0" i="0" dirty="0">
                <a:effectLst/>
                <a:latin typeface="Times New Roman" panose="02020603050405020304" pitchFamily="18" charset="0"/>
                <a:cs typeface="Times New Roman" panose="02020603050405020304" pitchFamily="18" charset="0"/>
              </a:rPr>
              <a:t>He was neither excessively tall, nor short, but rather was of a medium stature among (his) people. His hair was neither extremely curly nor straight, but rather it was wavy and flowing. He was neither corpulent nor was his face completely circular, but it was slightly rounded. (His complexion) was fair with some redness. His eyes were very black, his eyelashes were long. His joints were large and his shoulders broad. He was smooth-skinned; a thin line of hair ran from his chest to his navel. </a:t>
            </a:r>
            <a:endParaRPr lang="en-US" dirty="0"/>
          </a:p>
          <a:p>
            <a:pPr marL="0" indent="0">
              <a:buNone/>
            </a:pPr>
            <a:endParaRPr lang="en-US" sz="1600" b="0" i="0" dirty="0">
              <a:solidFill>
                <a:srgbClr val="624A35"/>
              </a:solidFill>
              <a:effectLst/>
              <a:latin typeface="Times New Roman" panose="02020603050405020304" pitchFamily="18" charset="0"/>
              <a:ea typeface="Segoe UI Black" panose="020B0A02040204020203" pitchFamily="34"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4887" y="642594"/>
            <a:ext cx="10290313" cy="709128"/>
          </a:xfrm>
        </p:spPr>
        <p:txBody>
          <a:bodyPr>
            <a:normAutofit fontScale="90000"/>
          </a:bodyPr>
          <a:lstStyle/>
          <a:p>
            <a:r>
              <a:rPr lang="en-US" sz="4000" b="1" dirty="0">
                <a:latin typeface="Algerian" panose="04020705040A02060702" pitchFamily="82" charset="0"/>
              </a:rPr>
              <a:t/>
            </a:r>
            <a:br>
              <a:rPr lang="en-US" sz="4000" b="1" dirty="0">
                <a:latin typeface="Algerian" panose="04020705040A02060702" pitchFamily="82" charset="0"/>
              </a:rPr>
            </a:br>
            <a:r>
              <a:rPr lang="en-US" sz="4000" b="1" dirty="0">
                <a:latin typeface="Algerian" panose="04020705040A02060702" pitchFamily="82" charset="0"/>
              </a:rPr>
              <a:t>Description of Prophet Muhammad PBUH</a:t>
            </a:r>
            <a:r>
              <a:rPr lang="en-US" sz="4000" b="1" dirty="0"/>
              <a:t/>
            </a:r>
            <a:br>
              <a:rPr lang="en-US" sz="4000" b="1" dirty="0"/>
            </a:br>
            <a:endParaRPr lang="en-US" dirty="0"/>
          </a:p>
        </p:txBody>
      </p:sp>
      <p:sp>
        <p:nvSpPr>
          <p:cNvPr id="3" name="Content Placeholder 2"/>
          <p:cNvSpPr>
            <a:spLocks noGrp="1"/>
          </p:cNvSpPr>
          <p:nvPr>
            <p:ph idx="1"/>
          </p:nvPr>
        </p:nvSpPr>
        <p:spPr>
          <a:xfrm>
            <a:off x="572770" y="1351280"/>
            <a:ext cx="10552430" cy="4964430"/>
          </a:xfrm>
        </p:spPr>
        <p:txBody>
          <a:bodyPr>
            <a:normAutofit/>
          </a:bodyPr>
          <a:lstStyle/>
          <a:p>
            <a:pPr marL="0" indent="0">
              <a:buNone/>
            </a:pPr>
            <a:r>
              <a:rPr lang="en-US" sz="2400" b="0" i="0" dirty="0">
                <a:effectLst/>
                <a:latin typeface="Times New Roman" panose="02020603050405020304" pitchFamily="18" charset="0"/>
                <a:cs typeface="Times New Roman" panose="02020603050405020304" pitchFamily="18" charset="0"/>
              </a:rPr>
              <a:t>His hands and feet were full-fleshed and sturdy. He walked with </a:t>
            </a:r>
            <a:r>
              <a:rPr lang="en-US" sz="2400" b="0" i="0" dirty="0" err="1">
                <a:effectLst/>
                <a:latin typeface="Times New Roman" panose="02020603050405020304" pitchFamily="18" charset="0"/>
                <a:cs typeface="Times New Roman" panose="02020603050405020304" pitchFamily="18" charset="0"/>
              </a:rPr>
              <a:t>vigour</a:t>
            </a:r>
            <a:r>
              <a:rPr lang="en-US" sz="2400" b="0" i="0" dirty="0">
                <a:effectLst/>
                <a:latin typeface="Times New Roman" panose="02020603050405020304" pitchFamily="18" charset="0"/>
                <a:cs typeface="Times New Roman" panose="02020603050405020304" pitchFamily="18" charset="0"/>
              </a:rPr>
              <a:t>, as though descending from a height. When he turned to look (at someone or something), he would turn with his whole person.</a:t>
            </a:r>
            <a:endParaRPr lang="en-US" sz="2400" b="0" i="0" dirty="0">
              <a:effectLst/>
              <a:latin typeface="Signika"/>
            </a:endParaRPr>
          </a:p>
          <a:p>
            <a:pPr marL="0" indent="0" algn="just">
              <a:buNone/>
            </a:pPr>
            <a:r>
              <a:rPr lang="en-US" sz="2400" b="0" i="0" dirty="0">
                <a:effectLst/>
                <a:latin typeface="Signika"/>
              </a:rPr>
              <a:t>Between his shoulders was the Seal of Prophethood, and he is the Seal of the Prophets. His heart was the soundest and most generous of hearts. His speech is the most truthful of speech. He was the gentlest of people and the kindest of them in companionship. Whoever saw him unexpectedly would be awe-stricken. Whoever came to know him would love him. Whoever described him would say, “I saw neither before him nor after him anyone like him”’.</a:t>
            </a:r>
          </a:p>
          <a:p>
            <a:pPr marL="0" indent="0" algn="l">
              <a:buNone/>
            </a:pPr>
            <a:r>
              <a:rPr lang="en-US" sz="2400" b="1" i="0" dirty="0">
                <a:effectLst/>
                <a:latin typeface="Signika"/>
              </a:rPr>
              <a:t>[Imam at-</a:t>
            </a:r>
            <a:r>
              <a:rPr lang="en-US" sz="2400" b="1" i="0" dirty="0" err="1">
                <a:effectLst/>
                <a:latin typeface="Signika"/>
              </a:rPr>
              <a:t>Tirmidhi’s</a:t>
            </a:r>
            <a:r>
              <a:rPr lang="en-US" sz="2400" b="1" i="0" dirty="0">
                <a:effectLst/>
                <a:latin typeface="Signika"/>
              </a:rPr>
              <a:t> ash-</a:t>
            </a:r>
            <a:r>
              <a:rPr lang="en-US" sz="2400" b="1" i="0" dirty="0" err="1">
                <a:effectLst/>
                <a:latin typeface="Signika"/>
              </a:rPr>
              <a:t>Shama’il</a:t>
            </a:r>
            <a:r>
              <a:rPr lang="en-US" sz="2400" b="1" i="0" dirty="0">
                <a:effectLst/>
                <a:latin typeface="Signika"/>
              </a:rPr>
              <a:t> al-</a:t>
            </a:r>
            <a:r>
              <a:rPr lang="en-US" sz="2400" b="1" i="0" dirty="0" err="1">
                <a:effectLst/>
                <a:latin typeface="Signika"/>
              </a:rPr>
              <a:t>Muhammadiyyah</a:t>
            </a:r>
            <a:r>
              <a:rPr lang="en-US" sz="2400" b="1" i="0" dirty="0">
                <a:effectLst/>
                <a:latin typeface="Signika"/>
              </a:rPr>
              <a:t>]</a:t>
            </a:r>
            <a:endParaRPr lang="en-US" sz="2400" b="0" i="0" dirty="0">
              <a:effectLst/>
              <a:latin typeface="Signika"/>
            </a:endParaRP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Avenir Next LT Pro Light"/>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1259D436-C82E-43E0-8A01-53DF9CED6032}">
  <ds:schemaRefs/>
</ds:datastoreItem>
</file>

<file path=customXml/itemProps2.xml><?xml version="1.0" encoding="utf-8"?>
<ds:datastoreItem xmlns:ds="http://schemas.openxmlformats.org/officeDocument/2006/customXml" ds:itemID="{1F91CDEB-92ED-41DC-BF33-2916A7687628}">
  <ds:schemaRefs/>
</ds:datastoreItem>
</file>

<file path=customXml/itemProps3.xml><?xml version="1.0" encoding="utf-8"?>
<ds:datastoreItem xmlns:ds="http://schemas.openxmlformats.org/officeDocument/2006/customXml" ds:itemID="{946BCBFB-BBC7-42F1-95CD-058E172363A0}">
  <ds:schemaRefs/>
</ds:datastoreItem>
</file>

<file path=docProps/app.xml><?xml version="1.0" encoding="utf-8"?>
<Properties xmlns="http://schemas.openxmlformats.org/officeDocument/2006/extended-properties" xmlns:vt="http://schemas.openxmlformats.org/officeDocument/2006/docPropsVTypes">
  <Template>{0F97200F-9A17-4EE0-8F49-71AA5F27C42B}tf11531919_win32</Template>
  <TotalTime>331</TotalTime>
  <Words>807</Words>
  <Application>Microsoft Office PowerPoint</Application>
  <PresentationFormat>Custom</PresentationFormat>
  <Paragraphs>30</Paragraphs>
  <Slides>7</Slides>
  <Notes>1</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SavonVTI</vt:lpstr>
      <vt:lpstr>Seerah of Prophet Muhammad pbuh</vt:lpstr>
      <vt:lpstr>Scholars way of writing Seerah </vt:lpstr>
      <vt:lpstr> Description of Prophet Muhammad PBUH </vt:lpstr>
      <vt:lpstr> Description of Prophet Muhammad PBUH </vt:lpstr>
      <vt:lpstr>  Description of Prophet Muhammad PBUH  </vt:lpstr>
      <vt:lpstr> Description of Prophet Muhammad PBUH </vt:lpstr>
      <vt:lpstr> Description of Prophet Muhammad PBUH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Lorem Ipsum</dc:title>
  <dc:creator>Zainab Sadiq</dc:creator>
  <cp:lastModifiedBy>Windows User</cp:lastModifiedBy>
  <cp:revision>6</cp:revision>
  <dcterms:created xsi:type="dcterms:W3CDTF">2023-10-20T05:57:00Z</dcterms:created>
  <dcterms:modified xsi:type="dcterms:W3CDTF">2024-06-05T11:49:29Z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ICV">
    <vt:lpwstr>C7D5667ECE9B45A7842B4AE1DEFA7B17_12</vt:lpwstr>
  </property>
  <property fmtid="{D5CDD505-2E9C-101B-9397-08002B2CF9AE}" pid="4" name="KSOProductBuildVer">
    <vt:lpwstr>1033-12.2.0.13489</vt:lpwstr>
  </property>
</Properties>
</file>