
<file path=[Content_Types].xml><?xml version="1.0" encoding="utf-8"?>
<Types xmlns="http://schemas.openxmlformats.org/package/2006/content-types">
  <Default Extension="xml" ContentType="application/xml"/>
  <Default Extension="jpeg" ContentType="image/jpeg"/>
  <Default Extension="JPG" ContentType="image/.jpg"/>
  <Default Extension="rels" ContentType="application/vnd.openxmlformats-package.relationshi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64" r:id="rId3"/>
    <p:sldId id="313" r:id="rId5"/>
    <p:sldId id="314" r:id="rId6"/>
    <p:sldId id="315" r:id="rId7"/>
    <p:sldId id="316" r:id="rId8"/>
    <p:sldId id="317" r:id="rId9"/>
    <p:sldId id="318" r:id="rId10"/>
    <p:sldId id="319" r:id="rId11"/>
    <p:sldId id="320" r:id="rId12"/>
    <p:sldId id="321" r:id="rId13"/>
    <p:sldId id="322" r:id="rId14"/>
    <p:sldId id="32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91" d="100"/>
          <a:sy n="91" d="100"/>
        </p:scale>
        <p:origin x="-53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customXml" Target="../customXml/item3.xml"/><Relationship Id="rId20" Type="http://schemas.openxmlformats.org/officeDocument/2006/relationships/customXml" Target="../customXml/item2.xml"/><Relationship Id="rId2" Type="http://schemas.openxmlformats.org/officeDocument/2006/relationships/theme" Target="theme/theme1.xml"/><Relationship Id="rId19" Type="http://schemas.openxmlformats.org/officeDocument/2006/relationships/customXml" Target="../customXml/item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345"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10" name="Rectangle 9"/>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11" name="Rectangle 10"/>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fld>
            <a:endParaRPr lang="en-US" dirty="0"/>
          </a:p>
        </p:txBody>
      </p:sp>
      <p:sp>
        <p:nvSpPr>
          <p:cNvPr id="12" name="Rectangle 11"/>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anose="02020404030301010803"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5pPr>
      <a:lvl6pPr marL="160020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20" y="-839"/>
            <a:ext cx="12191980" cy="6858000"/>
          </a:xfrm>
          <a:prstGeom prst="rect">
            <a:avLst/>
          </a:prstGeom>
        </p:spPr>
      </p:pic>
      <p:sp useBgFill="1">
        <p:nvSpPr>
          <p:cNvPr id="73" name="Rectangle 72"/>
          <p:cNvSpPr>
            <a:spLocks noGrp="1" noRot="1" noChangeAspect="1" noMove="1" noResize="1" noEditPoints="1" noAdjustHandles="1" noChangeArrowheads="1" noChangeShapeType="1" noTextEdit="1"/>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5" name="Rectangle 74"/>
          <p:cNvSpPr>
            <a:spLocks noGrp="1" noRot="1" noChangeAspect="1" noMove="1" noResize="1" noEditPoints="1" noAdjustHandles="1" noChangeArrowheads="1" noChangeShapeType="1" noTextEdit="1"/>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ctrTitle"/>
          </p:nvPr>
        </p:nvSpPr>
        <p:spPr>
          <a:xfrm>
            <a:off x="1771132" y="1907811"/>
            <a:ext cx="8649738" cy="1895563"/>
          </a:xfrm>
        </p:spPr>
        <p:txBody>
          <a:bodyPr>
            <a:normAutofit/>
          </a:bodyPr>
          <a:lstStyle/>
          <a:p>
            <a:r>
              <a:rPr lang="en-US" sz="2800" b="1" dirty="0" err="1"/>
              <a:t>Seerah</a:t>
            </a:r>
            <a:r>
              <a:rPr lang="en-US" sz="2800" b="1" dirty="0"/>
              <a:t> of Prophet Muhammad </a:t>
            </a:r>
            <a:r>
              <a:rPr lang="en-US" sz="2800" b="1" dirty="0" err="1"/>
              <a:t>pbuh</a:t>
            </a:r>
            <a:br>
              <a:rPr lang="ar-SA" sz="2800" b="1" dirty="0"/>
            </a:br>
            <a:br>
              <a:rPr lang="en-US" sz="2800" dirty="0"/>
            </a:br>
            <a:r>
              <a:rPr lang="ar-SA" sz="2800" dirty="0"/>
              <a:t>سيرة رسول الله صلى الله عليه وسلم</a:t>
            </a:r>
            <a:endParaRPr lang="en-US" sz="2800" dirty="0"/>
          </a:p>
        </p:txBody>
      </p:sp>
      <p:sp>
        <p:nvSpPr>
          <p:cNvPr id="3" name="Subtitle 2"/>
          <p:cNvSpPr>
            <a:spLocks noGrp="1"/>
          </p:cNvSpPr>
          <p:nvPr>
            <p:ph type="subTitle" idx="1"/>
          </p:nvPr>
        </p:nvSpPr>
        <p:spPr>
          <a:xfrm>
            <a:off x="1771130" y="3947260"/>
            <a:ext cx="8652788" cy="1192004"/>
          </a:xfrm>
        </p:spPr>
        <p:txBody>
          <a:bodyPr>
            <a:normAutofit lnSpcReduction="10000"/>
          </a:bodyPr>
          <a:lstStyle/>
          <a:p>
            <a:pPr>
              <a:spcAft>
                <a:spcPts val="600"/>
              </a:spcAft>
            </a:pPr>
            <a:r>
              <a:rPr lang="en-US" sz="3600" b="1" dirty="0"/>
              <a:t>Historical background of </a:t>
            </a:r>
            <a:r>
              <a:rPr lang="en-US" sz="3600" b="1" dirty="0" err="1"/>
              <a:t>Seerah</a:t>
            </a:r>
            <a:r>
              <a:rPr lang="en-US" sz="3600" b="1" dirty="0"/>
              <a:t> Writing</a:t>
            </a:r>
            <a:endParaRPr lang="en-US" sz="3600" b="1" dirty="0"/>
          </a:p>
        </p:txBody>
      </p:sp>
      <p:cxnSp>
        <p:nvCxnSpPr>
          <p:cNvPr id="79" name="Straight Connector 78"/>
          <p:cNvCxnSpPr>
            <a:cxnSpLocks noGrp="1" noRot="1" noChangeAspect="1" noMove="1" noResize="1" noEditPoints="1" noAdjustHandles="1" noChangeArrowheads="1" noChangeShapeType="1"/>
          </p:cNvCxnSpPr>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noGrp="1" noRot="1" noChangeAspect="1" noMove="1" noResize="1" noEditPoints="1" noAdjustHandles="1" noChangeArrowheads="1" noChangeShapeType="1"/>
          </p:cNvCxnSpPr>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cxnSpLocks noGrp="1" noRot="1" noChangeAspect="1" noMove="1" noResize="1" noEditPoints="1" noAdjustHandles="1" noChangeArrowheads="1" noChangeShapeType="1"/>
          </p:cNvCxnSpPr>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95876"/>
          </a:xfrm>
        </p:spPr>
        <p:txBody>
          <a:bodyPr>
            <a:normAutofit/>
          </a:bodyPr>
          <a:lstStyle/>
          <a:p>
            <a:pPr>
              <a:spcAft>
                <a:spcPts val="600"/>
              </a:spcAft>
            </a:pPr>
            <a:r>
              <a:rPr lang="en-US" b="1" dirty="0"/>
              <a:t>Role of Government in Writing </a:t>
            </a:r>
            <a:r>
              <a:rPr lang="en-US" b="1" dirty="0" err="1"/>
              <a:t>Seerah</a:t>
            </a:r>
            <a:endParaRPr lang="en-US" sz="4000" b="1" dirty="0"/>
          </a:p>
        </p:txBody>
      </p:sp>
      <p:sp>
        <p:nvSpPr>
          <p:cNvPr id="3" name="Content Placeholder 2"/>
          <p:cNvSpPr>
            <a:spLocks noGrp="1"/>
          </p:cNvSpPr>
          <p:nvPr>
            <p:ph idx="1"/>
          </p:nvPr>
        </p:nvSpPr>
        <p:spPr>
          <a:xfrm>
            <a:off x="1066800" y="1497496"/>
            <a:ext cx="10058400" cy="4455248"/>
          </a:xfrm>
        </p:spPr>
        <p:txBody>
          <a:bodyPr>
            <a:normAutofit fontScale="85000" lnSpcReduction="20000"/>
          </a:bodyPr>
          <a:lstStyle/>
          <a:p>
            <a:pPr>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Government officially initiated the compilation .</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Although compilation started in the era of Sahaba and Caliphs but in </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time of Banu-</a:t>
            </a:r>
            <a:r>
              <a:rPr lang="en-US" sz="2800" dirty="0" err="1">
                <a:latin typeface="Times New Roman" panose="02020603050405020304" pitchFamily="18" charset="0"/>
                <a:cs typeface="Times New Roman" panose="02020603050405020304" pitchFamily="18" charset="0"/>
              </a:rPr>
              <a:t>Ummayah</a:t>
            </a:r>
            <a:r>
              <a:rPr lang="en-US" sz="2800" dirty="0">
                <a:latin typeface="Times New Roman" panose="02020603050405020304" pitchFamily="18" charset="0"/>
                <a:cs typeface="Times New Roman" panose="02020603050405020304" pitchFamily="18" charset="0"/>
              </a:rPr>
              <a:t> Government ordered to compile, the first person who ordered officially  to write was </a:t>
            </a:r>
            <a:r>
              <a:rPr lang="en-US" sz="2800" b="1" dirty="0">
                <a:latin typeface="Times New Roman" panose="02020603050405020304" pitchFamily="18" charset="0"/>
                <a:cs typeface="Times New Roman" panose="02020603050405020304" pitchFamily="18" charset="0"/>
              </a:rPr>
              <a:t>Ameer </a:t>
            </a:r>
            <a:r>
              <a:rPr lang="en-US" sz="2800" b="1" dirty="0" err="1">
                <a:latin typeface="Times New Roman" panose="02020603050405020304" pitchFamily="18" charset="0"/>
                <a:cs typeface="Times New Roman" panose="02020603050405020304" pitchFamily="18" charset="0"/>
              </a:rPr>
              <a:t>Muaviah</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he ordered “Obaid Ibn-e-Sharia” to write the history of primitives which was known as “</a:t>
            </a:r>
            <a:r>
              <a:rPr lang="en-US" sz="2800" dirty="0" err="1">
                <a:latin typeface="Times New Roman" panose="02020603050405020304" pitchFamily="18" charset="0"/>
                <a:cs typeface="Times New Roman" panose="02020603050405020304" pitchFamily="18" charset="0"/>
              </a:rPr>
              <a:t>Akhyar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ul-Madayeen</a:t>
            </a:r>
            <a:r>
              <a:rPr lang="ar-SA" sz="2800" dirty="0">
                <a:latin typeface="Times New Roman" panose="02020603050405020304" pitchFamily="18" charset="0"/>
                <a:cs typeface="Times New Roman" panose="02020603050405020304" pitchFamily="18" charset="0"/>
              </a:rPr>
              <a:t>أخيار الماضيين .</a:t>
            </a:r>
            <a:r>
              <a:rPr lang="en-US" sz="28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Abdul Malik bin Marwan </a:t>
            </a:r>
            <a:r>
              <a:rPr lang="en-US" sz="2800" dirty="0">
                <a:latin typeface="Times New Roman" panose="02020603050405020304" pitchFamily="18" charset="0"/>
                <a:cs typeface="Times New Roman" panose="02020603050405020304" pitchFamily="18" charset="0"/>
              </a:rPr>
              <a:t>(68H)</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During his time, he ordered scholars of different field to compile their knowledge. So “</a:t>
            </a:r>
            <a:r>
              <a:rPr lang="en-US" sz="2800" dirty="0" err="1">
                <a:latin typeface="Times New Roman" panose="02020603050405020304" pitchFamily="18" charset="0"/>
                <a:cs typeface="Times New Roman" panose="02020603050405020304" pitchFamily="18" charset="0"/>
              </a:rPr>
              <a:t>Syeed</a:t>
            </a:r>
            <a:r>
              <a:rPr lang="en-US" sz="2800" dirty="0">
                <a:latin typeface="Times New Roman" panose="02020603050405020304" pitchFamily="18" charset="0"/>
                <a:cs typeface="Times New Roman" panose="02020603050405020304" pitchFamily="18" charset="0"/>
              </a:rPr>
              <a:t> bin Jubair” who was known as the Scholar of Scholars </a:t>
            </a:r>
            <a:r>
              <a:rPr lang="ar-SA" sz="2800" dirty="0">
                <a:latin typeface="Times New Roman" panose="02020603050405020304" pitchFamily="18" charset="0"/>
                <a:cs typeface="Times New Roman" panose="02020603050405020304" pitchFamily="18" charset="0"/>
              </a:rPr>
              <a:t>أعلم العلماء</a:t>
            </a:r>
            <a:r>
              <a:rPr lang="en-US" sz="2800" dirty="0">
                <a:latin typeface="Times New Roman" panose="02020603050405020304" pitchFamily="18" charset="0"/>
                <a:cs typeface="Times New Roman" panose="02020603050405020304" pitchFamily="18" charset="0"/>
              </a:rPr>
              <a:t>,he wrote the very first </a:t>
            </a:r>
            <a:r>
              <a:rPr lang="en-US" sz="2800" dirty="0" err="1">
                <a:latin typeface="Times New Roman" panose="02020603050405020304" pitchFamily="18" charset="0"/>
                <a:cs typeface="Times New Roman" panose="02020603050405020304" pitchFamily="18" charset="0"/>
              </a:rPr>
              <a:t>Tafseer</a:t>
            </a:r>
            <a:r>
              <a:rPr lang="en-US" sz="2800" dirty="0">
                <a:latin typeface="Times New Roman" panose="02020603050405020304" pitchFamily="18" charset="0"/>
                <a:cs typeface="Times New Roman" panose="02020603050405020304" pitchFamily="18" charset="0"/>
              </a:rPr>
              <a:t> of Holy Quran</a:t>
            </a:r>
            <a:r>
              <a:rPr lang="en-US" sz="2800" dirty="0" smtClean="0">
                <a:latin typeface="Times New Roman" panose="02020603050405020304" pitchFamily="18" charset="0"/>
                <a:cs typeface="Times New Roman" panose="02020603050405020304" pitchFamily="18" charset="0"/>
              </a:rPr>
              <a:t>. Then </a:t>
            </a:r>
            <a:r>
              <a:rPr lang="en-US" sz="2800" dirty="0">
                <a:latin typeface="Times New Roman" panose="02020603050405020304" pitchFamily="18" charset="0"/>
                <a:cs typeface="Times New Roman" panose="02020603050405020304" pitchFamily="18" charset="0"/>
              </a:rPr>
              <a:t>this </a:t>
            </a:r>
            <a:r>
              <a:rPr lang="en-US" sz="2800" dirty="0" err="1">
                <a:latin typeface="Times New Roman" panose="02020603050405020304" pitchFamily="18" charset="0"/>
                <a:cs typeface="Times New Roman" panose="02020603050405020304" pitchFamily="18" charset="0"/>
              </a:rPr>
              <a:t>Tafseer</a:t>
            </a:r>
            <a:r>
              <a:rPr lang="en-US" sz="2800" dirty="0">
                <a:latin typeface="Times New Roman" panose="02020603050405020304" pitchFamily="18" charset="0"/>
                <a:cs typeface="Times New Roman" panose="02020603050405020304" pitchFamily="18" charset="0"/>
              </a:rPr>
              <a:t> was preserved in the royal library.</a:t>
            </a: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03110"/>
          </a:xfrm>
        </p:spPr>
        <p:txBody>
          <a:bodyPr>
            <a:normAutofit fontScale="90000"/>
          </a:bodyPr>
          <a:lstStyle/>
          <a:p>
            <a:r>
              <a:rPr lang="en-US" b="1" dirty="0"/>
              <a:t>Role of Government in Writing </a:t>
            </a:r>
            <a:r>
              <a:rPr lang="en-US" b="1" dirty="0" err="1"/>
              <a:t>Seerah</a:t>
            </a:r>
            <a:endParaRPr lang="en-US" dirty="0"/>
          </a:p>
        </p:txBody>
      </p:sp>
      <p:sp>
        <p:nvSpPr>
          <p:cNvPr id="3" name="Content Placeholder 2"/>
          <p:cNvSpPr>
            <a:spLocks noGrp="1"/>
          </p:cNvSpPr>
          <p:nvPr>
            <p:ph idx="1"/>
          </p:nvPr>
        </p:nvSpPr>
        <p:spPr>
          <a:xfrm>
            <a:off x="1066800" y="1391478"/>
            <a:ext cx="10058400" cy="4561266"/>
          </a:xfrm>
        </p:spPr>
        <p:txBody>
          <a:bodyPr>
            <a:normAutofit fontScale="92500" lnSpcReduction="20000"/>
          </a:bodyPr>
          <a:lstStyle/>
          <a:p>
            <a:r>
              <a:rPr lang="en-US" sz="2800" b="1" dirty="0">
                <a:latin typeface="Times New Roman" panose="02020603050405020304" pitchFamily="18" charset="0"/>
                <a:cs typeface="Times New Roman" panose="02020603050405020304" pitchFamily="18" charset="0"/>
              </a:rPr>
              <a:t>Umer bin Abdul Aziz</a:t>
            </a:r>
            <a:endParaRPr lang="en-US" sz="2800" b="1"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During his caliphate he took the task of compilation to next level and spread an official message to all the states to compile the </a:t>
            </a:r>
            <a:r>
              <a:rPr lang="en-US" sz="2800" dirty="0" err="1">
                <a:latin typeface="Times New Roman" panose="02020603050405020304" pitchFamily="18" charset="0"/>
                <a:cs typeface="Times New Roman" panose="02020603050405020304" pitchFamily="18" charset="0"/>
              </a:rPr>
              <a:t>ahadith</a:t>
            </a:r>
            <a:r>
              <a:rPr lang="en-US" sz="2800" dirty="0">
                <a:latin typeface="Times New Roman" panose="02020603050405020304" pitchFamily="18" charset="0"/>
                <a:cs typeface="Times New Roman" panose="02020603050405020304" pitchFamily="18" charset="0"/>
              </a:rPr>
              <a:t> of Prophet Muhammad </a:t>
            </a:r>
            <a:r>
              <a:rPr lang="en-US" sz="2800" dirty="0" err="1">
                <a:latin typeface="Times New Roman" panose="02020603050405020304" pitchFamily="18" charset="0"/>
                <a:cs typeface="Times New Roman" panose="02020603050405020304" pitchFamily="18" charset="0"/>
              </a:rPr>
              <a:t>pbuh</a:t>
            </a:r>
            <a:r>
              <a:rPr lang="en-US" sz="2800" dirty="0" smtClean="0">
                <a:latin typeface="Times New Roman" panose="02020603050405020304" pitchFamily="18" charset="0"/>
                <a:cs typeface="Times New Roman" panose="02020603050405020304" pitchFamily="18" charset="0"/>
              </a:rPr>
              <a:t>. So </a:t>
            </a:r>
            <a:r>
              <a:rPr lang="en-US" sz="2800" dirty="0">
                <a:latin typeface="Times New Roman" panose="02020603050405020304" pitchFamily="18" charset="0"/>
                <a:cs typeface="Times New Roman" panose="02020603050405020304" pitchFamily="18" charset="0"/>
              </a:rPr>
              <a:t>“Saad bin Ibrahim” a great scholar of hadith and Qadhi (Judge) of Madina wrote a tremendous treasure of </a:t>
            </a:r>
            <a:r>
              <a:rPr lang="en-US" sz="2800" dirty="0" err="1">
                <a:latin typeface="Times New Roman" panose="02020603050405020304" pitchFamily="18" charset="0"/>
                <a:cs typeface="Times New Roman" panose="02020603050405020304" pitchFamily="18" charset="0"/>
              </a:rPr>
              <a:t>ahadith</a:t>
            </a:r>
            <a:r>
              <a:rPr lang="en-US" sz="2800" dirty="0">
                <a:latin typeface="Times New Roman" panose="02020603050405020304" pitchFamily="18" charset="0"/>
                <a:cs typeface="Times New Roman" panose="02020603050405020304" pitchFamily="18" charset="0"/>
              </a:rPr>
              <a:t> on a large massive scale and then it was sent to all the occupied states under Islamic territory.Ibn-e-Abdul </a:t>
            </a:r>
            <a:r>
              <a:rPr lang="en-US" sz="2800" dirty="0" err="1">
                <a:latin typeface="Times New Roman" panose="02020603050405020304" pitchFamily="18" charset="0"/>
                <a:cs typeface="Times New Roman" panose="02020603050405020304" pitchFamily="18" charset="0"/>
              </a:rPr>
              <a:t>Ba’r</a:t>
            </a:r>
            <a:r>
              <a:rPr lang="en-US" sz="2800" dirty="0">
                <a:latin typeface="Times New Roman" panose="02020603050405020304" pitchFamily="18" charset="0"/>
                <a:cs typeface="Times New Roman" panose="02020603050405020304" pitchFamily="18" charset="0"/>
              </a:rPr>
              <a:t> in his book “Jamie bayan </a:t>
            </a:r>
            <a:r>
              <a:rPr lang="en-US" sz="2800" dirty="0" err="1">
                <a:latin typeface="Times New Roman" panose="02020603050405020304" pitchFamily="18" charset="0"/>
                <a:cs typeface="Times New Roman" panose="02020603050405020304" pitchFamily="18" charset="0"/>
              </a:rPr>
              <a:t>ul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Ilm</a:t>
            </a:r>
            <a:r>
              <a:rPr lang="en-US" sz="2800" dirty="0">
                <a:latin typeface="Times New Roman" panose="02020603050405020304" pitchFamily="18" charset="0"/>
                <a:cs typeface="Times New Roman" panose="02020603050405020304" pitchFamily="18" charset="0"/>
              </a:rPr>
              <a:t>” </a:t>
            </a:r>
            <a:r>
              <a:rPr lang="ar-SA" altLang="en-US" sz="2800" dirty="0">
                <a:latin typeface="Times New Roman" panose="02020603050405020304" pitchFamily="18" charset="0"/>
                <a:cs typeface="Times New Roman" panose="02020603050405020304" pitchFamily="18" charset="0"/>
              </a:rPr>
              <a:t> جامع بيان العلم </a:t>
            </a:r>
            <a:r>
              <a:rPr lang="en-US" sz="2800" dirty="0">
                <a:latin typeface="Times New Roman" panose="02020603050405020304" pitchFamily="18" charset="0"/>
                <a:cs typeface="Times New Roman" panose="02020603050405020304" pitchFamily="18" charset="0"/>
              </a:rPr>
              <a:t>says: “Saad bin Ibrahim narrates that Umer bin Abdul Aziz ordered us to collect the </a:t>
            </a:r>
            <a:r>
              <a:rPr lang="en-US" sz="2800" dirty="0" err="1">
                <a:latin typeface="Times New Roman" panose="02020603050405020304" pitchFamily="18" charset="0"/>
                <a:cs typeface="Times New Roman" panose="02020603050405020304" pitchFamily="18" charset="0"/>
              </a:rPr>
              <a:t>ahadith</a:t>
            </a:r>
            <a:r>
              <a:rPr lang="en-US" sz="2800" dirty="0">
                <a:latin typeface="Times New Roman" panose="02020603050405020304" pitchFamily="18" charset="0"/>
                <a:cs typeface="Times New Roman" panose="02020603050405020304" pitchFamily="18" charset="0"/>
              </a:rPr>
              <a:t> so I compiled registers of registers on </a:t>
            </a:r>
            <a:r>
              <a:rPr lang="en-US" sz="2800" dirty="0" err="1">
                <a:latin typeface="Times New Roman" panose="02020603050405020304" pitchFamily="18" charset="0"/>
                <a:cs typeface="Times New Roman" panose="02020603050405020304" pitchFamily="18" charset="0"/>
              </a:rPr>
              <a:t>it.And</a:t>
            </a:r>
            <a:r>
              <a:rPr lang="en-US" sz="2800" dirty="0">
                <a:latin typeface="Times New Roman" panose="02020603050405020304" pitchFamily="18" charset="0"/>
                <a:cs typeface="Times New Roman" panose="02020603050405020304" pitchFamily="18" charset="0"/>
              </a:rPr>
              <a:t> he (Umer bin Abdul Aziz ) send it in all the areas under his supervision.</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709128"/>
          </a:xfrm>
        </p:spPr>
        <p:txBody>
          <a:bodyPr/>
          <a:lstStyle/>
          <a:p>
            <a:r>
              <a:rPr lang="en-US" b="1" dirty="0"/>
              <a:t>Role of Government in Writing </a:t>
            </a:r>
            <a:r>
              <a:rPr lang="en-US" b="1" dirty="0" err="1"/>
              <a:t>Seerah</a:t>
            </a:r>
            <a:endParaRPr lang="en-US" dirty="0"/>
          </a:p>
        </p:txBody>
      </p:sp>
      <p:sp>
        <p:nvSpPr>
          <p:cNvPr id="3" name="Content Placeholder 2"/>
          <p:cNvSpPr>
            <a:spLocks noGrp="1"/>
          </p:cNvSpPr>
          <p:nvPr>
            <p:ph idx="1"/>
          </p:nvPr>
        </p:nvSpPr>
        <p:spPr>
          <a:xfrm>
            <a:off x="716280" y="1482725"/>
            <a:ext cx="10408920" cy="4469765"/>
          </a:xfrm>
        </p:spPr>
        <p:txBody>
          <a:bodyPr>
            <a:normAutofit/>
          </a:bodyPr>
          <a:lstStyle/>
          <a:p>
            <a:pP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Abu Bakar bin  Muhammad bin Amr bin </a:t>
            </a:r>
            <a:r>
              <a:rPr lang="en-US" sz="2400" b="1" dirty="0" err="1">
                <a:latin typeface="Times New Roman" panose="02020603050405020304" pitchFamily="18" charset="0"/>
                <a:cs typeface="Times New Roman" panose="02020603050405020304" pitchFamily="18" charset="0"/>
              </a:rPr>
              <a:t>Hazam</a:t>
            </a:r>
            <a:r>
              <a:rPr lang="en-US" sz="2400" b="1" dirty="0">
                <a:latin typeface="Times New Roman" panose="02020603050405020304" pitchFamily="18" charset="0"/>
                <a:cs typeface="Times New Roman" panose="02020603050405020304" pitchFamily="18" charset="0"/>
              </a:rPr>
              <a:t> Al-Ansari</a:t>
            </a:r>
            <a:r>
              <a:rPr lang="en-US" sz="2400" dirty="0">
                <a:latin typeface="Times New Roman" panose="02020603050405020304" pitchFamily="18" charset="0"/>
                <a:cs typeface="Times New Roman" panose="02020603050405020304" pitchFamily="18" charset="0"/>
              </a:rPr>
              <a:t>, a great scholar of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of his time and Teacher of Imam </a:t>
            </a:r>
            <a:r>
              <a:rPr lang="en-US" sz="2400" dirty="0" err="1">
                <a:latin typeface="Times New Roman" panose="02020603050405020304" pitchFamily="18" charset="0"/>
                <a:cs typeface="Times New Roman" panose="02020603050405020304" pitchFamily="18" charset="0"/>
              </a:rPr>
              <a:t>Zuhri</a:t>
            </a:r>
            <a:r>
              <a:rPr lang="en-US" sz="2400" dirty="0">
                <a:latin typeface="Times New Roman" panose="02020603050405020304" pitchFamily="18" charset="0"/>
                <a:cs typeface="Times New Roman" panose="02020603050405020304" pitchFamily="18" charset="0"/>
              </a:rPr>
              <a:t> and Qadhi of Madina was also ordered to collect the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and to write them .</a:t>
            </a:r>
            <a:endParaRPr lang="en-US" sz="24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Special consideration for </a:t>
            </a:r>
            <a:r>
              <a:rPr lang="en-US" sz="2400" b="1" dirty="0" err="1">
                <a:latin typeface="Times New Roman" panose="02020603050405020304" pitchFamily="18" charset="0"/>
                <a:cs typeface="Times New Roman" panose="02020603050405020304" pitchFamily="18" charset="0"/>
              </a:rPr>
              <a:t>ahadith</a:t>
            </a:r>
            <a:r>
              <a:rPr lang="en-US" sz="2400" b="1" dirty="0">
                <a:latin typeface="Times New Roman" panose="02020603050405020304" pitchFamily="18" charset="0"/>
                <a:cs typeface="Times New Roman" panose="02020603050405020304" pitchFamily="18" charset="0"/>
              </a:rPr>
              <a:t> of </a:t>
            </a:r>
            <a:r>
              <a:rPr lang="en-US" sz="2400" b="1" dirty="0" err="1">
                <a:latin typeface="Times New Roman" panose="02020603050405020304" pitchFamily="18" charset="0"/>
                <a:cs typeface="Times New Roman" panose="02020603050405020304" pitchFamily="18" charset="0"/>
              </a:rPr>
              <a:t>Hazrat</a:t>
            </a:r>
            <a:r>
              <a:rPr lang="en-US" sz="2400" b="1" dirty="0">
                <a:latin typeface="Times New Roman" panose="02020603050405020304" pitchFamily="18" charset="0"/>
                <a:cs typeface="Times New Roman" panose="02020603050405020304" pitchFamily="18" charset="0"/>
              </a:rPr>
              <a:t> Ayesha (R.A)</a:t>
            </a:r>
            <a:endParaRPr lang="en-US" sz="2400" b="1"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Umer bin Abdul Aziz paid special attention to the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of </a:t>
            </a:r>
            <a:r>
              <a:rPr lang="en-US" sz="2400" dirty="0" err="1">
                <a:latin typeface="Times New Roman" panose="02020603050405020304" pitchFamily="18" charset="0"/>
                <a:cs typeface="Times New Roman" panose="02020603050405020304" pitchFamily="18" charset="0"/>
              </a:rPr>
              <a:t>Hazrat</a:t>
            </a:r>
            <a:r>
              <a:rPr lang="en-US" sz="2400" dirty="0">
                <a:latin typeface="Times New Roman" panose="02020603050405020304" pitchFamily="18" charset="0"/>
                <a:cs typeface="Times New Roman" panose="02020603050405020304" pitchFamily="18" charset="0"/>
              </a:rPr>
              <a:t> Ayesha (R.A) and he ordered Abu Bakar bin </a:t>
            </a:r>
            <a:r>
              <a:rPr lang="en-US" sz="2400" dirty="0" err="1">
                <a:latin typeface="Times New Roman" panose="02020603050405020304" pitchFamily="18" charset="0"/>
                <a:cs typeface="Times New Roman" panose="02020603050405020304" pitchFamily="18" charset="0"/>
              </a:rPr>
              <a:t>Muhmamad</a:t>
            </a:r>
            <a:r>
              <a:rPr lang="en-US" sz="2400" dirty="0">
                <a:latin typeface="Times New Roman" panose="02020603050405020304" pitchFamily="18" charset="0"/>
                <a:cs typeface="Times New Roman" panose="02020603050405020304" pitchFamily="18" charset="0"/>
              </a:rPr>
              <a:t> to write the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of Ayesha (R.A) specifically narrated from “</a:t>
            </a:r>
            <a:r>
              <a:rPr lang="en-US" sz="2400" dirty="0" err="1">
                <a:latin typeface="Times New Roman" panose="02020603050405020304" pitchFamily="18" charset="0"/>
                <a:cs typeface="Times New Roman" panose="02020603050405020304" pitchFamily="18" charset="0"/>
              </a:rPr>
              <a:t>Amrah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bint</a:t>
            </a:r>
            <a:r>
              <a:rPr lang="en-US" sz="2400" dirty="0">
                <a:latin typeface="Times New Roman" panose="02020603050405020304" pitchFamily="18" charset="0"/>
                <a:cs typeface="Times New Roman" panose="02020603050405020304" pitchFamily="18" charset="0"/>
              </a:rPr>
              <a:t> Abdur Rahman”.</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Amrah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bint</a:t>
            </a:r>
            <a:r>
              <a:rPr lang="en-US" sz="2400" dirty="0">
                <a:latin typeface="Times New Roman" panose="02020603050405020304" pitchFamily="18" charset="0"/>
                <a:cs typeface="Times New Roman" panose="02020603050405020304" pitchFamily="18" charset="0"/>
              </a:rPr>
              <a:t> Abdur Rahman) was a great scholar of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fiqh</a:t>
            </a:r>
            <a:r>
              <a:rPr lang="en-US" sz="2400" dirty="0">
                <a:latin typeface="Times New Roman" panose="02020603050405020304" pitchFamily="18" charset="0"/>
                <a:cs typeface="Times New Roman" panose="02020603050405020304" pitchFamily="18" charset="0"/>
              </a:rPr>
              <a:t> and she was brought up by </a:t>
            </a:r>
            <a:r>
              <a:rPr lang="en-US" sz="2400" dirty="0" err="1">
                <a:latin typeface="Times New Roman" panose="02020603050405020304" pitchFamily="18" charset="0"/>
                <a:cs typeface="Times New Roman" panose="02020603050405020304" pitchFamily="18" charset="0"/>
              </a:rPr>
              <a:t>Hazrat</a:t>
            </a:r>
            <a:r>
              <a:rPr lang="en-US" sz="2400" dirty="0">
                <a:latin typeface="Times New Roman" panose="02020603050405020304" pitchFamily="18" charset="0"/>
                <a:cs typeface="Times New Roman" panose="02020603050405020304" pitchFamily="18" charset="0"/>
              </a:rPr>
              <a:t> Ayesha (R.A) and passed a great time of her life with her.</a:t>
            </a:r>
            <a:endParaRPr lang="en-US" sz="24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801893"/>
          </a:xfrm>
        </p:spPr>
        <p:txBody>
          <a:bodyPr/>
          <a:lstStyle/>
          <a:p>
            <a:r>
              <a:rPr lang="en-US" b="1" dirty="0"/>
              <a:t>Role of Government in Writing </a:t>
            </a:r>
            <a:r>
              <a:rPr lang="en-US" b="1" dirty="0" err="1"/>
              <a:t>Seerah</a:t>
            </a:r>
            <a:endParaRPr lang="en-US" dirty="0"/>
          </a:p>
        </p:txBody>
      </p:sp>
      <p:sp>
        <p:nvSpPr>
          <p:cNvPr id="3" name="Content Placeholder 2"/>
          <p:cNvSpPr>
            <a:spLocks noGrp="1"/>
          </p:cNvSpPr>
          <p:nvPr>
            <p:ph idx="1"/>
          </p:nvPr>
        </p:nvSpPr>
        <p:spPr>
          <a:xfrm>
            <a:off x="1066800" y="1616765"/>
            <a:ext cx="10058400" cy="4335979"/>
          </a:xfrm>
        </p:spPr>
        <p:txBody>
          <a:bodyPr>
            <a:normAutofit fontScale="92500" lnSpcReduction="20000"/>
          </a:bodyPr>
          <a:lstStyle/>
          <a:p>
            <a:pPr>
              <a:buFont typeface="Arial" panose="020B0604020202020204" pitchFamily="34" charset="0"/>
              <a:buChar char="•"/>
            </a:pPr>
            <a:r>
              <a:rPr lang="en-US" sz="2595" b="1" dirty="0">
                <a:latin typeface="Times New Roman" panose="02020603050405020304" pitchFamily="18" charset="0"/>
                <a:cs typeface="Times New Roman" panose="02020603050405020304" pitchFamily="18" charset="0"/>
              </a:rPr>
              <a:t>Special consideration for “</a:t>
            </a:r>
            <a:r>
              <a:rPr lang="en-US" sz="2595" b="1" dirty="0" err="1">
                <a:latin typeface="Times New Roman" panose="02020603050405020304" pitchFamily="18" charset="0"/>
                <a:cs typeface="Times New Roman" panose="02020603050405020304" pitchFamily="18" charset="0"/>
              </a:rPr>
              <a:t>Maghazi</a:t>
            </a:r>
            <a:r>
              <a:rPr lang="en-US" sz="2595" b="1" dirty="0">
                <a:latin typeface="Times New Roman" panose="02020603050405020304" pitchFamily="18" charset="0"/>
                <a:cs typeface="Times New Roman" panose="02020603050405020304" pitchFamily="18" charset="0"/>
              </a:rPr>
              <a:t>”.</a:t>
            </a:r>
            <a:endParaRPr lang="en-US" sz="2595" b="1" dirty="0">
              <a:latin typeface="Times New Roman" panose="02020603050405020304" pitchFamily="18" charset="0"/>
              <a:cs typeface="Times New Roman" panose="02020603050405020304" pitchFamily="18" charset="0"/>
            </a:endParaRPr>
          </a:p>
          <a:p>
            <a:pPr marL="0" indent="0" algn="just">
              <a:buNone/>
            </a:pPr>
            <a:r>
              <a:rPr lang="en-US" sz="2600" dirty="0">
                <a:latin typeface="Times New Roman" panose="02020603050405020304" pitchFamily="18" charset="0"/>
                <a:cs typeface="Times New Roman" panose="02020603050405020304" pitchFamily="18" charset="0"/>
              </a:rPr>
              <a:t>Umer bin </a:t>
            </a:r>
            <a:r>
              <a:rPr lang="en-US" sz="2600" dirty="0" err="1">
                <a:latin typeface="Times New Roman" panose="02020603050405020304" pitchFamily="18" charset="0"/>
                <a:cs typeface="Times New Roman" panose="02020603050405020304" pitchFamily="18" charset="0"/>
              </a:rPr>
              <a:t>abdul</a:t>
            </a:r>
            <a:r>
              <a:rPr lang="en-US" sz="2600" dirty="0">
                <a:latin typeface="Times New Roman" panose="02020603050405020304" pitchFamily="18" charset="0"/>
                <a:cs typeface="Times New Roman" panose="02020603050405020304" pitchFamily="18" charset="0"/>
              </a:rPr>
              <a:t> Aziz ordered Asim bin Umer bin </a:t>
            </a:r>
            <a:r>
              <a:rPr lang="en-US" sz="2600" dirty="0" err="1">
                <a:latin typeface="Times New Roman" panose="02020603050405020304" pitchFamily="18" charset="0"/>
                <a:cs typeface="Times New Roman" panose="02020603050405020304" pitchFamily="18" charset="0"/>
              </a:rPr>
              <a:t>Qatadah</a:t>
            </a:r>
            <a:r>
              <a:rPr lang="en-US" sz="2600" dirty="0">
                <a:latin typeface="Times New Roman" panose="02020603050405020304" pitchFamily="18" charset="0"/>
                <a:cs typeface="Times New Roman" panose="02020603050405020304" pitchFamily="18" charset="0"/>
              </a:rPr>
              <a:t> (121 H), a well known scholar of </a:t>
            </a:r>
            <a:r>
              <a:rPr lang="en-US" sz="2600" dirty="0" err="1">
                <a:latin typeface="Times New Roman" panose="02020603050405020304" pitchFamily="18" charset="0"/>
                <a:cs typeface="Times New Roman" panose="02020603050405020304" pitchFamily="18" charset="0"/>
              </a:rPr>
              <a:t>Maghazi</a:t>
            </a:r>
            <a:r>
              <a:rPr lang="en-US" sz="2600" dirty="0">
                <a:latin typeface="Times New Roman" panose="02020603050405020304" pitchFamily="18" charset="0"/>
                <a:cs typeface="Times New Roman" panose="02020603050405020304" pitchFamily="18" charset="0"/>
              </a:rPr>
              <a:t> to deliver lectures on </a:t>
            </a:r>
            <a:r>
              <a:rPr lang="en-US" sz="2600" dirty="0" err="1">
                <a:latin typeface="Times New Roman" panose="02020603050405020304" pitchFamily="18" charset="0"/>
                <a:cs typeface="Times New Roman" panose="02020603050405020304" pitchFamily="18" charset="0"/>
              </a:rPr>
              <a:t>Maghazi</a:t>
            </a:r>
            <a:r>
              <a:rPr lang="en-US" sz="2600" dirty="0">
                <a:latin typeface="Times New Roman" panose="02020603050405020304" pitchFamily="18" charset="0"/>
                <a:cs typeface="Times New Roman" panose="02020603050405020304" pitchFamily="18" charset="0"/>
              </a:rPr>
              <a:t> in the </a:t>
            </a:r>
            <a:r>
              <a:rPr lang="en-US" sz="2600" dirty="0" err="1">
                <a:latin typeface="Times New Roman" panose="02020603050405020304" pitchFamily="18" charset="0"/>
                <a:cs typeface="Times New Roman" panose="02020603050405020304" pitchFamily="18" charset="0"/>
              </a:rPr>
              <a:t>Jamiah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Mashid</a:t>
            </a:r>
            <a:r>
              <a:rPr lang="en-US" sz="2600" dirty="0">
                <a:latin typeface="Times New Roman" panose="02020603050405020304" pitchFamily="18" charset="0"/>
                <a:cs typeface="Times New Roman" panose="02020603050405020304" pitchFamily="18" charset="0"/>
              </a:rPr>
              <a:t> of </a:t>
            </a:r>
            <a:r>
              <a:rPr lang="en-US" sz="2600" dirty="0" err="1">
                <a:latin typeface="Times New Roman" panose="02020603050405020304" pitchFamily="18" charset="0"/>
                <a:cs typeface="Times New Roman" panose="02020603050405020304" pitchFamily="18" charset="0"/>
              </a:rPr>
              <a:t>Demascus</a:t>
            </a:r>
            <a:r>
              <a:rPr lang="en-US" sz="2600" dirty="0">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a:p>
            <a:pPr marL="0" indent="0">
              <a:buNone/>
            </a:pPr>
            <a:r>
              <a:rPr lang="en-US" sz="2400" b="1" dirty="0" err="1">
                <a:latin typeface="Times New Roman" panose="02020603050405020304" pitchFamily="18" charset="0"/>
                <a:cs typeface="Times New Roman" panose="02020603050405020304" pitchFamily="18" charset="0"/>
              </a:rPr>
              <a:t>Maghazi</a:t>
            </a:r>
            <a:r>
              <a:rPr lang="en-US" sz="2400" b="1" dirty="0">
                <a:latin typeface="Times New Roman" panose="02020603050405020304" pitchFamily="18" charset="0"/>
                <a:cs typeface="Times New Roman" panose="02020603050405020304" pitchFamily="18" charset="0"/>
              </a:rPr>
              <a:t> of Imam Ibn-e-Shihab </a:t>
            </a:r>
            <a:r>
              <a:rPr lang="en-US" sz="2400" b="1" dirty="0" err="1">
                <a:latin typeface="Times New Roman" panose="02020603050405020304" pitchFamily="18" charset="0"/>
                <a:cs typeface="Times New Roman" panose="02020603050405020304" pitchFamily="18" charset="0"/>
              </a:rPr>
              <a:t>Zuhri</a:t>
            </a:r>
            <a:r>
              <a:rPr lang="en-US" sz="2400" b="1"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So the very first book on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 was wrote in history by Imam Ibn-e-Shihab </a:t>
            </a:r>
            <a:r>
              <a:rPr lang="en-US" sz="2400" dirty="0" err="1">
                <a:latin typeface="Times New Roman" panose="02020603050405020304" pitchFamily="18" charset="0"/>
                <a:cs typeface="Times New Roman" panose="02020603050405020304" pitchFamily="18" charset="0"/>
              </a:rPr>
              <a:t>Zuhri</a:t>
            </a:r>
            <a:r>
              <a:rPr lang="en-US" sz="2400" dirty="0">
                <a:latin typeface="Times New Roman" panose="02020603050405020304" pitchFamily="18" charset="0"/>
                <a:cs typeface="Times New Roman" panose="02020603050405020304" pitchFamily="18" charset="0"/>
              </a:rPr>
              <a:t> , he was known as matchless scholar of Hadith and Fiqh in his </a:t>
            </a:r>
            <a:r>
              <a:rPr lang="en-US" sz="2400" dirty="0" err="1">
                <a:latin typeface="Times New Roman" panose="02020603050405020304" pitchFamily="18" charset="0"/>
                <a:cs typeface="Times New Roman" panose="02020603050405020304" pitchFamily="18" charset="0"/>
              </a:rPr>
              <a:t>time,the</a:t>
            </a:r>
            <a:r>
              <a:rPr lang="en-US" sz="2400" dirty="0">
                <a:latin typeface="Times New Roman" panose="02020603050405020304" pitchFamily="18" charset="0"/>
                <a:cs typeface="Times New Roman" panose="02020603050405020304" pitchFamily="18" charset="0"/>
              </a:rPr>
              <a:t> teacher of Imam Bukhari. He collected the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by visiting every single house in Madina and used to authenticate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 from young and old, male of female and was used to inquire about each and every detail of Prophet’s life pbuh . He was </a:t>
            </a:r>
            <a:r>
              <a:rPr lang="en-US" sz="2400" dirty="0" err="1">
                <a:latin typeface="Times New Roman" panose="02020603050405020304" pitchFamily="18" charset="0"/>
                <a:cs typeface="Times New Roman" panose="02020603050405020304" pitchFamily="18" charset="0"/>
              </a:rPr>
              <a:t>Qurashi</a:t>
            </a:r>
            <a:r>
              <a:rPr lang="en-US" sz="2400" dirty="0">
                <a:latin typeface="Times New Roman" panose="02020603050405020304" pitchFamily="18" charset="0"/>
                <a:cs typeface="Times New Roman" panose="02020603050405020304" pitchFamily="18" charset="0"/>
              </a:rPr>
              <a:t> and was born in 50 Hijrah, and seen time period of Sahaba and wrote Kitab </a:t>
            </a:r>
            <a:r>
              <a:rPr lang="en-US" sz="2400" dirty="0" err="1">
                <a:latin typeface="Times New Roman" panose="02020603050405020304" pitchFamily="18" charset="0"/>
                <a:cs typeface="Times New Roman" panose="02020603050405020304" pitchFamily="18" charset="0"/>
              </a:rPr>
              <a:t>ul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 on </a:t>
            </a:r>
            <a:r>
              <a:rPr lang="en-US" sz="2400" dirty="0" err="1">
                <a:latin typeface="Times New Roman" panose="02020603050405020304" pitchFamily="18" charset="0"/>
                <a:cs typeface="Times New Roman" panose="02020603050405020304" pitchFamily="18" charset="0"/>
              </a:rPr>
              <a:t>sussesition</a:t>
            </a:r>
            <a:r>
              <a:rPr lang="en-US" sz="2400" dirty="0">
                <a:latin typeface="Times New Roman" panose="02020603050405020304" pitchFamily="18" charset="0"/>
                <a:cs typeface="Times New Roman" panose="02020603050405020304" pitchFamily="18" charset="0"/>
              </a:rPr>
              <a:t> of Umer Bin Abdul Aziz.</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860" y="642620"/>
            <a:ext cx="10467340" cy="841375"/>
          </a:xfrm>
        </p:spPr>
        <p:txBody>
          <a:bodyPr/>
          <a:lstStyle/>
          <a:p>
            <a:r>
              <a:rPr lang="en-US" dirty="0"/>
              <a:t>Continue.......</a:t>
            </a:r>
            <a:endParaRPr lang="en-US" dirty="0"/>
          </a:p>
        </p:txBody>
      </p:sp>
      <p:sp>
        <p:nvSpPr>
          <p:cNvPr id="3" name="Content Placeholder 2"/>
          <p:cNvSpPr>
            <a:spLocks noGrp="1"/>
          </p:cNvSpPr>
          <p:nvPr>
            <p:ph idx="1"/>
          </p:nvPr>
        </p:nvSpPr>
        <p:spPr>
          <a:xfrm>
            <a:off x="658495" y="1250315"/>
            <a:ext cx="10203815" cy="5182870"/>
          </a:xfrm>
        </p:spPr>
        <p:txBody>
          <a:bodyPr>
            <a:normAutofit fontScale="92500" lnSpcReduction="10000"/>
          </a:bodyPr>
          <a:lstStyle/>
          <a:p>
            <a:pPr marL="0" indent="0" algn="just">
              <a:buNone/>
            </a:pPr>
            <a:r>
              <a:rPr lang="en-US" sz="2400" dirty="0">
                <a:latin typeface="Times New Roman" panose="02020603050405020304" pitchFamily="18" charset="0"/>
                <a:cs typeface="Times New Roman" panose="02020603050405020304" pitchFamily="18" charset="0"/>
              </a:rPr>
              <a:t>So Imam </a:t>
            </a:r>
            <a:r>
              <a:rPr lang="en-US" sz="2400" dirty="0" err="1">
                <a:latin typeface="Times New Roman" panose="02020603050405020304" pitchFamily="18" charset="0"/>
                <a:cs typeface="Times New Roman" panose="02020603050405020304" pitchFamily="18" charset="0"/>
              </a:rPr>
              <a:t>Zuhri</a:t>
            </a:r>
            <a:r>
              <a:rPr lang="en-US" sz="2400" dirty="0">
                <a:latin typeface="Times New Roman" panose="02020603050405020304" pitchFamily="18" charset="0"/>
                <a:cs typeface="Times New Roman" panose="02020603050405020304" pitchFamily="18" charset="0"/>
              </a:rPr>
              <a:t> created an atmosphere of discussion about the life event of Prophet </a:t>
            </a:r>
            <a:r>
              <a:rPr lang="en-US" sz="2400" dirty="0" err="1">
                <a:latin typeface="Times New Roman" panose="02020603050405020304" pitchFamily="18" charset="0"/>
                <a:cs typeface="Times New Roman" panose="02020603050405020304" pitchFamily="18" charset="0"/>
              </a:rPr>
              <a:t>Muhmamd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,So many great scholars of Hadith and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were introduced in this era who were the students of Imam </a:t>
            </a:r>
            <a:r>
              <a:rPr lang="en-US" sz="2400" dirty="0" err="1">
                <a:latin typeface="Times New Roman" panose="02020603050405020304" pitchFamily="18" charset="0"/>
                <a:cs typeface="Times New Roman" panose="02020603050405020304" pitchFamily="18" charset="0"/>
              </a:rPr>
              <a:t>Zuhri</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So among many other two great scholars who were the students of Imam </a:t>
            </a:r>
            <a:r>
              <a:rPr lang="en-US" sz="2400" dirty="0" err="1">
                <a:latin typeface="Times New Roman" panose="02020603050405020304" pitchFamily="18" charset="0"/>
                <a:cs typeface="Times New Roman" panose="02020603050405020304" pitchFamily="18" charset="0"/>
              </a:rPr>
              <a:t>Zuhri</a:t>
            </a:r>
            <a:r>
              <a:rPr lang="en-US" sz="2400" dirty="0">
                <a:latin typeface="Times New Roman" panose="02020603050405020304" pitchFamily="18" charset="0"/>
                <a:cs typeface="Times New Roman" panose="02020603050405020304" pitchFamily="18" charset="0"/>
              </a:rPr>
              <a:t>, were specially known as the scholars of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1: Musa bin </a:t>
            </a:r>
            <a:r>
              <a:rPr lang="en-US" sz="2400" dirty="0" err="1">
                <a:latin typeface="Times New Roman" panose="02020603050405020304" pitchFamily="18" charset="0"/>
                <a:cs typeface="Times New Roman" panose="02020603050405020304" pitchFamily="18" charset="0"/>
              </a:rPr>
              <a:t>Uqbah</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Muhammad bin Ishaq</a:t>
            </a:r>
            <a:endParaRPr lang="en-US" sz="2400" dirty="0">
              <a:latin typeface="Times New Roman" panose="02020603050405020304" pitchFamily="18" charset="0"/>
              <a:cs typeface="Times New Roman" panose="02020603050405020304" pitchFamily="18" charset="0"/>
            </a:endParaRPr>
          </a:p>
          <a:p>
            <a:pPr marL="0" indent="0">
              <a:buNone/>
            </a:pPr>
            <a:r>
              <a:rPr lang="en-US" sz="3025" b="1" i="1" dirty="0">
                <a:latin typeface="Times New Roman" panose="02020603050405020304" pitchFamily="18" charset="0"/>
                <a:cs typeface="Times New Roman" panose="02020603050405020304" pitchFamily="18" charset="0"/>
              </a:rPr>
              <a:t>1:Musa bin </a:t>
            </a:r>
            <a:r>
              <a:rPr lang="en-US" sz="3025" b="1" i="1" dirty="0" err="1">
                <a:latin typeface="Times New Roman" panose="02020603050405020304" pitchFamily="18" charset="0"/>
                <a:cs typeface="Times New Roman" panose="02020603050405020304" pitchFamily="18" charset="0"/>
              </a:rPr>
              <a:t>Uqbah</a:t>
            </a:r>
            <a:r>
              <a:rPr lang="en-US" sz="3025" b="1" i="1" dirty="0">
                <a:latin typeface="Times New Roman" panose="02020603050405020304" pitchFamily="18" charset="0"/>
                <a:cs typeface="Times New Roman" panose="02020603050405020304" pitchFamily="18" charset="0"/>
              </a:rPr>
              <a:t>: </a:t>
            </a:r>
            <a:endParaRPr lang="en-US" sz="3025" b="1" i="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He got the era of Sahaba and met with the companion of Prophet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Abdullah bin Umer (R.A).  In his knowledge of Hadith Imam Malik was his </a:t>
            </a:r>
            <a:r>
              <a:rPr lang="en-US" sz="2400" dirty="0" err="1">
                <a:latin typeface="Times New Roman" panose="02020603050405020304" pitchFamily="18" charset="0"/>
                <a:cs typeface="Times New Roman" panose="02020603050405020304" pitchFamily="18" charset="0"/>
              </a:rPr>
              <a:t>student.Imam</a:t>
            </a:r>
            <a:r>
              <a:rPr lang="en-US" sz="2400" dirty="0">
                <a:latin typeface="Times New Roman" panose="02020603050405020304" pitchFamily="18" charset="0"/>
                <a:cs typeface="Times New Roman" panose="02020603050405020304" pitchFamily="18" charset="0"/>
              </a:rPr>
              <a:t> Malik was used to say that if someone want to know the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 , he should meet Musa Bin </a:t>
            </a:r>
            <a:r>
              <a:rPr lang="en-US" sz="2400" dirty="0" err="1">
                <a:latin typeface="Times New Roman" panose="02020603050405020304" pitchFamily="18" charset="0"/>
                <a:cs typeface="Times New Roman" panose="02020603050405020304" pitchFamily="18" charset="0"/>
              </a:rPr>
              <a:t>Uqbah</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748884"/>
          </a:xfrm>
        </p:spPr>
        <p:txBody>
          <a:bodyPr>
            <a:normAutofit/>
          </a:bodyPr>
          <a:lstStyle/>
          <a:p>
            <a:r>
              <a:rPr>
                <a:sym typeface="+mn-ea"/>
              </a:rPr>
              <a:t>Continue.......</a:t>
            </a:r>
            <a:endParaRPr lang="en-US" dirty="0"/>
          </a:p>
        </p:txBody>
      </p:sp>
      <p:sp>
        <p:nvSpPr>
          <p:cNvPr id="3" name="Content Placeholder 2"/>
          <p:cNvSpPr>
            <a:spLocks noGrp="1"/>
          </p:cNvSpPr>
          <p:nvPr>
            <p:ph idx="1"/>
          </p:nvPr>
        </p:nvSpPr>
        <p:spPr>
          <a:xfrm>
            <a:off x="1066800" y="1603513"/>
            <a:ext cx="10058400" cy="4349231"/>
          </a:xfrm>
        </p:spPr>
        <p:txBody>
          <a:bodyPr>
            <a:normAutofit fontScale="92500" lnSpcReduction="10000"/>
          </a:bodyPr>
          <a:lstStyle/>
          <a:p>
            <a:pPr marL="0" indent="0">
              <a:buNone/>
            </a:pPr>
            <a:r>
              <a:rPr lang="en-US" sz="2400" dirty="0">
                <a:latin typeface="Times New Roman" panose="02020603050405020304" pitchFamily="18" charset="0"/>
                <a:cs typeface="Times New Roman" panose="02020603050405020304" pitchFamily="18" charset="0"/>
              </a:rPr>
              <a:t>The specialty of his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 is that he did not each and every event in his book rather he rely on the most authentic narration and  mention all the events with proper chain of narrators.</a:t>
            </a:r>
            <a:endParaRPr lang="en-US" sz="2400" dirty="0">
              <a:latin typeface="Times New Roman" panose="02020603050405020304" pitchFamily="18" charset="0"/>
              <a:cs typeface="Times New Roman" panose="02020603050405020304" pitchFamily="18" charset="0"/>
            </a:endParaRPr>
          </a:p>
          <a:p>
            <a:pPr marL="0" indent="0">
              <a:buNone/>
            </a:pPr>
            <a:r>
              <a:rPr lang="en-US" sz="3025" b="1" i="1" dirty="0">
                <a:latin typeface="Times New Roman" panose="02020603050405020304" pitchFamily="18" charset="0"/>
                <a:cs typeface="Times New Roman" panose="02020603050405020304" pitchFamily="18" charset="0"/>
              </a:rPr>
              <a:t>2: Muhammad Bin Ishaq</a:t>
            </a:r>
            <a:endParaRPr lang="en-US" sz="3025" b="1" i="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Second most famous among the students of Ibn-e-Shahab </a:t>
            </a:r>
            <a:r>
              <a:rPr lang="en-US" sz="2400" dirty="0" err="1">
                <a:latin typeface="Times New Roman" panose="02020603050405020304" pitchFamily="18" charset="0"/>
                <a:cs typeface="Times New Roman" panose="02020603050405020304" pitchFamily="18" charset="0"/>
              </a:rPr>
              <a:t>Zuhri</a:t>
            </a:r>
            <a:r>
              <a:rPr lang="en-US" sz="2400" dirty="0">
                <a:latin typeface="Times New Roman" panose="02020603050405020304" pitchFamily="18" charset="0"/>
                <a:cs typeface="Times New Roman" panose="02020603050405020304" pitchFamily="18" charset="0"/>
              </a:rPr>
              <a:t> was ,Muhammad bin Ishaq, known as “ Imam fan-e-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”.He wrote </a:t>
            </a:r>
            <a:r>
              <a:rPr lang="en-US" sz="2400" dirty="0" err="1">
                <a:latin typeface="Times New Roman" panose="02020603050405020304" pitchFamily="18" charset="0"/>
                <a:cs typeface="Times New Roman" panose="02020603050405020304" pitchFamily="18" charset="0"/>
              </a:rPr>
              <a:t>Maghazi</a:t>
            </a:r>
            <a:r>
              <a:rPr lang="en-US" sz="2400" dirty="0">
                <a:latin typeface="Times New Roman" panose="02020603050405020304" pitchFamily="18" charset="0"/>
                <a:cs typeface="Times New Roman" panose="02020603050405020304" pitchFamily="18" charset="0"/>
              </a:rPr>
              <a:t> in a unique and different way and made it interesting for the readers .So not only scholars but common people and the rulers and people from far away were used to come in his lectures to listen the events of Prophet </a:t>
            </a:r>
            <a:r>
              <a:rPr lang="en-US" sz="2400" dirty="0" err="1">
                <a:latin typeface="Times New Roman" panose="02020603050405020304" pitchFamily="18" charset="0"/>
                <a:cs typeface="Times New Roman" panose="02020603050405020304" pitchFamily="18" charset="0"/>
              </a:rPr>
              <a:t>pbuh’s</a:t>
            </a:r>
            <a:r>
              <a:rPr lang="en-US" sz="2400" dirty="0">
                <a:latin typeface="Times New Roman" panose="02020603050405020304" pitchFamily="18" charset="0"/>
                <a:cs typeface="Times New Roman" panose="02020603050405020304" pitchFamily="18" charset="0"/>
              </a:rPr>
              <a:t> life.</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After Muhammad bin Ishaq his book was translated in many languages and its manuscripts was sent to the different libraries of the world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0" y="642620"/>
            <a:ext cx="10502900" cy="682625"/>
          </a:xfrm>
        </p:spPr>
        <p:txBody>
          <a:bodyPr>
            <a:normAutofit/>
          </a:bodyPr>
          <a:lstStyle/>
          <a:p>
            <a:r>
              <a:rPr>
                <a:sym typeface="+mn-ea"/>
              </a:rPr>
              <a:t>Continue.......</a:t>
            </a:r>
            <a:endParaRPr lang="en-US" dirty="0"/>
          </a:p>
        </p:txBody>
      </p:sp>
      <p:sp>
        <p:nvSpPr>
          <p:cNvPr id="3" name="Content Placeholder 2"/>
          <p:cNvSpPr>
            <a:spLocks noGrp="1"/>
          </p:cNvSpPr>
          <p:nvPr>
            <p:ph idx="1"/>
          </p:nvPr>
        </p:nvSpPr>
        <p:spPr>
          <a:xfrm>
            <a:off x="622852" y="1325216"/>
            <a:ext cx="10330070" cy="4890189"/>
          </a:xfrm>
        </p:spPr>
        <p:txBody>
          <a:bodyPr>
            <a:normAutofit/>
          </a:bodyPr>
          <a:lstStyle/>
          <a:p>
            <a:pPr>
              <a:buFont typeface="Wingdings" panose="05000000000000000000" charset="0"/>
              <a:buChar char="Ø"/>
            </a:pPr>
            <a:r>
              <a:rPr lang="en-US" sz="2400" b="1" dirty="0">
                <a:latin typeface="Times New Roman" panose="02020603050405020304" pitchFamily="18" charset="0"/>
                <a:cs typeface="Times New Roman" panose="02020603050405020304" pitchFamily="18" charset="0"/>
              </a:rPr>
              <a:t>  Ibn-e-Hisham</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After Ibn-e-Ishaq, Abdul Malik bin Hisham known as Ibn-e-Hisham a great </a:t>
            </a:r>
            <a:r>
              <a:rPr lang="en-US" sz="2400" dirty="0" err="1">
                <a:latin typeface="Times New Roman" panose="02020603050405020304" pitchFamily="18" charset="0"/>
                <a:cs typeface="Times New Roman" panose="02020603050405020304" pitchFamily="18" charset="0"/>
              </a:rPr>
              <a:t>Muhaddith</a:t>
            </a:r>
            <a:r>
              <a:rPr lang="en-US" sz="2400" dirty="0">
                <a:latin typeface="Times New Roman" panose="02020603050405020304" pitchFamily="18" charset="0"/>
                <a:cs typeface="Times New Roman" panose="02020603050405020304" pitchFamily="18" charset="0"/>
              </a:rPr>
              <a:t> and historian added more information and elaborated all the difficult terms in his book ,which is known as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Ibn-e-Hisham now a days. As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Ibn-e-Ishaq” is extinct and we can only have its references in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of Ibn-e-Hisham.</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After these </a:t>
            </a:r>
            <a:r>
              <a:rPr lang="en-US" sz="2400" dirty="0" err="1">
                <a:latin typeface="Times New Roman" panose="02020603050405020304" pitchFamily="18" charset="0"/>
                <a:cs typeface="Times New Roman" panose="02020603050405020304" pitchFamily="18" charset="0"/>
              </a:rPr>
              <a:t>scholars’s</a:t>
            </a:r>
            <a:r>
              <a:rPr lang="en-US" sz="2400" dirty="0">
                <a:latin typeface="Times New Roman" panose="02020603050405020304" pitchFamily="18" charset="0"/>
                <a:cs typeface="Times New Roman" panose="02020603050405020304" pitchFamily="18" charset="0"/>
              </a:rPr>
              <a:t> books two important books were written known as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1.Tabaqat Ibn-e-Saad</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latin typeface="Times New Roman" panose="02020603050405020304" pitchFamily="18" charset="0"/>
                <a:cs typeface="Times New Roman" panose="02020603050405020304" pitchFamily="18" charset="0"/>
              </a:rPr>
              <a:t>2.Tareekh al-Kabir by Imam Tabari</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69371"/>
          </a:xfrm>
        </p:spPr>
        <p:txBody>
          <a:bodyPr>
            <a:normAutofit/>
          </a:bodyPr>
          <a:lstStyle/>
          <a:p>
            <a:r>
              <a:rPr>
                <a:sym typeface="+mn-ea"/>
              </a:rPr>
              <a:t>Continue.......</a:t>
            </a:r>
            <a:endParaRPr lang="en-US" dirty="0"/>
          </a:p>
        </p:txBody>
      </p:sp>
      <p:sp>
        <p:nvSpPr>
          <p:cNvPr id="3" name="Content Placeholder 2"/>
          <p:cNvSpPr>
            <a:spLocks noGrp="1"/>
          </p:cNvSpPr>
          <p:nvPr>
            <p:ph idx="1"/>
          </p:nvPr>
        </p:nvSpPr>
        <p:spPr>
          <a:xfrm>
            <a:off x="1066800" y="1497496"/>
            <a:ext cx="10058400" cy="4455248"/>
          </a:xfrm>
        </p:spPr>
        <p:txBody>
          <a:bodyPr>
            <a:normAutofit fontScale="92500" lnSpcReduction="10000"/>
          </a:bodyPr>
          <a:lstStyle/>
          <a:p>
            <a:pPr marL="0" indent="0">
              <a:buNone/>
            </a:pPr>
            <a:r>
              <a:rPr lang="en-US" sz="2595" b="1" dirty="0">
                <a:latin typeface="Times New Roman" panose="02020603050405020304" pitchFamily="18" charset="0"/>
                <a:cs typeface="Times New Roman" panose="02020603050405020304" pitchFamily="18" charset="0"/>
              </a:rPr>
              <a:t>1.Tabaqat Ibn-e-Saad</a:t>
            </a:r>
            <a:endParaRPr lang="en-US" sz="2595" b="1" dirty="0">
              <a:latin typeface="Times New Roman" panose="02020603050405020304" pitchFamily="18" charset="0"/>
              <a:cs typeface="Times New Roman" panose="02020603050405020304" pitchFamily="18" charset="0"/>
            </a:endParaRPr>
          </a:p>
          <a:p>
            <a:pPr marL="0" indent="0" algn="just">
              <a:buNone/>
            </a:pPr>
            <a:r>
              <a:rPr lang="en-US" sz="2595" dirty="0">
                <a:latin typeface="Times New Roman" panose="02020603050405020304" pitchFamily="18" charset="0"/>
                <a:cs typeface="Times New Roman" panose="02020603050405020304" pitchFamily="18" charset="0"/>
              </a:rPr>
              <a:t>This is a huge book on </a:t>
            </a:r>
            <a:r>
              <a:rPr lang="en-US" sz="2595" dirty="0" err="1">
                <a:latin typeface="Times New Roman" panose="02020603050405020304" pitchFamily="18" charset="0"/>
                <a:cs typeface="Times New Roman" panose="02020603050405020304" pitchFamily="18" charset="0"/>
              </a:rPr>
              <a:t>Seerah</a:t>
            </a:r>
            <a:r>
              <a:rPr lang="en-US" sz="2595" dirty="0">
                <a:latin typeface="Times New Roman" panose="02020603050405020304" pitchFamily="18" charset="0"/>
                <a:cs typeface="Times New Roman" panose="02020603050405020304" pitchFamily="18" charset="0"/>
              </a:rPr>
              <a:t> consisting of 12 volumes. First two are about the life of Prophet Muhammad </a:t>
            </a:r>
            <a:r>
              <a:rPr lang="en-US" sz="2595" dirty="0" err="1">
                <a:latin typeface="Times New Roman" panose="02020603050405020304" pitchFamily="18" charset="0"/>
                <a:cs typeface="Times New Roman" panose="02020603050405020304" pitchFamily="18" charset="0"/>
              </a:rPr>
              <a:t>pbuh</a:t>
            </a:r>
            <a:r>
              <a:rPr lang="en-US" sz="2595" dirty="0">
                <a:latin typeface="Times New Roman" panose="02020603050405020304" pitchFamily="18" charset="0"/>
                <a:cs typeface="Times New Roman" panose="02020603050405020304" pitchFamily="18" charset="0"/>
              </a:rPr>
              <a:t> while other volumes are about the life of Sahaba and </a:t>
            </a:r>
            <a:r>
              <a:rPr lang="en-US" sz="2595" dirty="0" err="1">
                <a:latin typeface="Times New Roman" panose="02020603050405020304" pitchFamily="18" charset="0"/>
                <a:cs typeface="Times New Roman" panose="02020603050405020304" pitchFamily="18" charset="0"/>
              </a:rPr>
              <a:t>Taba’in</a:t>
            </a:r>
            <a:r>
              <a:rPr lang="en-US" sz="2595" dirty="0">
                <a:latin typeface="Times New Roman" panose="02020603050405020304" pitchFamily="18" charset="0"/>
                <a:cs typeface="Times New Roman" panose="02020603050405020304" pitchFamily="18" charset="0"/>
              </a:rPr>
              <a:t> .As the life of Sahaba was with Prophet </a:t>
            </a:r>
            <a:r>
              <a:rPr lang="en-US" sz="2595" dirty="0" err="1">
                <a:latin typeface="Times New Roman" panose="02020603050405020304" pitchFamily="18" charset="0"/>
                <a:cs typeface="Times New Roman" panose="02020603050405020304" pitchFamily="18" charset="0"/>
              </a:rPr>
              <a:t>pbuh</a:t>
            </a:r>
            <a:r>
              <a:rPr lang="en-US" sz="2595" dirty="0">
                <a:latin typeface="Times New Roman" panose="02020603050405020304" pitchFamily="18" charset="0"/>
                <a:cs typeface="Times New Roman" panose="02020603050405020304" pitchFamily="18" charset="0"/>
              </a:rPr>
              <a:t> so a treasure of </a:t>
            </a:r>
            <a:r>
              <a:rPr lang="en-US" sz="2595" dirty="0" err="1">
                <a:latin typeface="Times New Roman" panose="02020603050405020304" pitchFamily="18" charset="0"/>
                <a:cs typeface="Times New Roman" panose="02020603050405020304" pitchFamily="18" charset="0"/>
              </a:rPr>
              <a:t>Seerah</a:t>
            </a:r>
            <a:r>
              <a:rPr lang="en-US" sz="2595" dirty="0">
                <a:latin typeface="Times New Roman" panose="02020603050405020304" pitchFamily="18" charset="0"/>
                <a:cs typeface="Times New Roman" panose="02020603050405020304" pitchFamily="18" charset="0"/>
              </a:rPr>
              <a:t> is also mentioned in these </a:t>
            </a:r>
            <a:r>
              <a:rPr lang="en-US" sz="2595" dirty="0" err="1">
                <a:latin typeface="Times New Roman" panose="02020603050405020304" pitchFamily="18" charset="0"/>
                <a:cs typeface="Times New Roman" panose="02020603050405020304" pitchFamily="18" charset="0"/>
              </a:rPr>
              <a:t>volumes.Later</a:t>
            </a:r>
            <a:r>
              <a:rPr lang="en-US" sz="2595" dirty="0">
                <a:latin typeface="Times New Roman" panose="02020603050405020304" pitchFamily="18" charset="0"/>
                <a:cs typeface="Times New Roman" panose="02020603050405020304" pitchFamily="18" charset="0"/>
              </a:rPr>
              <a:t> on this book was published in Holland (Germany).</a:t>
            </a:r>
            <a:endParaRPr lang="en-US" sz="2595" dirty="0">
              <a:latin typeface="Times New Roman" panose="02020603050405020304" pitchFamily="18" charset="0"/>
              <a:cs typeface="Times New Roman" panose="02020603050405020304" pitchFamily="18" charset="0"/>
            </a:endParaRPr>
          </a:p>
          <a:p>
            <a:pPr marL="0" indent="0">
              <a:buNone/>
            </a:pPr>
            <a:r>
              <a:rPr lang="en-US" sz="2595" b="1" dirty="0">
                <a:latin typeface="Times New Roman" panose="02020603050405020304" pitchFamily="18" charset="0"/>
                <a:cs typeface="Times New Roman" panose="02020603050405020304" pitchFamily="18" charset="0"/>
              </a:rPr>
              <a:t>2.Tareekh al-Kabir by Imam Tabari</a:t>
            </a:r>
            <a:endParaRPr lang="en-US" sz="2595"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Another known and comprehensive book on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is “</a:t>
            </a:r>
            <a:r>
              <a:rPr lang="en-US" sz="2400" dirty="0" err="1">
                <a:latin typeface="Times New Roman" panose="02020603050405020304" pitchFamily="18" charset="0"/>
                <a:cs typeface="Times New Roman" panose="02020603050405020304" pitchFamily="18" charset="0"/>
              </a:rPr>
              <a:t>Tareekh</a:t>
            </a:r>
            <a:r>
              <a:rPr lang="en-US" sz="2400" dirty="0">
                <a:latin typeface="Times New Roman" panose="02020603050405020304" pitchFamily="18" charset="0"/>
                <a:cs typeface="Times New Roman" panose="02020603050405020304" pitchFamily="18" charset="0"/>
              </a:rPr>
              <a:t> al-Kabir by Imam </a:t>
            </a:r>
            <a:r>
              <a:rPr lang="en-US" sz="2400" dirty="0" err="1">
                <a:latin typeface="Times New Roman" panose="02020603050405020304" pitchFamily="18" charset="0"/>
                <a:cs typeface="Times New Roman" panose="02020603050405020304" pitchFamily="18" charset="0"/>
              </a:rPr>
              <a:t>Tabari”. He</a:t>
            </a:r>
            <a:r>
              <a:rPr lang="en-US" sz="2400" dirty="0">
                <a:latin typeface="Times New Roman" panose="02020603050405020304" pitchFamily="18" charset="0"/>
                <a:cs typeface="Times New Roman" panose="02020603050405020304" pitchFamily="18" charset="0"/>
              </a:rPr>
              <a:t> was among the great scholar of Hadith, Tafsir and </a:t>
            </a:r>
            <a:r>
              <a:rPr lang="en-US" sz="2400" dirty="0" err="1">
                <a:latin typeface="Times New Roman" panose="02020603050405020304" pitchFamily="18" charset="0"/>
                <a:cs typeface="Times New Roman" panose="02020603050405020304" pitchFamily="18" charset="0"/>
              </a:rPr>
              <a:t>Seerah.Scholars</a:t>
            </a:r>
            <a:r>
              <a:rPr lang="en-US" sz="2400" dirty="0">
                <a:latin typeface="Times New Roman" panose="02020603050405020304" pitchFamily="18" charset="0"/>
                <a:cs typeface="Times New Roman" panose="02020603050405020304" pitchFamily="18" charset="0"/>
              </a:rPr>
              <a:t> are of the view that his Tafsir is </a:t>
            </a:r>
            <a:r>
              <a:rPr lang="en-US" sz="2400" dirty="0" err="1">
                <a:latin typeface="Times New Roman" panose="02020603050405020304" pitchFamily="18" charset="0"/>
                <a:cs typeface="Times New Roman" panose="02020603050405020304" pitchFamily="18" charset="0"/>
              </a:rPr>
              <a:t>amnong</a:t>
            </a:r>
            <a:r>
              <a:rPr lang="en-US" sz="2400" dirty="0">
                <a:latin typeface="Times New Roman" panose="02020603050405020304" pitchFamily="18" charset="0"/>
                <a:cs typeface="Times New Roman" panose="02020603050405020304" pitchFamily="18" charset="0"/>
              </a:rPr>
              <a:t> the best </a:t>
            </a:r>
            <a:r>
              <a:rPr lang="en-US" sz="2400" dirty="0" err="1">
                <a:latin typeface="Times New Roman" panose="02020603050405020304" pitchFamily="18" charset="0"/>
                <a:cs typeface="Times New Roman" panose="02020603050405020304" pitchFamily="18" charset="0"/>
              </a:rPr>
              <a:t>Tafasir</a:t>
            </a:r>
            <a:r>
              <a:rPr lang="en-US" sz="2400" dirty="0">
                <a:latin typeface="Times New Roman" panose="02020603050405020304" pitchFamily="18" charset="0"/>
                <a:cs typeface="Times New Roman" panose="02020603050405020304" pitchFamily="18" charset="0"/>
              </a:rPr>
              <a:t> </a:t>
            </a:r>
            <a:r>
              <a:rPr lang="ar-SA" sz="2400" dirty="0">
                <a:latin typeface="Times New Roman" panose="02020603050405020304" pitchFamily="18" charset="0"/>
                <a:cs typeface="Times New Roman" panose="02020603050405020304" pitchFamily="18" charset="0"/>
              </a:rPr>
              <a:t>أحسن التفاسير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And he is one of the most authentic narrator of </a:t>
            </a:r>
            <a:r>
              <a:rPr lang="en-US" sz="2400" dirty="0" err="1">
                <a:latin typeface="Times New Roman" panose="02020603050405020304" pitchFamily="18" charset="0"/>
                <a:cs typeface="Times New Roman" panose="02020603050405020304" pitchFamily="18" charset="0"/>
              </a:rPr>
              <a:t>Ahadith</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374" y="642594"/>
            <a:ext cx="10369826" cy="748884"/>
          </a:xfrm>
        </p:spPr>
        <p:txBody>
          <a:bodyPr>
            <a:normAutofit/>
          </a:bodyPr>
          <a:lstStyle/>
          <a:p>
            <a:r>
              <a:rPr>
                <a:sym typeface="+mn-ea"/>
              </a:rPr>
              <a:t>Continue.......</a:t>
            </a:r>
            <a:endParaRPr lang="en-US" dirty="0"/>
          </a:p>
        </p:txBody>
      </p:sp>
      <p:sp>
        <p:nvSpPr>
          <p:cNvPr id="3" name="Content Placeholder 2"/>
          <p:cNvSpPr>
            <a:spLocks noGrp="1"/>
          </p:cNvSpPr>
          <p:nvPr>
            <p:ph idx="1"/>
          </p:nvPr>
        </p:nvSpPr>
        <p:spPr>
          <a:xfrm>
            <a:off x="755374" y="1537252"/>
            <a:ext cx="10369826" cy="4415492"/>
          </a:xfrm>
        </p:spPr>
        <p:txBody>
          <a:bodyPr>
            <a:normAutofit lnSpcReduction="20000"/>
          </a:bodyPr>
          <a:lstStyle/>
          <a:p>
            <a:r>
              <a:rPr lang="en-US" sz="2400" dirty="0">
                <a:latin typeface="Times New Roman" panose="02020603050405020304" pitchFamily="18" charset="0"/>
                <a:cs typeface="Times New Roman" panose="02020603050405020304" pitchFamily="18" charset="0"/>
              </a:rPr>
              <a:t>After that many other people contributed in this field like Wahab Ibn-e-</a:t>
            </a:r>
            <a:r>
              <a:rPr lang="en-US" sz="2400" dirty="0" err="1">
                <a:latin typeface="Times New Roman" panose="02020603050405020304" pitchFamily="18" charset="0"/>
                <a:cs typeface="Times New Roman" panose="02020603050405020304" pitchFamily="18" charset="0"/>
              </a:rPr>
              <a:t>Munabbah,Asim</a:t>
            </a:r>
            <a:r>
              <a:rPr lang="en-US" sz="2400" dirty="0">
                <a:latin typeface="Times New Roman" panose="02020603050405020304" pitchFamily="18" charset="0"/>
                <a:cs typeface="Times New Roman" panose="02020603050405020304" pitchFamily="18" charset="0"/>
              </a:rPr>
              <a:t> bin Umar bin </a:t>
            </a:r>
            <a:r>
              <a:rPr lang="en-US" sz="2400" dirty="0" err="1">
                <a:latin typeface="Times New Roman" panose="02020603050405020304" pitchFamily="18" charset="0"/>
                <a:cs typeface="Times New Roman" panose="02020603050405020304" pitchFamily="18" charset="0"/>
              </a:rPr>
              <a:t>Qatadah</a:t>
            </a:r>
            <a:r>
              <a:rPr lang="en-US" sz="2400" dirty="0">
                <a:latin typeface="Times New Roman" panose="02020603050405020304" pitchFamily="18" charset="0"/>
                <a:cs typeface="Times New Roman" panose="02020603050405020304" pitchFamily="18" charset="0"/>
              </a:rPr>
              <a:t>, Yaqoob ibn-e-</a:t>
            </a:r>
            <a:r>
              <a:rPr lang="en-US" sz="2400" dirty="0" err="1">
                <a:latin typeface="Times New Roman" panose="02020603050405020304" pitchFamily="18" charset="0"/>
                <a:cs typeface="Times New Roman" panose="02020603050405020304" pitchFamily="18" charset="0"/>
              </a:rPr>
              <a:t>Uttbah</a:t>
            </a:r>
            <a:r>
              <a:rPr lang="en-US" sz="2400" dirty="0">
                <a:latin typeface="Times New Roman" panose="02020603050405020304" pitchFamily="18" charset="0"/>
                <a:cs typeface="Times New Roman" panose="02020603050405020304" pitchFamily="18" charset="0"/>
              </a:rPr>
              <a:t>, Hisham bin </a:t>
            </a:r>
            <a:r>
              <a:rPr lang="en-US" sz="2400" dirty="0" err="1">
                <a:latin typeface="Times New Roman" panose="02020603050405020304" pitchFamily="18" charset="0"/>
                <a:cs typeface="Times New Roman" panose="02020603050405020304" pitchFamily="18" charset="0"/>
              </a:rPr>
              <a:t>Urwah</a:t>
            </a:r>
            <a:r>
              <a:rPr lang="en-US" sz="2400" dirty="0">
                <a:latin typeface="Times New Roman" panose="02020603050405020304" pitchFamily="18" charset="0"/>
                <a:cs typeface="Times New Roman" panose="02020603050405020304" pitchFamily="18" charset="0"/>
              </a:rPr>
              <a:t> bin Zubair ,Umer bin Rashid, Muhammad bin Salih bin Denar </a:t>
            </a:r>
            <a:r>
              <a:rPr lang="en-US" sz="2400" dirty="0" err="1">
                <a:latin typeface="Times New Roman" panose="02020603050405020304" pitchFamily="18" charset="0"/>
                <a:cs typeface="Times New Roman" panose="02020603050405020304" pitchFamily="18" charset="0"/>
              </a:rPr>
              <a:t>ect</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So people contributed and wrote after this period like:</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ar-SA" sz="2400" dirty="0">
                <a:latin typeface="Times New Roman" panose="02020603050405020304" pitchFamily="18" charset="0"/>
                <a:cs typeface="Times New Roman" panose="02020603050405020304" pitchFamily="18" charset="0"/>
              </a:rPr>
              <a:t>روض الأنف </a:t>
            </a:r>
            <a:r>
              <a:rPr lang="en-US" altLang="ar-SA" sz="2400" dirty="0">
                <a:latin typeface="Times New Roman" panose="02020603050405020304" pitchFamily="18" charset="0"/>
                <a:cs typeface="Times New Roman" panose="02020603050405020304" pitchFamily="18" charset="0"/>
              </a:rPr>
              <a:t> by Abdur Rahman Sohaili,Translation of Seerah Ibn-e-Hisham.</a:t>
            </a:r>
            <a:endParaRPr lang="ar-SA"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ar-SA" sz="2400" dirty="0">
                <a:latin typeface="Times New Roman" panose="02020603050405020304" pitchFamily="18" charset="0"/>
                <a:cs typeface="Times New Roman" panose="02020603050405020304" pitchFamily="18" charset="0"/>
              </a:rPr>
              <a:t>سيرت دمياطى </a:t>
            </a:r>
            <a:r>
              <a:rPr lang="en-US" altLang="ar-SA" sz="2400" dirty="0">
                <a:latin typeface="Times New Roman" panose="02020603050405020304" pitchFamily="18" charset="0"/>
                <a:cs typeface="Times New Roman" panose="02020603050405020304" pitchFamily="18" charset="0"/>
              </a:rPr>
              <a:t> By Hafiz Abdul Momin Dimyati</a:t>
            </a:r>
            <a:endParaRPr lang="ar-SA"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ar-SA" sz="2400" dirty="0">
                <a:latin typeface="Times New Roman" panose="02020603050405020304" pitchFamily="18" charset="0"/>
                <a:cs typeface="Times New Roman" panose="02020603050405020304" pitchFamily="18" charset="0"/>
              </a:rPr>
              <a:t>سيرت خلاطى </a:t>
            </a:r>
            <a:r>
              <a:rPr lang="en-US" altLang="ar-SA" sz="2400" dirty="0">
                <a:latin typeface="Times New Roman" panose="02020603050405020304" pitchFamily="18" charset="0"/>
                <a:cs typeface="Times New Roman" panose="02020603050405020304" pitchFamily="18" charset="0"/>
              </a:rPr>
              <a:t> Ala u Din Ali bin Muhammad Khalati</a:t>
            </a:r>
            <a:endParaRPr lang="ar-SA"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ar-SA" altLang="en-US" sz="2400" dirty="0">
                <a:latin typeface="Times New Roman" panose="02020603050405020304" pitchFamily="18" charset="0"/>
                <a:cs typeface="Times New Roman" panose="02020603050405020304" pitchFamily="18" charset="0"/>
              </a:rPr>
              <a:t>شرف المصطفاء </a:t>
            </a:r>
            <a:r>
              <a:rPr lang="en-US" altLang="ar-SA" sz="2400" dirty="0">
                <a:latin typeface="Times New Roman" panose="02020603050405020304" pitchFamily="18" charset="0"/>
                <a:cs typeface="Times New Roman" panose="02020603050405020304" pitchFamily="18" charset="0"/>
              </a:rPr>
              <a:t> by Hafiz Abu Saeed Abdul Malik </a:t>
            </a:r>
            <a:endParaRPr lang="ar-SA"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ar-SA" sz="2400" dirty="0">
                <a:latin typeface="Times New Roman" panose="02020603050405020304" pitchFamily="18" charset="0"/>
                <a:cs typeface="Times New Roman" panose="02020603050405020304" pitchFamily="18" charset="0"/>
              </a:rPr>
              <a:t>سيرت ابن عبد البر </a:t>
            </a:r>
            <a:r>
              <a:rPr lang="en-US" altLang="ar-SA" sz="2400" dirty="0">
                <a:latin typeface="Times New Roman" panose="02020603050405020304" pitchFamily="18" charset="0"/>
                <a:cs typeface="Times New Roman" panose="02020603050405020304" pitchFamily="18" charset="0"/>
              </a:rPr>
              <a:t> by Ibn-e-Abdul Baar</a:t>
            </a:r>
            <a:endParaRPr lang="en-US" altLang="ar-SA"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ar-SA" altLang="ar-SA" sz="2400" dirty="0">
                <a:latin typeface="Times New Roman" panose="02020603050405020304" pitchFamily="18" charset="0"/>
                <a:cs typeface="Times New Roman" panose="02020603050405020304" pitchFamily="18" charset="0"/>
                <a:sym typeface="+mn-ea"/>
              </a:rPr>
              <a:t>كتاب التاريخ و المغازى </a:t>
            </a:r>
            <a:r>
              <a:rPr lang="en-US" altLang="ar-SA" sz="2400" dirty="0">
                <a:latin typeface="Times New Roman" panose="02020603050405020304" pitchFamily="18" charset="0"/>
                <a:cs typeface="Times New Roman" panose="02020603050405020304" pitchFamily="18" charset="0"/>
                <a:sym typeface="+mn-ea"/>
              </a:rPr>
              <a:t> </a:t>
            </a:r>
            <a:r>
              <a:rPr lang="en-US" altLang="ar-SA" sz="2400" dirty="0">
                <a:latin typeface="Times New Roman" panose="02020603050405020304" pitchFamily="18" charset="0"/>
                <a:cs typeface="Times New Roman" panose="02020603050405020304" pitchFamily="18" charset="0"/>
                <a:sym typeface="+mn-ea"/>
              </a:rPr>
              <a:t>by Allama Al-Waqidi</a:t>
            </a:r>
            <a:endParaRPr lang="en-US" altLang="ar-SA"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altLang="ar-SA"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300" y="642620"/>
            <a:ext cx="10502900" cy="762000"/>
          </a:xfrm>
        </p:spPr>
        <p:txBody>
          <a:bodyPr>
            <a:normAutofit/>
          </a:bodyPr>
          <a:lstStyle/>
          <a:p>
            <a:r>
              <a:rPr lang="en-US" sz="3600" dirty="0">
                <a:latin typeface="Times New Roman" panose="02020603050405020304" pitchFamily="18" charset="0"/>
                <a:cs typeface="Times New Roman" panose="02020603050405020304" pitchFamily="18" charset="0"/>
              </a:rPr>
              <a:t> </a:t>
            </a:r>
            <a:r>
              <a:rPr lang="en-US" sz="3600" b="1" i="1" dirty="0">
                <a:latin typeface="Times New Roman" panose="02020603050405020304" pitchFamily="18" charset="0"/>
                <a:cs typeface="Times New Roman" panose="02020603050405020304" pitchFamily="18" charset="0"/>
              </a:rPr>
              <a:t>Difference between </a:t>
            </a:r>
            <a:r>
              <a:rPr lang="en-US" sz="3600" b="1" i="1" dirty="0" err="1">
                <a:latin typeface="Times New Roman" panose="02020603050405020304" pitchFamily="18" charset="0"/>
                <a:cs typeface="Times New Roman" panose="02020603050405020304" pitchFamily="18" charset="0"/>
              </a:rPr>
              <a:t>Seerah</a:t>
            </a:r>
            <a:r>
              <a:rPr lang="en-US" sz="3600" b="1" i="1" dirty="0">
                <a:latin typeface="Times New Roman" panose="02020603050405020304" pitchFamily="18" charset="0"/>
                <a:cs typeface="Times New Roman" panose="02020603050405020304" pitchFamily="18" charset="0"/>
              </a:rPr>
              <a:t> and other Biographies</a:t>
            </a:r>
            <a:endParaRPr lang="en-US" sz="3600" b="1" i="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2935" y="1298575"/>
            <a:ext cx="10895965" cy="5092065"/>
          </a:xfrm>
        </p:spPr>
        <p:txBody>
          <a:bodyPr>
            <a:noAutofit/>
          </a:bodyPr>
          <a:lstStyle/>
          <a:p>
            <a:pPr algn="just"/>
            <a:r>
              <a:rPr lang="en-US" sz="2400" dirty="0">
                <a:latin typeface="Times New Roman" panose="02020603050405020304" pitchFamily="18" charset="0"/>
                <a:cs typeface="Times New Roman" panose="02020603050405020304" pitchFamily="18" charset="0"/>
              </a:rPr>
              <a:t>Common trend in writing a biography is that people write each and every thing what they listen about a person .But Muslims introduced a unique and phenomenal way of writing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of Prophet MUHAMMAD PBUH.As it was of utmost importance so used to authenticate the events through different ways:</a:t>
            </a: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 The narrator should be the witness of that event</a:t>
            </a: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In case the narrator is not the witness ,he should narrate the event with the chain of narrators with their proper order.</a:t>
            </a: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 All the narrators should be inquired, who were they, from where they belong, how they listen that specific narration, who were his teachers, who were his students, was he an authentic person in regard to his manners and etiquettes and ,was he an authentic narrator, how was his </a:t>
            </a:r>
            <a:r>
              <a:rPr lang="en-US" sz="2400" dirty="0" err="1">
                <a:latin typeface="Times New Roman" panose="02020603050405020304" pitchFamily="18" charset="0"/>
                <a:cs typeface="Times New Roman" panose="02020603050405020304" pitchFamily="18" charset="0"/>
              </a:rPr>
              <a:t>memory,was</a:t>
            </a:r>
            <a:r>
              <a:rPr lang="en-US" sz="2400" dirty="0">
                <a:latin typeface="Times New Roman" panose="02020603050405020304" pitchFamily="18" charset="0"/>
                <a:cs typeface="Times New Roman" panose="02020603050405020304" pitchFamily="18" charset="0"/>
              </a:rPr>
              <a:t> he a scholar or a common </a:t>
            </a:r>
            <a:r>
              <a:rPr lang="en-US" sz="2400" dirty="0" err="1">
                <a:latin typeface="Times New Roman" panose="02020603050405020304" pitchFamily="18" charset="0"/>
                <a:cs typeface="Times New Roman" panose="02020603050405020304" pitchFamily="18" charset="0"/>
              </a:rPr>
              <a:t>person.So</a:t>
            </a:r>
            <a:r>
              <a:rPr lang="en-US" sz="2400" dirty="0">
                <a:latin typeface="Times New Roman" panose="02020603050405020304" pitchFamily="18" charset="0"/>
                <a:cs typeface="Times New Roman" panose="02020603050405020304" pitchFamily="18" charset="0"/>
              </a:rPr>
              <a:t> each and every aspect of their biography was written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576606"/>
          </a:xfrm>
        </p:spPr>
        <p:txBody>
          <a:bodyPr>
            <a:normAutofit fontScale="90000"/>
          </a:bodyPr>
          <a:lstStyle/>
          <a:p>
            <a:r>
              <a:rPr b="1" i="1">
                <a:latin typeface="Times New Roman" panose="02020603050405020304" pitchFamily="18" charset="0"/>
                <a:cs typeface="Times New Roman" panose="02020603050405020304" pitchFamily="18" charset="0"/>
                <a:sym typeface="+mn-ea"/>
              </a:rPr>
              <a:t>Difference between </a:t>
            </a:r>
            <a:r>
              <a:rPr b="1" i="1" dirty="0" err="1">
                <a:latin typeface="Times New Roman" panose="02020603050405020304" pitchFamily="18" charset="0"/>
                <a:cs typeface="Times New Roman" panose="02020603050405020304" pitchFamily="18" charset="0"/>
                <a:sym typeface="+mn-ea"/>
              </a:rPr>
              <a:t>Seerah</a:t>
            </a:r>
            <a:r>
              <a:rPr b="1" i="1">
                <a:latin typeface="Times New Roman" panose="02020603050405020304" pitchFamily="18" charset="0"/>
                <a:cs typeface="Times New Roman" panose="02020603050405020304" pitchFamily="18" charset="0"/>
                <a:sym typeface="+mn-ea"/>
              </a:rPr>
              <a:t> and other Biographies</a:t>
            </a:r>
            <a:endParaRPr lang="en-US" dirty="0"/>
          </a:p>
        </p:txBody>
      </p:sp>
      <p:sp>
        <p:nvSpPr>
          <p:cNvPr id="3" name="Content Placeholder 2"/>
          <p:cNvSpPr>
            <a:spLocks noGrp="1"/>
          </p:cNvSpPr>
          <p:nvPr>
            <p:ph idx="1"/>
          </p:nvPr>
        </p:nvSpPr>
        <p:spPr>
          <a:xfrm>
            <a:off x="993913" y="1470991"/>
            <a:ext cx="10058400" cy="4521509"/>
          </a:xfrm>
        </p:spPr>
        <p:txBody>
          <a:bodyPr>
            <a:normAutofit/>
          </a:bodyPr>
          <a:lstStyle/>
          <a:p>
            <a:pPr marL="0" indent="0">
              <a:buNone/>
            </a:pPr>
            <a:r>
              <a:rPr lang="en-US" sz="2400" dirty="0" err="1">
                <a:latin typeface="Times New Roman" panose="02020603050405020304" pitchFamily="18" charset="0"/>
                <a:cs typeface="Times New Roman" panose="02020603050405020304" pitchFamily="18" charset="0"/>
                <a:sym typeface="+mn-ea"/>
              </a:rPr>
              <a:t>down.And</a:t>
            </a:r>
            <a:r>
              <a:rPr lang="en-US" sz="2400" dirty="0">
                <a:latin typeface="Times New Roman" panose="02020603050405020304" pitchFamily="18" charset="0"/>
                <a:cs typeface="Times New Roman" panose="02020603050405020304" pitchFamily="18" charset="0"/>
                <a:sym typeface="+mn-ea"/>
              </a:rPr>
              <a:t> a great treatise of Narrator came into being , which is known as “</a:t>
            </a:r>
            <a:r>
              <a:rPr lang="en-US" sz="2400" dirty="0" err="1">
                <a:latin typeface="Times New Roman" panose="02020603050405020304" pitchFamily="18" charset="0"/>
                <a:cs typeface="Times New Roman" panose="02020603050405020304" pitchFamily="18" charset="0"/>
                <a:sym typeface="+mn-ea"/>
              </a:rPr>
              <a:t>Ilm</a:t>
            </a:r>
            <a:r>
              <a:rPr lang="en-US" sz="2400" dirty="0">
                <a:latin typeface="Times New Roman" panose="02020603050405020304" pitchFamily="18" charset="0"/>
                <a:cs typeface="Times New Roman" panose="02020603050405020304" pitchFamily="18" charset="0"/>
                <a:sym typeface="+mn-ea"/>
              </a:rPr>
              <a:t>-</a:t>
            </a:r>
            <a:r>
              <a:rPr lang="en-US" sz="2400" dirty="0" err="1">
                <a:latin typeface="Times New Roman" panose="02020603050405020304" pitchFamily="18" charset="0"/>
                <a:cs typeface="Times New Roman" panose="02020603050405020304" pitchFamily="18" charset="0"/>
                <a:sym typeface="+mn-ea"/>
              </a:rPr>
              <a:t>ul</a:t>
            </a:r>
            <a:r>
              <a:rPr lang="en-US" sz="2400" dirty="0">
                <a:latin typeface="Times New Roman" panose="02020603050405020304" pitchFamily="18" charset="0"/>
                <a:cs typeface="Times New Roman" panose="02020603050405020304" pitchFamily="18" charset="0"/>
                <a:sym typeface="+mn-ea"/>
              </a:rPr>
              <a:t>-Asma- </a:t>
            </a:r>
            <a:r>
              <a:rPr lang="en-US" sz="2400" dirty="0" err="1">
                <a:latin typeface="Times New Roman" panose="02020603050405020304" pitchFamily="18" charset="0"/>
                <a:cs typeface="Times New Roman" panose="02020603050405020304" pitchFamily="18" charset="0"/>
                <a:sym typeface="+mn-ea"/>
              </a:rPr>
              <a:t>wa</a:t>
            </a:r>
            <a:r>
              <a:rPr lang="en-US" sz="2400" dirty="0">
                <a:latin typeface="Times New Roman" panose="02020603050405020304" pitchFamily="18" charset="0"/>
                <a:cs typeface="Times New Roman" panose="02020603050405020304" pitchFamily="18" charset="0"/>
                <a:sym typeface="+mn-ea"/>
              </a:rPr>
              <a:t>- </a:t>
            </a:r>
            <a:r>
              <a:rPr lang="en-US" sz="2400" dirty="0" err="1">
                <a:latin typeface="Times New Roman" panose="02020603050405020304" pitchFamily="18" charset="0"/>
                <a:cs typeface="Times New Roman" panose="02020603050405020304" pitchFamily="18" charset="0"/>
                <a:sym typeface="+mn-ea"/>
              </a:rPr>
              <a:t>Rijjal</a:t>
            </a:r>
            <a:r>
              <a:rPr lang="en-US" sz="2400" dirty="0">
                <a:latin typeface="Times New Roman" panose="02020603050405020304" pitchFamily="18" charset="0"/>
                <a:cs typeface="Times New Roman" panose="02020603050405020304" pitchFamily="18" charset="0"/>
                <a:sym typeface="+mn-ea"/>
              </a:rPr>
              <a:t>”.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As the German Scholar Springer says that almost 5 lakh biographies of narrators are written just to authenticate the life of PROPHET MUHAMMAD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So people after them wrote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and omitted the narrations and this is how </a:t>
            </a:r>
            <a:r>
              <a:rPr lang="en-US" sz="2400" dirty="0" err="1">
                <a:latin typeface="Times New Roman" panose="02020603050405020304" pitchFamily="18" charset="0"/>
                <a:cs typeface="Times New Roman" panose="02020603050405020304" pitchFamily="18" charset="0"/>
              </a:rPr>
              <a:t>Seerah</a:t>
            </a:r>
            <a:r>
              <a:rPr lang="en-US" sz="2400" dirty="0">
                <a:latin typeface="Times New Roman" panose="02020603050405020304" pitchFamily="18" charset="0"/>
                <a:cs typeface="Times New Roman" panose="02020603050405020304" pitchFamily="18" charset="0"/>
              </a:rPr>
              <a:t> treatise came into being.</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Many other books were written after that and will be written till the day of Judgment.</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
</file>

<file path=customXml/item2.xml>��
</file>

<file path=customXml/item3.xml>��
</file>

<file path=customXml/itemProps1.xml><?xml version="1.0" encoding="utf-8"?>
<ds:datastoreItem xmlns:ds="http://schemas.openxmlformats.org/officeDocument/2006/customXml" ds:itemID="{1259D436-C82E-43E0-8A01-53DF9CED6032}">
  <ds:schemaRefs/>
</ds:datastoreItem>
</file>

<file path=customXml/itemProps2.xml><?xml version="1.0" encoding="utf-8"?>
<ds:datastoreItem xmlns:ds="http://schemas.openxmlformats.org/officeDocument/2006/customXml" ds:itemID="{946BCBFB-BBC7-42F1-95CD-058E172363A0}">
  <ds:schemaRefs/>
</ds:datastoreItem>
</file>

<file path=customXml/itemProps3.xml><?xml version="1.0" encoding="utf-8"?>
<ds:datastoreItem xmlns:ds="http://schemas.openxmlformats.org/officeDocument/2006/customXml" ds:itemID="{1F91CDEB-92ED-41DC-BF33-2916A7687628}">
  <ds:schemaRefs/>
</ds:datastoreItem>
</file>

<file path=docProps/app.xml><?xml version="1.0" encoding="utf-8"?>
<Properties xmlns="http://schemas.openxmlformats.org/officeDocument/2006/extended-properties" xmlns:vt="http://schemas.openxmlformats.org/officeDocument/2006/docPropsVTypes">
  <Template>{0F97200F-9A17-4EE0-8F49-71AA5F27C42B}tf11531919_win32</Template>
  <TotalTime>0</TotalTime>
  <Words>7415</Words>
  <Application>WPS Presentation</Application>
  <PresentationFormat>Custom</PresentationFormat>
  <Paragraphs>98</Paragraphs>
  <Slides>12</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12</vt:i4>
      </vt:variant>
    </vt:vector>
  </HeadingPairs>
  <TitlesOfParts>
    <vt:vector size="27" baseType="lpstr">
      <vt:lpstr>Arial</vt:lpstr>
      <vt:lpstr>SimSun</vt:lpstr>
      <vt:lpstr>Wingdings</vt:lpstr>
      <vt:lpstr>Garamond</vt:lpstr>
      <vt:lpstr>Calibri</vt:lpstr>
      <vt:lpstr>Times New Roman</vt:lpstr>
      <vt:lpstr>Wingdings</vt:lpstr>
      <vt:lpstr>Avenir Next LT Pro</vt:lpstr>
      <vt:lpstr>Segoe Print</vt:lpstr>
      <vt:lpstr>Avenir Next LT Pro Light</vt:lpstr>
      <vt:lpstr>Tahoma</vt:lpstr>
      <vt:lpstr>Microsoft YaHei</vt:lpstr>
      <vt:lpstr>Arial Unicode MS</vt:lpstr>
      <vt:lpstr>Aldhabi</vt:lpstr>
      <vt:lpstr>SavonVTI</vt:lpstr>
      <vt:lpstr>Seerah of Prophet Muhammad pbuh  سيرة رسول الله صلى الله عليه وسلم</vt:lpstr>
      <vt:lpstr>Role of Government in Writing Seerah</vt:lpstr>
      <vt:lpstr>Role of Government in Writing Seerah</vt:lpstr>
      <vt:lpstr>Role of Government in Writing Seerah</vt:lpstr>
      <vt:lpstr>Role of Government in Writing Seerah</vt:lpstr>
      <vt:lpstr>Continue.......</vt:lpstr>
      <vt:lpstr>Continue.......</vt:lpstr>
      <vt:lpstr>Continue.......</vt:lpstr>
      <vt:lpstr>Continue.......</vt:lpstr>
      <vt:lpstr>Continue.......</vt:lpstr>
      <vt:lpstr> Difference between Seerah and other Biographies</vt:lpstr>
      <vt:lpstr>Difference between Seerah and other Biographies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  سيرة رسول الله صلى الله عليه وسلم</dc:title>
  <dc:creator>Zainab Sadiq</dc:creator>
  <cp:lastModifiedBy>ADMIN</cp:lastModifiedBy>
  <cp:revision>15</cp:revision>
  <dcterms:created xsi:type="dcterms:W3CDTF">2023-10-02T06:11:00Z</dcterms:created>
  <dcterms:modified xsi:type="dcterms:W3CDTF">2024-03-14T08:55:05Z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746C1526FA0B4FC09C6F525D6C7908D0_12</vt:lpwstr>
  </property>
  <property fmtid="{D5CDD505-2E9C-101B-9397-08002B2CF9AE}" pid="4" name="KSOProductBuildVer">
    <vt:lpwstr>1033-12.2.0.13489</vt:lpwstr>
  </property>
</Properties>
</file>