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73" r:id="rId4"/>
    <p:sldId id="258" r:id="rId5"/>
    <p:sldId id="259" r:id="rId6"/>
    <p:sldId id="260" r:id="rId7"/>
    <p:sldId id="274" r:id="rId8"/>
    <p:sldId id="261" r:id="rId9"/>
    <p:sldId id="262" r:id="rId10"/>
    <p:sldId id="263" r:id="rId11"/>
    <p:sldId id="264" r:id="rId12"/>
    <p:sldId id="265" r:id="rId13"/>
    <p:sldId id="266" r:id="rId14"/>
    <p:sldId id="267" r:id="rId15"/>
    <p:sldId id="268" r:id="rId16"/>
    <p:sldId id="269" r:id="rId17"/>
    <p:sldId id="270" r:id="rId18"/>
    <p:sldId id="271" r:id="rId19"/>
    <p:sldId id="272"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129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7"/>
            <a:ext cx="6858000" cy="165576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D8D0316-34A0-4F50-9F16-9E256BEC6D18}" type="datetimeFigureOut">
              <a:rPr lang="en-US" smtClean="0"/>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5A4731-E225-4ED8-8FBD-708D0B3209E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8D0316-34A0-4F50-9F16-9E256BEC6D18}" type="datetimeFigureOut">
              <a:rPr lang="en-US" smtClean="0"/>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5A4731-E225-4ED8-8FBD-708D0B3209E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5"/>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8D0316-34A0-4F50-9F16-9E256BEC6D18}" type="datetimeFigureOut">
              <a:rPr lang="en-US" smtClean="0"/>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5A4731-E225-4ED8-8FBD-708D0B3209E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D8D0316-34A0-4F50-9F16-9E256BEC6D18}" type="datetimeFigureOut">
              <a:rPr lang="en-US" smtClean="0"/>
              <a:t>9/26/2023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5A4731-E225-4ED8-8FBD-708D0B3209E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7"/>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D8D0316-34A0-4F50-9F16-9E256BEC6D18}" type="datetimeFigureOut">
              <a:rPr lang="en-US" smtClean="0"/>
              <a:t>9/26/2023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5A4731-E225-4ED8-8FBD-708D0B3209E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D8D0316-34A0-4F50-9F16-9E256BEC6D18}" type="datetimeFigureOut">
              <a:rPr lang="en-US" smtClean="0"/>
              <a:t>9/26/2023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5A4731-E225-4ED8-8FBD-708D0B3209E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8D0316-34A0-4F50-9F16-9E256BEC6D18}" type="datetimeFigureOut">
              <a:rPr lang="en-US" smtClean="0"/>
              <a:t>9/26/2023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5A4731-E225-4ED8-8FBD-708D0B3209E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1"/>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D8D0316-34A0-4F50-9F16-9E256BEC6D18}" type="datetimeFigureOut">
              <a:rPr lang="en-US" smtClean="0"/>
              <a:t>9/26/2023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5A4731-E225-4ED8-8FBD-708D0B3209E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1"/>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D8D0316-34A0-4F50-9F16-9E256BEC6D18}" type="datetimeFigureOut">
              <a:rPr lang="en-US" smtClean="0"/>
              <a:t>9/26/2023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5A4731-E225-4ED8-8FBD-708D0B3209E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8D0316-34A0-4F50-9F16-9E256BEC6D18}" type="datetimeFigureOut">
              <a:rPr lang="en-US" smtClean="0"/>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5A4731-E225-4ED8-8FBD-708D0B3209E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6"/>
            <a:ext cx="1971675" cy="581183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2" y="365126"/>
            <a:ext cx="5800725"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8D0316-34A0-4F50-9F16-9E256BEC6D18}" type="datetimeFigureOut">
              <a:rPr lang="en-US" smtClean="0"/>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5A4731-E225-4ED8-8FBD-708D0B3209E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8D0316-34A0-4F50-9F16-9E256BEC6D18}" type="datetimeFigureOut">
              <a:rPr lang="en-US" smtClean="0"/>
              <a:t>9/26/2023</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5A4731-E225-4ED8-8FBD-708D0B3209E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3451" y="1545465"/>
            <a:ext cx="10196848" cy="1530346"/>
          </a:xfrm>
        </p:spPr>
        <p:txBody>
          <a:bodyPr>
            <a:normAutofit/>
          </a:bodyPr>
          <a:lstStyle/>
          <a:p>
            <a:r>
              <a:rPr lang="en-US" sz="4800" b="1" dirty="0" err="1" smtClean="0"/>
              <a:t>Seerah</a:t>
            </a:r>
            <a:r>
              <a:rPr lang="en-US" sz="4800" dirty="0"/>
              <a:t/>
            </a:r>
            <a:br>
              <a:rPr lang="en-US" sz="4800" dirty="0"/>
            </a:br>
            <a:r>
              <a:rPr lang="ar-SA" sz="4800" dirty="0"/>
              <a:t>سيرة الرسول صلى الله عليه وسلم</a:t>
            </a:r>
            <a:endParaRPr lang="en-US" sz="4800" dirty="0"/>
          </a:p>
        </p:txBody>
      </p:sp>
      <p:sp>
        <p:nvSpPr>
          <p:cNvPr id="3" name="Subtitle 2"/>
          <p:cNvSpPr>
            <a:spLocks noGrp="1"/>
          </p:cNvSpPr>
          <p:nvPr>
            <p:ph type="subTitle" idx="1"/>
          </p:nvPr>
        </p:nvSpPr>
        <p:spPr>
          <a:xfrm>
            <a:off x="1091485" y="3930641"/>
            <a:ext cx="6858000" cy="1829435"/>
          </a:xfrm>
        </p:spPr>
        <p:txBody>
          <a:bodyPr>
            <a:normAutofit/>
          </a:bodyPr>
          <a:lstStyle/>
          <a:p>
            <a:r>
              <a:rPr lang="en-US" sz="4000" b="1" dirty="0"/>
              <a:t>Sources of </a:t>
            </a:r>
            <a:r>
              <a:rPr lang="en-US" sz="4000" b="1" dirty="0" err="1"/>
              <a:t>Seerah</a:t>
            </a:r>
            <a:r>
              <a:rPr lang="en-US" sz="4000" b="1" dirty="0"/>
              <a:t> Writing</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427" y="493916"/>
            <a:ext cx="9604375" cy="893445"/>
          </a:xfrm>
        </p:spPr>
        <p:txBody>
          <a:bodyPr>
            <a:normAutofit/>
          </a:bodyPr>
          <a:lstStyle/>
          <a:p>
            <a:r>
              <a:rPr lang="en-US" b="1" dirty="0"/>
              <a:t>The primary sources of </a:t>
            </a:r>
            <a:r>
              <a:rPr lang="en-US" b="1" dirty="0" err="1"/>
              <a:t>Seerah</a:t>
            </a:r>
            <a:r>
              <a:rPr lang="en-US" b="1" dirty="0"/>
              <a:t> </a:t>
            </a:r>
          </a:p>
        </p:txBody>
      </p:sp>
      <p:sp>
        <p:nvSpPr>
          <p:cNvPr id="3" name="Content Placeholder 2"/>
          <p:cNvSpPr>
            <a:spLocks noGrp="1"/>
          </p:cNvSpPr>
          <p:nvPr>
            <p:ph idx="1"/>
          </p:nvPr>
        </p:nvSpPr>
        <p:spPr>
          <a:xfrm>
            <a:off x="312422" y="1643370"/>
            <a:ext cx="8129905" cy="5327651"/>
          </a:xfrm>
        </p:spPr>
        <p:txBody>
          <a:bodyPr>
            <a:noAutofit/>
          </a:bodyPr>
          <a:lstStyle/>
          <a:p>
            <a:pPr marL="0" indent="0" algn="just">
              <a:buNone/>
            </a:pPr>
            <a:r>
              <a:rPr lang="en-US" sz="2400" b="0" i="0" dirty="0">
                <a:solidFill>
                  <a:srgbClr val="000000"/>
                </a:solidFill>
                <a:effectLst/>
                <a:latin typeface="opensansregular"/>
              </a:rPr>
              <a:t>Therefore, here is a brief introduction to the sources of the </a:t>
            </a:r>
            <a:r>
              <a:rPr lang="en-US" sz="2400" b="0" i="0" dirty="0" err="1">
                <a:solidFill>
                  <a:srgbClr val="000000"/>
                </a:solidFill>
                <a:effectLst/>
                <a:latin typeface="opensansregular"/>
              </a:rPr>
              <a:t>Seerah</a:t>
            </a:r>
            <a:r>
              <a:rPr lang="en-US" sz="2400" b="0" i="0" dirty="0">
                <a:solidFill>
                  <a:srgbClr val="000000"/>
                </a:solidFill>
                <a:effectLst/>
                <a:latin typeface="opensansregular"/>
              </a:rPr>
              <a:t> of the Prophet Muhammad</a:t>
            </a:r>
            <a:r>
              <a:rPr lang="ar-SA" sz="2400" b="1" i="0" dirty="0">
                <a:solidFill>
                  <a:srgbClr val="000000"/>
                </a:solidFill>
                <a:effectLst/>
                <a:latin typeface="opensansregular"/>
              </a:rPr>
              <a:t>ﷺ</a:t>
            </a:r>
            <a:r>
              <a:rPr lang="ar-SA" sz="2400" b="0" i="0" dirty="0">
                <a:solidFill>
                  <a:srgbClr val="000000"/>
                </a:solidFill>
                <a:effectLst/>
                <a:latin typeface="opensansregular"/>
              </a:rPr>
              <a:t> </a:t>
            </a:r>
            <a:r>
              <a:rPr lang="en-US" sz="2400" b="0" i="0" dirty="0">
                <a:solidFill>
                  <a:srgbClr val="000000"/>
                </a:solidFill>
                <a:effectLst/>
                <a:latin typeface="opensansregular"/>
              </a:rPr>
              <a:t>.</a:t>
            </a:r>
          </a:p>
          <a:p>
            <a:pPr algn="just"/>
            <a:r>
              <a:rPr lang="en-US" sz="2400" b="0" i="0" dirty="0">
                <a:solidFill>
                  <a:srgbClr val="000000"/>
                </a:solidFill>
                <a:effectLst/>
                <a:latin typeface="opensansregular"/>
              </a:rPr>
              <a:t>The number one source of </a:t>
            </a:r>
            <a:r>
              <a:rPr lang="en-US" sz="2400" b="0" i="0" dirty="0" err="1">
                <a:solidFill>
                  <a:srgbClr val="000000"/>
                </a:solidFill>
                <a:effectLst/>
                <a:latin typeface="opensansregular"/>
              </a:rPr>
              <a:t>Seerah</a:t>
            </a:r>
            <a:r>
              <a:rPr lang="en-US" sz="2400" b="0" i="0" dirty="0">
                <a:solidFill>
                  <a:srgbClr val="000000"/>
                </a:solidFill>
                <a:effectLst/>
                <a:latin typeface="opensansregular"/>
              </a:rPr>
              <a:t> is the Qur'an. Qur'an is the primary source of the </a:t>
            </a:r>
            <a:r>
              <a:rPr lang="en-US" sz="2400" b="0" i="0" dirty="0" err="1">
                <a:solidFill>
                  <a:srgbClr val="000000"/>
                </a:solidFill>
                <a:effectLst/>
                <a:latin typeface="opensansregular"/>
              </a:rPr>
              <a:t>Seerah</a:t>
            </a:r>
            <a:r>
              <a:rPr lang="en-US" sz="2400" b="0" i="0" dirty="0">
                <a:solidFill>
                  <a:srgbClr val="000000"/>
                </a:solidFill>
                <a:effectLst/>
                <a:latin typeface="opensansregular"/>
              </a:rPr>
              <a:t> because the Quran was revealed during the lifetime of the Prophet </a:t>
            </a:r>
            <a:r>
              <a:rPr lang="ar-SA" sz="2400" b="0" i="0" dirty="0">
                <a:solidFill>
                  <a:srgbClr val="000000"/>
                </a:solidFill>
                <a:effectLst/>
                <a:latin typeface="opensansregular"/>
              </a:rPr>
              <a:t>ﷺ. </a:t>
            </a:r>
            <a:r>
              <a:rPr lang="en-US" sz="2400" b="0" i="0" dirty="0">
                <a:solidFill>
                  <a:srgbClr val="000000"/>
                </a:solidFill>
                <a:effectLst/>
                <a:latin typeface="opensansregular"/>
              </a:rPr>
              <a:t>Therefore, it is catering to situations that arose during the </a:t>
            </a:r>
            <a:r>
              <a:rPr lang="en-US" sz="2400" b="0" i="0" dirty="0" err="1">
                <a:solidFill>
                  <a:srgbClr val="000000"/>
                </a:solidFill>
                <a:effectLst/>
                <a:latin typeface="opensansregular"/>
              </a:rPr>
              <a:t>Seerah</a:t>
            </a:r>
            <a:r>
              <a:rPr lang="en-US" sz="2400" b="0" i="0" dirty="0">
                <a:solidFill>
                  <a:srgbClr val="000000"/>
                </a:solidFill>
                <a:effectLst/>
                <a:latin typeface="opensansregular"/>
              </a:rPr>
              <a:t>. The Qur'an references almost every single major incident in the life of the Prophet </a:t>
            </a:r>
            <a:r>
              <a:rPr lang="ar-SA" sz="2400" b="0" i="0" dirty="0">
                <a:solidFill>
                  <a:srgbClr val="000000"/>
                </a:solidFill>
                <a:effectLst/>
                <a:latin typeface="opensansregular"/>
              </a:rPr>
              <a:t>ﷺ. </a:t>
            </a:r>
            <a:r>
              <a:rPr lang="en-US" sz="2400" b="0" i="0" dirty="0">
                <a:solidFill>
                  <a:srgbClr val="000000"/>
                </a:solidFill>
                <a:effectLst/>
                <a:latin typeface="opensansregular"/>
              </a:rPr>
              <a:t>It even explains events before his prophethood, suc</a:t>
            </a:r>
            <a:r>
              <a:rPr lang="en-US" b="0" i="0" dirty="0">
                <a:solidFill>
                  <a:srgbClr val="000000"/>
                </a:solidFill>
                <a:effectLst/>
                <a:latin typeface="opensansregular"/>
              </a:rPr>
              <a:t>h as:</a:t>
            </a:r>
          </a:p>
          <a:p>
            <a:pPr marL="0" indent="0">
              <a:buNone/>
            </a:pPr>
            <a:endParaRPr lang="en-US" b="0" i="0" dirty="0">
              <a:solidFill>
                <a:srgbClr val="000000"/>
              </a:solidFill>
              <a:effectLst/>
              <a:latin typeface="opensansregular"/>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04571"/>
          </a:xfrm>
        </p:spPr>
        <p:txBody>
          <a:bodyPr/>
          <a:lstStyle/>
          <a:p>
            <a:r>
              <a:rPr lang="en-US" b="1" dirty="0">
                <a:sym typeface="+mn-ea"/>
              </a:rPr>
              <a:t>The primary sources of </a:t>
            </a:r>
            <a:r>
              <a:rPr lang="en-US" b="1" dirty="0" err="1">
                <a:sym typeface="+mn-ea"/>
              </a:rPr>
              <a:t>Seerah</a:t>
            </a:r>
            <a:endParaRPr lang="en-US" b="1" dirty="0"/>
          </a:p>
        </p:txBody>
      </p:sp>
      <p:sp>
        <p:nvSpPr>
          <p:cNvPr id="3" name="Content Placeholder 2"/>
          <p:cNvSpPr>
            <a:spLocks noGrp="1"/>
          </p:cNvSpPr>
          <p:nvPr>
            <p:ph idx="1"/>
          </p:nvPr>
        </p:nvSpPr>
        <p:spPr>
          <a:xfrm>
            <a:off x="628650" y="1369061"/>
            <a:ext cx="7886700" cy="4808220"/>
          </a:xfrm>
        </p:spPr>
        <p:txBody>
          <a:bodyPr>
            <a:normAutofit fontScale="25000" lnSpcReduction="20000"/>
          </a:bodyPr>
          <a:lstStyle/>
          <a:p>
            <a:pPr marL="0" indent="0" algn="ctr">
              <a:buNone/>
            </a:pPr>
            <a:r>
              <a:rPr lang="en-US" sz="12800" dirty="0" smtClean="0">
                <a:solidFill>
                  <a:srgbClr val="000000"/>
                </a:solidFill>
                <a:effectLst/>
                <a:latin typeface="opensansregular"/>
                <a:sym typeface="+mn-ea"/>
              </a:rPr>
              <a:t>      </a:t>
            </a:r>
            <a:r>
              <a:rPr lang="ar-SA" sz="12800" b="1" dirty="0" smtClean="0">
                <a:solidFill>
                  <a:srgbClr val="000000"/>
                </a:solidFill>
                <a:effectLst/>
                <a:latin typeface="Adobe Arabic" pitchFamily="18" charset="-78"/>
                <a:cs typeface="Adobe Arabic" pitchFamily="18" charset="-78"/>
                <a:sym typeface="+mn-ea"/>
              </a:rPr>
              <a:t>بسم </a:t>
            </a:r>
            <a:r>
              <a:rPr lang="ar-SA" sz="12800" b="1" dirty="0">
                <a:solidFill>
                  <a:srgbClr val="000000"/>
                </a:solidFill>
                <a:effectLst/>
                <a:latin typeface="Adobe Arabic" pitchFamily="18" charset="-78"/>
                <a:cs typeface="Adobe Arabic" pitchFamily="18" charset="-78"/>
                <a:sym typeface="+mn-ea"/>
              </a:rPr>
              <a:t>اله الرحمان الرحيم </a:t>
            </a:r>
            <a:endParaRPr lang="ar-SA" sz="12800" b="1" i="0" dirty="0">
              <a:solidFill>
                <a:srgbClr val="000000"/>
              </a:solidFill>
              <a:effectLst/>
              <a:latin typeface="Adobe Arabic" pitchFamily="18" charset="-78"/>
              <a:cs typeface="Adobe Arabic" pitchFamily="18" charset="-78"/>
            </a:endParaRPr>
          </a:p>
          <a:p>
            <a:pPr marL="0" indent="0" algn="r">
              <a:buNone/>
            </a:pPr>
            <a:r>
              <a:rPr lang="ar-SA" sz="8000" b="1" dirty="0">
                <a:solidFill>
                  <a:srgbClr val="000000"/>
                </a:solidFill>
                <a:effectLst/>
                <a:latin typeface="Traditional Arabic" panose="02020603050405020304" charset="0"/>
                <a:cs typeface="Traditional Arabic" panose="02020603050405020304" charset="0"/>
                <a:sym typeface="+mn-ea"/>
              </a:rPr>
              <a:t>أَلَمْ نَشْرَحْ لَكَ </a:t>
            </a:r>
            <a:r>
              <a:rPr lang="ar-SA" sz="8000" b="1" dirty="0" smtClean="0">
                <a:solidFill>
                  <a:srgbClr val="000000"/>
                </a:solidFill>
                <a:effectLst/>
                <a:latin typeface="Traditional Arabic" panose="02020603050405020304" charset="0"/>
                <a:cs typeface="Traditional Arabic" panose="02020603050405020304" charset="0"/>
                <a:sym typeface="+mn-ea"/>
              </a:rPr>
              <a:t>صَدْرَكَ</a:t>
            </a:r>
            <a:endParaRPr lang="en-US" sz="8000" b="1" i="0" dirty="0" smtClean="0">
              <a:solidFill>
                <a:srgbClr val="000000"/>
              </a:solidFill>
              <a:effectLst/>
              <a:latin typeface="opensansregular"/>
            </a:endParaRPr>
          </a:p>
          <a:p>
            <a:pPr marL="0" indent="0" algn="l">
              <a:buNone/>
            </a:pPr>
            <a:r>
              <a:rPr lang="en-US" sz="8000" b="1" dirty="0" smtClean="0">
                <a:solidFill>
                  <a:srgbClr val="000000"/>
                </a:solidFill>
                <a:effectLst/>
                <a:latin typeface="opensansregular"/>
                <a:sym typeface="+mn-ea"/>
              </a:rPr>
              <a:t>Have We not uplifted your heart for you ˹O Prophet˺,</a:t>
            </a:r>
          </a:p>
          <a:p>
            <a:pPr marL="0" indent="0" algn="r">
              <a:buNone/>
            </a:pPr>
            <a:r>
              <a:rPr lang="ar-SA" sz="8000" b="1" dirty="0" smtClean="0">
                <a:solidFill>
                  <a:srgbClr val="000000"/>
                </a:solidFill>
                <a:effectLst/>
                <a:latin typeface="Traditional Arabic" panose="02020603050405020304" charset="0"/>
                <a:cs typeface="Traditional Arabic" panose="02020603050405020304" charset="0"/>
                <a:sym typeface="+mn-ea"/>
              </a:rPr>
              <a:t>وَوَضَعْنَا </a:t>
            </a:r>
            <a:r>
              <a:rPr lang="ar-SA" sz="8000" b="1" dirty="0">
                <a:solidFill>
                  <a:srgbClr val="000000"/>
                </a:solidFill>
                <a:effectLst/>
                <a:latin typeface="Traditional Arabic" panose="02020603050405020304" charset="0"/>
                <a:cs typeface="Traditional Arabic" panose="02020603050405020304" charset="0"/>
                <a:sym typeface="+mn-ea"/>
              </a:rPr>
              <a:t>عَنكَ وِزْرَكَ</a:t>
            </a:r>
            <a:endParaRPr lang="en-US" sz="8000" b="1" i="0" dirty="0">
              <a:solidFill>
                <a:srgbClr val="000000"/>
              </a:solidFill>
              <a:effectLst/>
              <a:latin typeface="opensansregular"/>
            </a:endParaRPr>
          </a:p>
          <a:p>
            <a:pPr marL="0" indent="0">
              <a:buNone/>
            </a:pPr>
            <a:r>
              <a:rPr lang="en-US" sz="8000" b="1" dirty="0">
                <a:solidFill>
                  <a:srgbClr val="000000"/>
                </a:solidFill>
                <a:effectLst/>
                <a:latin typeface="opensansregular"/>
                <a:sym typeface="+mn-ea"/>
              </a:rPr>
              <a:t>Relieved you of the burden</a:t>
            </a:r>
            <a:endParaRPr lang="en-US" sz="8000" b="1" i="0" dirty="0">
              <a:solidFill>
                <a:srgbClr val="000000"/>
              </a:solidFill>
              <a:effectLst/>
              <a:latin typeface="opensansregular"/>
            </a:endParaRPr>
          </a:p>
          <a:p>
            <a:pPr marL="0" indent="0" algn="r">
              <a:buNone/>
            </a:pPr>
            <a:r>
              <a:rPr lang="ar-SA" sz="8000" b="1" dirty="0">
                <a:solidFill>
                  <a:srgbClr val="000000"/>
                </a:solidFill>
                <a:effectLst/>
                <a:latin typeface="Traditional Arabic" panose="02020603050405020304" charset="0"/>
                <a:cs typeface="Traditional Arabic" panose="02020603050405020304" charset="0"/>
                <a:sym typeface="+mn-ea"/>
              </a:rPr>
              <a:t>ٱلَّذِىٓ أَنقَضَ ظَهْرَكَ</a:t>
            </a:r>
            <a:endParaRPr lang="en-US" sz="8000" b="1" dirty="0">
              <a:solidFill>
                <a:srgbClr val="000000"/>
              </a:solidFill>
              <a:latin typeface="opensansregular"/>
            </a:endParaRPr>
          </a:p>
          <a:p>
            <a:pPr marL="0" indent="0">
              <a:buNone/>
            </a:pPr>
            <a:r>
              <a:rPr lang="en-US" sz="8000" b="1" dirty="0">
                <a:solidFill>
                  <a:srgbClr val="000000"/>
                </a:solidFill>
                <a:effectLst/>
                <a:latin typeface="opensansregular"/>
                <a:sym typeface="+mn-ea"/>
              </a:rPr>
              <a:t>which weighed so heavily on your back,</a:t>
            </a:r>
            <a:endParaRPr lang="en-US" sz="8000" b="1" i="0" dirty="0">
              <a:solidFill>
                <a:srgbClr val="000000"/>
              </a:solidFill>
              <a:effectLst/>
              <a:latin typeface="opensansregular"/>
            </a:endParaRPr>
          </a:p>
          <a:p>
            <a:pPr marL="0" indent="0" algn="r">
              <a:buNone/>
            </a:pPr>
            <a:r>
              <a:rPr lang="ar-SA" sz="8000" b="1" dirty="0">
                <a:solidFill>
                  <a:srgbClr val="000000"/>
                </a:solidFill>
                <a:effectLst/>
                <a:latin typeface="Traditional Arabic" panose="02020603050405020304" charset="0"/>
                <a:cs typeface="Traditional Arabic" panose="02020603050405020304" charset="0"/>
                <a:sym typeface="+mn-ea"/>
              </a:rPr>
              <a:t>وَرَفَعْنَا لَكَ ذِكْرَكَ</a:t>
            </a:r>
            <a:endParaRPr lang="en-US" sz="8000" b="1" dirty="0">
              <a:solidFill>
                <a:srgbClr val="000000"/>
              </a:solidFill>
              <a:latin typeface="opensansregular"/>
            </a:endParaRPr>
          </a:p>
          <a:p>
            <a:pPr marL="0" indent="0">
              <a:buNone/>
            </a:pPr>
            <a:r>
              <a:rPr lang="en-US" sz="8000" b="1" dirty="0">
                <a:solidFill>
                  <a:srgbClr val="000000"/>
                </a:solidFill>
                <a:effectLst/>
                <a:latin typeface="opensansregular"/>
                <a:sym typeface="+mn-ea"/>
              </a:rPr>
              <a:t>And elevated your renown for you?</a:t>
            </a:r>
            <a:endParaRPr lang="en-US" sz="8000" b="1" i="0" dirty="0">
              <a:solidFill>
                <a:srgbClr val="000000"/>
              </a:solidFill>
              <a:effectLst/>
              <a:latin typeface="opensansregular"/>
            </a:endParaRPr>
          </a:p>
          <a:p>
            <a:pPr marL="0" indent="0">
              <a:buNone/>
            </a:pPr>
            <a:endParaRPr lang="en-US" sz="7200" b="1" dirty="0" smtClean="0">
              <a:solidFill>
                <a:srgbClr val="000000"/>
              </a:solidFill>
              <a:effectLst/>
              <a:latin typeface="opensansregular"/>
              <a:sym typeface="+mn-ea"/>
            </a:endParaRPr>
          </a:p>
          <a:p>
            <a:pPr marL="0" indent="0">
              <a:buNone/>
            </a:pPr>
            <a:r>
              <a:rPr lang="en-US" sz="7200" dirty="0" smtClean="0">
                <a:solidFill>
                  <a:srgbClr val="000000"/>
                </a:solidFill>
                <a:effectLst/>
                <a:latin typeface="opensansregular"/>
                <a:sym typeface="+mn-ea"/>
              </a:rPr>
              <a:t>[</a:t>
            </a:r>
            <a:r>
              <a:rPr lang="en-US" sz="7200" dirty="0">
                <a:solidFill>
                  <a:srgbClr val="000000"/>
                </a:solidFill>
                <a:effectLst/>
                <a:latin typeface="opensansregular"/>
                <a:sym typeface="+mn-ea"/>
              </a:rPr>
              <a:t>Qur'an 94:1-4]</a:t>
            </a:r>
            <a:endParaRPr lang="en-US" sz="7200" dirty="0">
              <a:solidFill>
                <a:srgbClr val="000000"/>
              </a:solidFill>
              <a:latin typeface="opensansregular"/>
            </a:endParaRPr>
          </a:p>
          <a:p>
            <a:pPr marL="0" indent="0">
              <a:buNone/>
            </a:pPr>
            <a:r>
              <a:rPr lang="en-US" sz="7200" dirty="0">
                <a:solidFill>
                  <a:srgbClr val="000000"/>
                </a:solidFill>
                <a:effectLst/>
                <a:latin typeface="opensansregular"/>
                <a:sym typeface="+mn-ea"/>
              </a:rPr>
              <a:t>The reference here was to the incident of Jibril (AS) visiting the Prophet </a:t>
            </a:r>
            <a:r>
              <a:rPr lang="ar-SA" sz="7200" dirty="0">
                <a:solidFill>
                  <a:srgbClr val="000000"/>
                </a:solidFill>
                <a:effectLst/>
                <a:latin typeface="opensansregular"/>
                <a:sym typeface="+mn-ea"/>
              </a:rPr>
              <a:t>ﷺ) </a:t>
            </a:r>
            <a:r>
              <a:rPr lang="en-US" sz="7200" dirty="0">
                <a:solidFill>
                  <a:srgbClr val="000000"/>
                </a:solidFill>
                <a:effectLst/>
                <a:latin typeface="opensansregular"/>
                <a:sym typeface="+mn-ea"/>
              </a:rPr>
              <a:t>when he was five years old. So the Qur'an references every single major story in the life of Prophet Muhammad </a:t>
            </a:r>
            <a:r>
              <a:rPr lang="ar-SA" sz="7200" dirty="0">
                <a:solidFill>
                  <a:srgbClr val="000000"/>
                </a:solidFill>
                <a:effectLst/>
                <a:latin typeface="opensansregular"/>
                <a:sym typeface="+mn-ea"/>
              </a:rPr>
              <a:t>ﷺ) </a:t>
            </a:r>
            <a:r>
              <a:rPr lang="en-US" sz="7200" dirty="0">
                <a:solidFill>
                  <a:srgbClr val="000000"/>
                </a:solidFill>
                <a:effectLst/>
                <a:latin typeface="opensansregular"/>
                <a:sym typeface="+mn-ea"/>
              </a:rPr>
              <a:t>and some even before he was born). </a:t>
            </a:r>
            <a:endParaRPr lang="en-US" sz="7200" dirty="0"/>
          </a:p>
          <a:p>
            <a:pPr marL="0" indent="0">
              <a:buNone/>
            </a:pPr>
            <a:r>
              <a:rPr lang="en-US" sz="7200" dirty="0">
                <a:solidFill>
                  <a:srgbClr val="000000"/>
                </a:solidFill>
                <a:effectLst/>
                <a:latin typeface="opensansregular"/>
                <a:sym typeface="+mn-ea"/>
              </a:rPr>
              <a:t> </a:t>
            </a:r>
            <a:endParaRPr lang="en-US" sz="7200" dirty="0"/>
          </a:p>
          <a:p>
            <a:pPr marL="0" indent="0" algn="l">
              <a:buNone/>
            </a:pPr>
            <a:endParaRPr lang="en-US" sz="6400" b="1" i="0" dirty="0">
              <a:solidFill>
                <a:srgbClr val="000000"/>
              </a:solidFill>
              <a:effectLst/>
              <a:latin typeface="opensansregular"/>
            </a:endParaRPr>
          </a:p>
          <a:p>
            <a:pPr marL="0" indent="0">
              <a:buNone/>
            </a:pPr>
            <a:endParaRPr lang="en-US" b="0" i="0" dirty="0">
              <a:solidFill>
                <a:srgbClr val="000000"/>
              </a:solidFill>
              <a:effectLst/>
              <a:latin typeface="opensansregular"/>
            </a:endParaRPr>
          </a:p>
          <a:p>
            <a:pPr marL="0" indent="0">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1092613"/>
          </a:xfrm>
        </p:spPr>
        <p:txBody>
          <a:bodyPr>
            <a:normAutofit/>
          </a:bodyPr>
          <a:lstStyle/>
          <a:p>
            <a:r>
              <a:rPr lang="en-US" sz="3600" b="1" dirty="0"/>
              <a:t>Quran,the primary source of </a:t>
            </a:r>
            <a:r>
              <a:rPr lang="en-US" sz="3600" b="1" dirty="0" err="1"/>
              <a:t>Seerah</a:t>
            </a:r>
            <a:endParaRPr lang="en-US" sz="3600" b="1" dirty="0"/>
          </a:p>
        </p:txBody>
      </p:sp>
      <p:sp>
        <p:nvSpPr>
          <p:cNvPr id="3" name="Content Placeholder 2"/>
          <p:cNvSpPr>
            <a:spLocks noGrp="1"/>
          </p:cNvSpPr>
          <p:nvPr>
            <p:ph idx="1"/>
          </p:nvPr>
        </p:nvSpPr>
        <p:spPr/>
        <p:txBody>
          <a:bodyPr>
            <a:normAutofit fontScale="50000" lnSpcReduction="20000"/>
          </a:bodyPr>
          <a:lstStyle/>
          <a:p>
            <a:pPr marL="0" indent="0" algn="r">
              <a:buNone/>
            </a:pPr>
            <a:r>
              <a:rPr lang="ar-SA" sz="4965" b="1" i="0" dirty="0">
                <a:solidFill>
                  <a:srgbClr val="000000"/>
                </a:solidFill>
                <a:effectLst/>
                <a:latin typeface="Traditional Arabic" panose="02020603050405020304" charset="0"/>
                <a:cs typeface="Traditional Arabic" panose="02020603050405020304" charset="0"/>
              </a:rPr>
              <a:t>وَوَضَعْنَا عَنكَ وِزْرَكَ</a:t>
            </a:r>
            <a:endParaRPr lang="en-US" b="0" i="0" dirty="0">
              <a:solidFill>
                <a:srgbClr val="000000"/>
              </a:solidFill>
              <a:effectLst/>
              <a:latin typeface="opensansregular"/>
            </a:endParaRPr>
          </a:p>
          <a:p>
            <a:pPr marL="0" indent="0">
              <a:buNone/>
            </a:pPr>
            <a:r>
              <a:rPr lang="en-US" sz="3810" b="0" i="0" dirty="0">
                <a:solidFill>
                  <a:srgbClr val="000000"/>
                </a:solidFill>
                <a:effectLst/>
                <a:latin typeface="opensansregular"/>
              </a:rPr>
              <a:t>Relieved you of the burden</a:t>
            </a:r>
          </a:p>
          <a:p>
            <a:pPr marL="0" indent="0" algn="r">
              <a:buNone/>
            </a:pPr>
            <a:r>
              <a:rPr lang="ar-SA" sz="5760" b="1" i="0" dirty="0">
                <a:solidFill>
                  <a:srgbClr val="000000"/>
                </a:solidFill>
                <a:effectLst/>
                <a:latin typeface="Traditional Arabic" panose="02020603050405020304" charset="0"/>
                <a:cs typeface="Traditional Arabic" panose="02020603050405020304" charset="0"/>
              </a:rPr>
              <a:t>ٱلَّذِىٓ أَنقَضَ ظَهْرَكَ</a:t>
            </a:r>
            <a:endParaRPr lang="en-US" dirty="0">
              <a:solidFill>
                <a:srgbClr val="000000"/>
              </a:solidFill>
              <a:latin typeface="opensansregular"/>
            </a:endParaRPr>
          </a:p>
          <a:p>
            <a:pPr marL="0" indent="0">
              <a:buNone/>
            </a:pPr>
            <a:r>
              <a:rPr lang="en-US" sz="3810" b="0" i="0" dirty="0">
                <a:solidFill>
                  <a:srgbClr val="000000"/>
                </a:solidFill>
                <a:effectLst/>
                <a:latin typeface="opensansregular"/>
              </a:rPr>
              <a:t>which weighed so heavily on your back,</a:t>
            </a:r>
            <a:endParaRPr lang="en-US" b="0" i="0" dirty="0">
              <a:solidFill>
                <a:srgbClr val="000000"/>
              </a:solidFill>
              <a:effectLst/>
              <a:latin typeface="opensansregular"/>
            </a:endParaRPr>
          </a:p>
          <a:p>
            <a:pPr marL="0" indent="0" algn="r">
              <a:buNone/>
            </a:pPr>
            <a:r>
              <a:rPr lang="ar-SA" sz="5760" b="1" i="0" dirty="0">
                <a:solidFill>
                  <a:srgbClr val="000000"/>
                </a:solidFill>
                <a:effectLst/>
                <a:latin typeface="Traditional Arabic" panose="02020603050405020304" charset="0"/>
                <a:cs typeface="Traditional Arabic" panose="02020603050405020304" charset="0"/>
              </a:rPr>
              <a:t>وَرَفَعْنَا لَكَ ذِكْرَكَ</a:t>
            </a:r>
            <a:endParaRPr lang="en-US" dirty="0">
              <a:solidFill>
                <a:srgbClr val="000000"/>
              </a:solidFill>
              <a:latin typeface="opensansregular"/>
            </a:endParaRPr>
          </a:p>
          <a:p>
            <a:pPr marL="0" indent="0">
              <a:buNone/>
            </a:pPr>
            <a:r>
              <a:rPr lang="en-US" sz="4570" b="0" i="0" dirty="0">
                <a:solidFill>
                  <a:srgbClr val="000000"/>
                </a:solidFill>
                <a:effectLst/>
                <a:latin typeface="opensansregular"/>
              </a:rPr>
              <a:t>And elevated your renown for you?</a:t>
            </a:r>
          </a:p>
          <a:p>
            <a:pPr marL="0" indent="0">
              <a:buNone/>
            </a:pPr>
            <a:r>
              <a:rPr lang="en-US" sz="4570" b="0" i="0" dirty="0">
                <a:solidFill>
                  <a:srgbClr val="000000"/>
                </a:solidFill>
                <a:effectLst/>
                <a:latin typeface="opensansregular"/>
              </a:rPr>
              <a:t>[Qur'an 94:1-4]</a:t>
            </a:r>
            <a:endParaRPr lang="en-US" sz="4570" dirty="0">
              <a:solidFill>
                <a:srgbClr val="000000"/>
              </a:solidFill>
              <a:latin typeface="opensansregular"/>
            </a:endParaRPr>
          </a:p>
          <a:p>
            <a:pPr marL="0" indent="0">
              <a:buNone/>
            </a:pPr>
            <a:r>
              <a:rPr lang="en-US" sz="4570" b="0" i="0" dirty="0">
                <a:solidFill>
                  <a:srgbClr val="000000"/>
                </a:solidFill>
                <a:effectLst/>
                <a:latin typeface="opensansregular"/>
              </a:rPr>
              <a:t>The reference here was to the incident of Jibril (AS) visiting the Prophet </a:t>
            </a:r>
            <a:r>
              <a:rPr lang="ar-SA" sz="4570" b="0" i="0" dirty="0">
                <a:solidFill>
                  <a:srgbClr val="000000"/>
                </a:solidFill>
                <a:effectLst/>
                <a:latin typeface="opensansregular"/>
              </a:rPr>
              <a:t>ﷺ) </a:t>
            </a:r>
            <a:r>
              <a:rPr lang="en-US" sz="4570" b="0" i="0" dirty="0">
                <a:solidFill>
                  <a:srgbClr val="000000"/>
                </a:solidFill>
                <a:effectLst/>
                <a:latin typeface="opensansregular"/>
              </a:rPr>
              <a:t>when he was five years old. So the Qur'an references every single major story in the life of Prophet Muhammad </a:t>
            </a:r>
            <a:r>
              <a:rPr lang="ar-SA" sz="4570" b="0" i="0" dirty="0">
                <a:solidFill>
                  <a:srgbClr val="000000"/>
                </a:solidFill>
                <a:effectLst/>
                <a:latin typeface="opensansregular"/>
              </a:rPr>
              <a:t>ﷺ) </a:t>
            </a:r>
            <a:r>
              <a:rPr lang="en-US" sz="4570" b="0" i="0" dirty="0">
                <a:solidFill>
                  <a:srgbClr val="000000"/>
                </a:solidFill>
                <a:effectLst/>
                <a:latin typeface="opensansregular"/>
              </a:rPr>
              <a:t>and some even before he was born). </a:t>
            </a:r>
            <a:endParaRPr lang="en-US" sz="457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err="1"/>
              <a:t>Quran,The</a:t>
            </a:r>
            <a:r>
              <a:rPr lang="en-US" sz="4000" b="1" dirty="0"/>
              <a:t> primary source of </a:t>
            </a:r>
            <a:r>
              <a:rPr lang="en-US" sz="4000" b="1" dirty="0" err="1"/>
              <a:t>Seerah</a:t>
            </a:r>
            <a:endParaRPr lang="en-US" sz="4000" b="1" dirty="0"/>
          </a:p>
        </p:txBody>
      </p:sp>
      <p:sp>
        <p:nvSpPr>
          <p:cNvPr id="3" name="Content Placeholder 2"/>
          <p:cNvSpPr>
            <a:spLocks noGrp="1"/>
          </p:cNvSpPr>
          <p:nvPr>
            <p:ph idx="1"/>
          </p:nvPr>
        </p:nvSpPr>
        <p:spPr/>
        <p:txBody>
          <a:bodyPr>
            <a:normAutofit fontScale="85000" lnSpcReduction="20000"/>
          </a:bodyPr>
          <a:lstStyle/>
          <a:p>
            <a:pPr marL="0" indent="0" algn="r">
              <a:buNone/>
            </a:pPr>
            <a:r>
              <a:rPr lang="ar-SA" b="0" i="0" dirty="0">
                <a:solidFill>
                  <a:srgbClr val="000000"/>
                </a:solidFill>
                <a:effectLst/>
                <a:latin typeface="opensansregular"/>
              </a:rPr>
              <a:t>أَلَمْ تَرَ كَيْفَ فَعَلَ رَبُّكَ بِأَصْحَـٰبِ ٱلْفِيلِ</a:t>
            </a:r>
            <a:endParaRPr lang="en-US" b="0" i="0" dirty="0">
              <a:solidFill>
                <a:srgbClr val="000000"/>
              </a:solidFill>
              <a:effectLst/>
              <a:latin typeface="opensansregular"/>
            </a:endParaRPr>
          </a:p>
          <a:p>
            <a:pPr algn="ctr"/>
            <a:r>
              <a:rPr lang="en-US" b="0" i="0" dirty="0">
                <a:solidFill>
                  <a:srgbClr val="000000"/>
                </a:solidFill>
                <a:effectLst/>
                <a:latin typeface="opensansregular"/>
              </a:rPr>
              <a:t>Have you not seen ˹O Prophet˺ how your Lord dealt with the Army of the Elephant?</a:t>
            </a:r>
          </a:p>
          <a:p>
            <a:pPr algn="ctr"/>
            <a:r>
              <a:rPr lang="en-US" b="0" i="0" dirty="0">
                <a:solidFill>
                  <a:srgbClr val="000000"/>
                </a:solidFill>
                <a:effectLst/>
                <a:latin typeface="opensansregular"/>
              </a:rPr>
              <a:t>[Qur'an 105:1]</a:t>
            </a:r>
          </a:p>
          <a:p>
            <a:pPr algn="just"/>
            <a:r>
              <a:rPr lang="en-US" b="0" i="0" dirty="0">
                <a:solidFill>
                  <a:srgbClr val="000000"/>
                </a:solidFill>
                <a:effectLst/>
                <a:latin typeface="opensansregular"/>
              </a:rPr>
              <a:t>The incident of "</a:t>
            </a:r>
            <a:r>
              <a:rPr lang="en-US" b="0" i="0" dirty="0" err="1">
                <a:solidFill>
                  <a:srgbClr val="000000"/>
                </a:solidFill>
                <a:effectLst/>
                <a:latin typeface="opensansregular"/>
              </a:rPr>
              <a:t>Ashabil</a:t>
            </a:r>
            <a:r>
              <a:rPr lang="en-US" b="0" i="0" dirty="0">
                <a:solidFill>
                  <a:srgbClr val="000000"/>
                </a:solidFill>
                <a:effectLst/>
                <a:latin typeface="opensansregular"/>
              </a:rPr>
              <a:t> feel</a:t>
            </a:r>
            <a:r>
              <a:rPr lang="ar-SA" b="0" i="0" dirty="0">
                <a:solidFill>
                  <a:srgbClr val="000000"/>
                </a:solidFill>
                <a:effectLst/>
                <a:latin typeface="opensansregular"/>
              </a:rPr>
              <a:t>أَصْحَـٰبِ ٱلْفِيلِ)" </a:t>
            </a:r>
            <a:r>
              <a:rPr lang="en-US" b="0" i="0" dirty="0">
                <a:solidFill>
                  <a:srgbClr val="000000"/>
                </a:solidFill>
                <a:effectLst/>
                <a:latin typeface="opensansregular"/>
              </a:rPr>
              <a:t>was before the Prophet </a:t>
            </a:r>
            <a:r>
              <a:rPr lang="ar-SA" b="0" i="0" dirty="0">
                <a:solidFill>
                  <a:srgbClr val="000000"/>
                </a:solidFill>
                <a:effectLst/>
                <a:latin typeface="opensansregular"/>
              </a:rPr>
              <a:t>ﷺ </a:t>
            </a:r>
            <a:r>
              <a:rPr lang="en-US" b="0" i="0" dirty="0">
                <a:solidFill>
                  <a:srgbClr val="000000"/>
                </a:solidFill>
                <a:effectLst/>
                <a:latin typeface="opensansregular"/>
              </a:rPr>
              <a:t> was born. So the Qur'an tells us stories from the beginning, all the way up until the end. One of the last verses revealed was: </a:t>
            </a:r>
          </a:p>
          <a:p>
            <a:pPr algn="ctr"/>
            <a:r>
              <a:rPr lang="ar-SA" b="0" i="0" dirty="0">
                <a:solidFill>
                  <a:srgbClr val="000000"/>
                </a:solidFill>
                <a:effectLst/>
                <a:latin typeface="opensansregular"/>
              </a:rPr>
              <a:t>ٱلْيَوْمَ أَكْمَلْتُ لَكُمْ دِينَكُمْ وَأَتْمَمْتُ عَلَيْكُمْ نِعْمَتِى وَرَضِيتُ لَكُمُ ٱلْإِسْلَـٰمَ دِينًا ۚ</a:t>
            </a:r>
          </a:p>
          <a:p>
            <a:pPr algn="ctr"/>
            <a:r>
              <a:rPr lang="en-US" b="0" i="0" dirty="0">
                <a:solidFill>
                  <a:srgbClr val="000000"/>
                </a:solidFill>
                <a:effectLst/>
                <a:latin typeface="opensansregular"/>
              </a:rPr>
              <a:t>Today I have perfected your faith for you, completed My favor upon you, and chosen Islam as your way</a:t>
            </a:r>
          </a:p>
          <a:p>
            <a:pPr algn="ctr"/>
            <a:r>
              <a:rPr lang="en-US" b="0" i="0" dirty="0">
                <a:solidFill>
                  <a:srgbClr val="000000"/>
                </a:solidFill>
                <a:effectLst/>
                <a:latin typeface="opensansregular"/>
              </a:rPr>
              <a:t>[Qur'an 5:3]</a:t>
            </a:r>
          </a:p>
          <a:p>
            <a:pPr marL="0" indent="0">
              <a:buNone/>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989965"/>
          </a:xfrm>
        </p:spPr>
        <p:txBody>
          <a:bodyPr>
            <a:normAutofit fontScale="90000"/>
          </a:bodyPr>
          <a:lstStyle/>
          <a:p>
            <a:r>
              <a:rPr lang="en-US" b="1" dirty="0" err="1">
                <a:sym typeface="+mn-ea"/>
              </a:rPr>
              <a:t>Quran,The</a:t>
            </a:r>
            <a:r>
              <a:rPr lang="en-US" b="1" dirty="0">
                <a:sym typeface="+mn-ea"/>
              </a:rPr>
              <a:t> primary source of </a:t>
            </a:r>
            <a:r>
              <a:rPr lang="en-US" b="1" dirty="0" err="1">
                <a:sym typeface="+mn-ea"/>
              </a:rPr>
              <a:t>Seerah</a:t>
            </a:r>
            <a:endParaRPr lang="en-US" dirty="0"/>
          </a:p>
        </p:txBody>
      </p:sp>
      <p:sp>
        <p:nvSpPr>
          <p:cNvPr id="3" name="Content Placeholder 2"/>
          <p:cNvSpPr>
            <a:spLocks noGrp="1"/>
          </p:cNvSpPr>
          <p:nvPr>
            <p:ph idx="1"/>
          </p:nvPr>
        </p:nvSpPr>
        <p:spPr>
          <a:xfrm>
            <a:off x="615771" y="1413509"/>
            <a:ext cx="7886700" cy="5444491"/>
          </a:xfrm>
        </p:spPr>
        <p:txBody>
          <a:bodyPr>
            <a:normAutofit/>
          </a:bodyPr>
          <a:lstStyle/>
          <a:p>
            <a:pPr algn="just"/>
            <a:r>
              <a:rPr lang="en-US" sz="2400" b="0" i="0" dirty="0">
                <a:solidFill>
                  <a:srgbClr val="000000"/>
                </a:solidFill>
                <a:effectLst/>
                <a:latin typeface="opensansregular"/>
              </a:rPr>
              <a:t>The Quran is the best source of </a:t>
            </a:r>
            <a:r>
              <a:rPr lang="en-US" sz="2400" b="0" i="0" dirty="0" err="1">
                <a:solidFill>
                  <a:srgbClr val="000000"/>
                </a:solidFill>
                <a:effectLst/>
                <a:latin typeface="opensansregular"/>
              </a:rPr>
              <a:t>Seerah</a:t>
            </a:r>
            <a:r>
              <a:rPr lang="en-US" sz="2400" b="0" i="0" dirty="0">
                <a:solidFill>
                  <a:srgbClr val="000000"/>
                </a:solidFill>
                <a:effectLst/>
                <a:latin typeface="opensansregular"/>
              </a:rPr>
              <a:t> for many reasons. First and foremost, it is the speech of Allah, and we do not doubt the speech of Allah. The eloquence of the Qur'an is unparalleled. How beautifully Allah describes Badr and </a:t>
            </a:r>
            <a:r>
              <a:rPr lang="en-US" sz="2400" b="0" i="0" dirty="0" err="1">
                <a:solidFill>
                  <a:srgbClr val="000000"/>
                </a:solidFill>
                <a:effectLst/>
                <a:latin typeface="opensansregular"/>
              </a:rPr>
              <a:t>Uhad</a:t>
            </a:r>
            <a:r>
              <a:rPr lang="en-US" sz="2400" b="0" i="0" dirty="0">
                <a:solidFill>
                  <a:srgbClr val="000000"/>
                </a:solidFill>
                <a:effectLst/>
                <a:latin typeface="opensansregular"/>
              </a:rPr>
              <a:t>, how beautifully He describes the feelings of the Sahaba and the hypocrites. Any historian will record the outward aspects, but the benefit of the Quran is that it also tells us inward characteristics. </a:t>
            </a:r>
          </a:p>
          <a:p>
            <a:pPr marL="0" indent="0" algn="just">
              <a:buNone/>
            </a:pPr>
            <a:r>
              <a:rPr lang="en-US" sz="2400" b="0" i="0" dirty="0">
                <a:solidFill>
                  <a:srgbClr val="000000"/>
                </a:solidFill>
                <a:effectLst/>
                <a:latin typeface="opensansregular"/>
              </a:rPr>
              <a:t>So the Quran is an amazing source of </a:t>
            </a:r>
            <a:r>
              <a:rPr lang="en-US" sz="2400" b="0" i="0" dirty="0" err="1">
                <a:solidFill>
                  <a:srgbClr val="000000"/>
                </a:solidFill>
                <a:effectLst/>
                <a:latin typeface="opensansregular"/>
              </a:rPr>
              <a:t>Seerah</a:t>
            </a:r>
            <a:r>
              <a:rPr lang="en-US" sz="2400" b="0" i="0" dirty="0">
                <a:solidFill>
                  <a:srgbClr val="000000"/>
                </a:solidFill>
                <a:effectLst/>
                <a:latin typeface="opensansregular"/>
              </a:rPr>
              <a:t> due to its eloquence, the power, beauty, and knowledge of the unseen (</a:t>
            </a:r>
            <a:r>
              <a:rPr lang="en-US" sz="2400" b="0" i="0" dirty="0" err="1">
                <a:solidFill>
                  <a:srgbClr val="000000"/>
                </a:solidFill>
                <a:effectLst/>
                <a:latin typeface="opensansregular"/>
              </a:rPr>
              <a:t>ilm</a:t>
            </a:r>
            <a:r>
              <a:rPr lang="en-US" sz="2400" b="0" i="0" dirty="0">
                <a:solidFill>
                  <a:srgbClr val="000000"/>
                </a:solidFill>
                <a:effectLst/>
                <a:latin typeface="opensansregular"/>
              </a:rPr>
              <a:t> al-</a:t>
            </a:r>
            <a:r>
              <a:rPr lang="en-US" sz="2400" b="0" i="0" dirty="0" err="1">
                <a:solidFill>
                  <a:srgbClr val="000000"/>
                </a:solidFill>
                <a:effectLst/>
                <a:latin typeface="opensansregular"/>
              </a:rPr>
              <a:t>ghaib</a:t>
            </a:r>
            <a:r>
              <a:rPr lang="en-US" sz="2400" b="0" i="0" dirty="0">
                <a:solidFill>
                  <a:srgbClr val="000000"/>
                </a:solidFill>
                <a:effectLst/>
                <a:latin typeface="opensansregular"/>
              </a:rPr>
              <a:t>). So the </a:t>
            </a:r>
            <a:r>
              <a:rPr lang="en-US" sz="2400" b="0" i="0" dirty="0" err="1">
                <a:solidFill>
                  <a:srgbClr val="000000"/>
                </a:solidFill>
                <a:effectLst/>
                <a:latin typeface="opensansregular"/>
              </a:rPr>
              <a:t>Seerah</a:t>
            </a:r>
            <a:r>
              <a:rPr lang="en-US" sz="2400" b="0" i="0" dirty="0">
                <a:solidFill>
                  <a:srgbClr val="000000"/>
                </a:solidFill>
                <a:effectLst/>
                <a:latin typeface="opensansregular"/>
              </a:rPr>
              <a:t> and the Qur'an go hand in hand. You need the </a:t>
            </a:r>
            <a:r>
              <a:rPr lang="en-US" sz="2400" b="0" i="0" dirty="0" err="1">
                <a:solidFill>
                  <a:srgbClr val="000000"/>
                </a:solidFill>
                <a:effectLst/>
                <a:latin typeface="opensansregular"/>
              </a:rPr>
              <a:t>Seerah</a:t>
            </a:r>
            <a:r>
              <a:rPr lang="en-US" sz="2400" b="0" i="0" dirty="0">
                <a:solidFill>
                  <a:srgbClr val="000000"/>
                </a:solidFill>
                <a:effectLst/>
                <a:latin typeface="opensansregular"/>
              </a:rPr>
              <a:t> to understand the Qur'an, and you need the Qur'an to understand the </a:t>
            </a:r>
            <a:r>
              <a:rPr lang="en-US" sz="2400" b="0" i="0" dirty="0" err="1">
                <a:solidFill>
                  <a:srgbClr val="000000"/>
                </a:solidFill>
                <a:effectLst/>
                <a:latin typeface="opensansregular"/>
              </a:rPr>
              <a:t>Seerah</a:t>
            </a:r>
            <a:r>
              <a:rPr lang="en-US" sz="2400" b="0" i="0" dirty="0">
                <a:solidFill>
                  <a:srgbClr val="000000"/>
                </a:solidFill>
                <a:effectLst/>
                <a:latin typeface="opensansregular"/>
              </a:rPr>
              <a:t>. </a:t>
            </a:r>
          </a:p>
          <a:p>
            <a:endParaRPr lang="en-US"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909" y="303253"/>
            <a:ext cx="11338560" cy="1325880"/>
          </a:xfrm>
        </p:spPr>
        <p:txBody>
          <a:bodyPr>
            <a:normAutofit/>
          </a:bodyPr>
          <a:lstStyle/>
          <a:p>
            <a:r>
              <a:rPr lang="en-US" sz="3600" b="1" dirty="0"/>
              <a:t>Important events of </a:t>
            </a:r>
            <a:r>
              <a:rPr lang="en-US" sz="3600" b="1" dirty="0" err="1"/>
              <a:t>Seerah</a:t>
            </a:r>
            <a:r>
              <a:rPr lang="en-US" sz="3600" b="1" dirty="0"/>
              <a:t> mentioned in Quran</a:t>
            </a:r>
          </a:p>
        </p:txBody>
      </p:sp>
      <p:sp>
        <p:nvSpPr>
          <p:cNvPr id="3" name="Content Placeholder 2"/>
          <p:cNvSpPr>
            <a:spLocks noGrp="1"/>
          </p:cNvSpPr>
          <p:nvPr>
            <p:ph idx="1"/>
          </p:nvPr>
        </p:nvSpPr>
        <p:spPr/>
        <p:txBody>
          <a:bodyPr>
            <a:normAutofit/>
          </a:bodyPr>
          <a:lstStyle/>
          <a:p>
            <a:pPr algn="just">
              <a:buFont typeface="Arial" panose="020B0604020202020204" pitchFamily="34" charset="0"/>
              <a:buChar char="•"/>
            </a:pPr>
            <a:r>
              <a:rPr lang="en-US" sz="2400" dirty="0">
                <a:solidFill>
                  <a:srgbClr val="000000"/>
                </a:solidFill>
                <a:effectLst/>
                <a:latin typeface="opensansregular"/>
                <a:sym typeface="+mn-ea"/>
              </a:rPr>
              <a:t>Journey to Ta`if. ...</a:t>
            </a:r>
            <a:endParaRPr lang="en-US" sz="2400" i="0" dirty="0">
              <a:solidFill>
                <a:srgbClr val="000000"/>
              </a:solidFill>
              <a:effectLst/>
              <a:latin typeface="opensansregular"/>
            </a:endParaRPr>
          </a:p>
          <a:p>
            <a:pPr algn="just">
              <a:buFont typeface="Arial" panose="020B0604020202020204" pitchFamily="34" charset="0"/>
              <a:buChar char="•"/>
            </a:pPr>
            <a:r>
              <a:rPr lang="en-US" sz="2400" dirty="0">
                <a:solidFill>
                  <a:srgbClr val="000000"/>
                </a:solidFill>
                <a:effectLst/>
                <a:latin typeface="opensansregular"/>
                <a:sym typeface="+mn-ea"/>
              </a:rPr>
              <a:t>The incident of Mir'aj (Ascention) ...</a:t>
            </a:r>
            <a:endParaRPr lang="en-US" sz="2400" i="0" dirty="0">
              <a:solidFill>
                <a:srgbClr val="000000"/>
              </a:solidFill>
              <a:effectLst/>
              <a:latin typeface="opensansregular"/>
            </a:endParaRPr>
          </a:p>
          <a:p>
            <a:pPr algn="just">
              <a:buFont typeface="Arial" panose="020B0604020202020204" pitchFamily="34" charset="0"/>
              <a:buChar char="•"/>
            </a:pPr>
            <a:r>
              <a:rPr lang="en-US" sz="2400" dirty="0">
                <a:solidFill>
                  <a:srgbClr val="000000"/>
                </a:solidFill>
                <a:effectLst/>
                <a:latin typeface="opensansregular"/>
                <a:sym typeface="+mn-ea"/>
              </a:rPr>
              <a:t>Pledges of Yathrib. ...</a:t>
            </a:r>
            <a:endParaRPr lang="en-US" sz="2400" i="0" dirty="0">
              <a:solidFill>
                <a:srgbClr val="000000"/>
              </a:solidFill>
              <a:effectLst/>
              <a:latin typeface="opensansregular"/>
            </a:endParaRPr>
          </a:p>
          <a:p>
            <a:pPr algn="just">
              <a:buFont typeface="Arial" panose="020B0604020202020204" pitchFamily="34" charset="0"/>
              <a:buChar char="•"/>
            </a:pPr>
            <a:r>
              <a:rPr lang="en-US" sz="2400" dirty="0">
                <a:solidFill>
                  <a:srgbClr val="000000"/>
                </a:solidFill>
                <a:effectLst/>
                <a:latin typeface="opensansregular"/>
                <a:sym typeface="+mn-ea"/>
              </a:rPr>
              <a:t>Migration and pacts among Ansaar and Muhajireen. ...</a:t>
            </a:r>
          </a:p>
          <a:p>
            <a:pPr algn="just">
              <a:buFont typeface="Arial" panose="020B0604020202020204" pitchFamily="34" charset="0"/>
              <a:buChar char="•"/>
            </a:pPr>
            <a:r>
              <a:rPr lang="en-US" sz="2400" dirty="0">
                <a:solidFill>
                  <a:srgbClr val="000000"/>
                </a:solidFill>
                <a:effectLst/>
                <a:latin typeface="opensansregular"/>
                <a:sym typeface="+mn-ea"/>
              </a:rPr>
              <a:t>Change of Qibla direction, and fasting in Ramadan. ...</a:t>
            </a:r>
            <a:endParaRPr lang="en-US" sz="2400" i="0" dirty="0">
              <a:solidFill>
                <a:srgbClr val="000000"/>
              </a:solidFill>
              <a:effectLst/>
              <a:latin typeface="opensansregular"/>
            </a:endParaRPr>
          </a:p>
          <a:p>
            <a:pPr algn="just">
              <a:buFont typeface="Arial" panose="020B0604020202020204" pitchFamily="34" charset="0"/>
              <a:buChar char="•"/>
            </a:pPr>
            <a:r>
              <a:rPr lang="en-US" sz="2400" dirty="0">
                <a:solidFill>
                  <a:srgbClr val="000000"/>
                </a:solidFill>
                <a:effectLst/>
                <a:latin typeface="opensansregular"/>
                <a:sym typeface="+mn-ea"/>
              </a:rPr>
              <a:t>The treaty of Hudaibya. ...</a:t>
            </a:r>
            <a:endParaRPr lang="en-US" sz="2400" i="0" dirty="0">
              <a:solidFill>
                <a:srgbClr val="000000"/>
              </a:solidFill>
              <a:effectLst/>
              <a:latin typeface="opensansregular"/>
            </a:endParaRPr>
          </a:p>
          <a:p>
            <a:pPr algn="just">
              <a:buFont typeface="Arial" panose="020B0604020202020204" pitchFamily="34" charset="0"/>
              <a:buChar char="•"/>
            </a:pPr>
            <a:r>
              <a:rPr lang="en-US" sz="2400" dirty="0">
                <a:solidFill>
                  <a:srgbClr val="000000"/>
                </a:solidFill>
                <a:effectLst/>
                <a:latin typeface="opensansregular"/>
                <a:sym typeface="+mn-ea"/>
              </a:rPr>
              <a:t>Battle of Makkah.</a:t>
            </a:r>
            <a:r>
              <a:rPr lang="en-US" b="1" dirty="0">
                <a:solidFill>
                  <a:srgbClr val="000000"/>
                </a:solidFill>
                <a:effectLst/>
                <a:latin typeface="opensansregular"/>
                <a:sym typeface="+mn-ea"/>
              </a:rPr>
              <a:t> </a:t>
            </a:r>
            <a:endParaRPr lang="en-US" b="1" i="0" dirty="0">
              <a:solidFill>
                <a:srgbClr val="000000"/>
              </a:solidFill>
              <a:effectLst/>
              <a:latin typeface="opensansregular"/>
            </a:endParaRPr>
          </a:p>
          <a:p>
            <a:pPr algn="just">
              <a:buFont typeface="Arial" panose="020B0604020202020204" pitchFamily="34" charset="0"/>
              <a:buChar char="•"/>
            </a:pPr>
            <a:endParaRPr lang="en-US" b="1" i="0" dirty="0">
              <a:solidFill>
                <a:srgbClr val="000000"/>
              </a:solidFill>
              <a:effectLst/>
              <a:latin typeface="opensansregular"/>
            </a:endParaRPr>
          </a:p>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Times New Roman" panose="02020603050405020304" pitchFamily="18" charset="0"/>
                <a:cs typeface="Times New Roman" panose="02020603050405020304" pitchFamily="18" charset="0"/>
              </a:rPr>
              <a:t>Hadith, The second Source of </a:t>
            </a:r>
            <a:r>
              <a:rPr lang="en-US" sz="3600" b="1" dirty="0" err="1">
                <a:latin typeface="Times New Roman" panose="02020603050405020304" pitchFamily="18" charset="0"/>
                <a:cs typeface="Times New Roman" panose="02020603050405020304" pitchFamily="18" charset="0"/>
              </a:rPr>
              <a:t>Seerah</a:t>
            </a:r>
            <a:endParaRPr lang="en-US" sz="36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gn="just"/>
            <a:r>
              <a:rPr lang="en-US" sz="2600" i="0" dirty="0">
                <a:solidFill>
                  <a:srgbClr val="000000"/>
                </a:solidFill>
                <a:effectLst/>
                <a:latin typeface="opensansregular"/>
              </a:rPr>
              <a:t>Hadiths are the next important source of </a:t>
            </a:r>
            <a:r>
              <a:rPr lang="en-US" sz="2600" i="0" dirty="0" err="1">
                <a:solidFill>
                  <a:srgbClr val="000000"/>
                </a:solidFill>
                <a:effectLst/>
                <a:latin typeface="opensansregular"/>
              </a:rPr>
              <a:t>Seerah</a:t>
            </a:r>
            <a:r>
              <a:rPr lang="en-US" sz="2600" i="0" dirty="0">
                <a:solidFill>
                  <a:srgbClr val="000000"/>
                </a:solidFill>
                <a:effectLst/>
                <a:latin typeface="opensansregular"/>
              </a:rPr>
              <a:t>. Hadith is the saying of the Prophet </a:t>
            </a:r>
            <a:r>
              <a:rPr lang="ar-SA" sz="2600" i="0" dirty="0" smtClean="0">
                <a:solidFill>
                  <a:srgbClr val="000000"/>
                </a:solidFill>
                <a:effectLst/>
                <a:latin typeface="opensansregular"/>
              </a:rPr>
              <a:t>ﷺ </a:t>
            </a:r>
            <a:r>
              <a:rPr lang="en-US" sz="2600" i="0" dirty="0" smtClean="0">
                <a:solidFill>
                  <a:srgbClr val="000000"/>
                </a:solidFill>
                <a:effectLst/>
                <a:latin typeface="opensansregular"/>
              </a:rPr>
              <a:t>  So </a:t>
            </a:r>
            <a:r>
              <a:rPr lang="en-US" sz="2600" i="0" dirty="0">
                <a:solidFill>
                  <a:srgbClr val="000000"/>
                </a:solidFill>
                <a:effectLst/>
                <a:latin typeface="opensansregular"/>
              </a:rPr>
              <a:t>every single Hadith that describes some incidents is a snapshot of the </a:t>
            </a:r>
            <a:r>
              <a:rPr lang="en-US" sz="2600" i="0" dirty="0" err="1">
                <a:solidFill>
                  <a:srgbClr val="000000"/>
                </a:solidFill>
                <a:effectLst/>
                <a:latin typeface="opensansregular"/>
              </a:rPr>
              <a:t>Seerah</a:t>
            </a:r>
            <a:r>
              <a:rPr lang="en-US" sz="2600" i="0" dirty="0">
                <a:solidFill>
                  <a:srgbClr val="000000"/>
                </a:solidFill>
                <a:effectLst/>
                <a:latin typeface="opensansregular"/>
              </a:rPr>
              <a:t>. </a:t>
            </a:r>
          </a:p>
          <a:p>
            <a:pPr algn="just"/>
            <a:r>
              <a:rPr lang="en-US" sz="2600" i="0" dirty="0">
                <a:solidFill>
                  <a:srgbClr val="000000"/>
                </a:solidFill>
                <a:effectLst/>
                <a:latin typeface="opensansregular"/>
              </a:rPr>
              <a:t>There are lots of Hadith books. The most famous ones are six of them. They are called the six famous books; </a:t>
            </a:r>
            <a:r>
              <a:rPr lang="en-US" sz="2600" i="0" dirty="0" err="1">
                <a:solidFill>
                  <a:srgbClr val="000000"/>
                </a:solidFill>
                <a:effectLst/>
                <a:latin typeface="opensansregular"/>
              </a:rPr>
              <a:t>Kutubu-Sittah</a:t>
            </a:r>
            <a:r>
              <a:rPr lang="en-US" sz="2600" i="0" dirty="0">
                <a:solidFill>
                  <a:srgbClr val="000000"/>
                </a:solidFill>
                <a:effectLst/>
                <a:latin typeface="opensansregular"/>
              </a:rPr>
              <a:t>. Some call them as-</a:t>
            </a:r>
            <a:r>
              <a:rPr lang="en-US" sz="2600" i="0" dirty="0" err="1">
                <a:solidFill>
                  <a:srgbClr val="000000"/>
                </a:solidFill>
                <a:effectLst/>
                <a:latin typeface="opensansregular"/>
              </a:rPr>
              <a:t>Siaha</a:t>
            </a:r>
            <a:r>
              <a:rPr lang="en-US" sz="2600" i="0" dirty="0">
                <a:solidFill>
                  <a:srgbClr val="000000"/>
                </a:solidFill>
                <a:effectLst/>
                <a:latin typeface="opensansregular"/>
              </a:rPr>
              <a:t>-as-</a:t>
            </a:r>
            <a:r>
              <a:rPr lang="en-US" sz="2600" i="0" dirty="0" err="1">
                <a:solidFill>
                  <a:srgbClr val="000000"/>
                </a:solidFill>
                <a:effectLst/>
                <a:latin typeface="opensansregular"/>
              </a:rPr>
              <a:t>Sitta</a:t>
            </a:r>
            <a:r>
              <a:rPr lang="en-US" sz="2600" i="0" dirty="0">
                <a:solidFill>
                  <a:srgbClr val="000000"/>
                </a:solidFill>
                <a:effectLst/>
                <a:latin typeface="opensansregular"/>
              </a:rPr>
              <a:t>. So these are the primary books, but there are many other books of Hadith</a:t>
            </a:r>
            <a:r>
              <a:rPr lang="ar-SA" altLang="en-US" sz="2600" i="0" dirty="0">
                <a:solidFill>
                  <a:srgbClr val="000000"/>
                </a:solidFill>
                <a:effectLst/>
                <a:latin typeface="opensansregular"/>
              </a:rPr>
              <a:t> </a:t>
            </a:r>
            <a:r>
              <a:rPr lang="en-US" altLang="en-US" sz="2600" i="0" dirty="0">
                <a:solidFill>
                  <a:srgbClr val="000000"/>
                </a:solidFill>
                <a:effectLst/>
                <a:latin typeface="opensansregular"/>
              </a:rPr>
              <a:t>as well.</a:t>
            </a:r>
            <a:r>
              <a:rPr lang="en-US" sz="2600" i="0" dirty="0">
                <a:solidFill>
                  <a:srgbClr val="000000"/>
                </a:solidFill>
                <a:effectLst/>
                <a:latin typeface="opensansregular"/>
              </a:rPr>
              <a:t> </a:t>
            </a:r>
          </a:p>
          <a:p>
            <a:pPr marL="0" indent="0">
              <a:buNone/>
            </a:pPr>
            <a:endParaRPr lang="en-US" sz="2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019175"/>
          </a:xfrm>
        </p:spPr>
        <p:txBody>
          <a:bodyPr/>
          <a:lstStyle/>
          <a:p>
            <a:r>
              <a:rPr lang="en-US" b="1" dirty="0"/>
              <a:t>Third, The books of </a:t>
            </a:r>
            <a:r>
              <a:rPr lang="en-US" b="1" dirty="0" err="1"/>
              <a:t>Seerah</a:t>
            </a:r>
            <a:endParaRPr lang="en-US" b="1" dirty="0"/>
          </a:p>
        </p:txBody>
      </p:sp>
      <p:sp>
        <p:nvSpPr>
          <p:cNvPr id="3" name="Content Placeholder 2"/>
          <p:cNvSpPr>
            <a:spLocks noGrp="1"/>
          </p:cNvSpPr>
          <p:nvPr>
            <p:ph idx="1"/>
          </p:nvPr>
        </p:nvSpPr>
        <p:spPr>
          <a:xfrm>
            <a:off x="628650" y="1242697"/>
            <a:ext cx="7886700" cy="5139055"/>
          </a:xfrm>
        </p:spPr>
        <p:txBody>
          <a:bodyPr>
            <a:normAutofit fontScale="25000" lnSpcReduction="20000"/>
          </a:bodyPr>
          <a:lstStyle/>
          <a:p>
            <a:pPr marL="0" indent="0">
              <a:lnSpc>
                <a:spcPct val="150000"/>
              </a:lnSpc>
              <a:buNone/>
            </a:pPr>
            <a:r>
              <a:rPr lang="en-US" sz="7200" b="1" i="0" dirty="0">
                <a:solidFill>
                  <a:srgbClr val="000000"/>
                </a:solidFill>
                <a:effectLst/>
                <a:latin typeface="opensansregular"/>
              </a:rPr>
              <a:t>The third source of </a:t>
            </a:r>
            <a:r>
              <a:rPr lang="en-US" sz="7200" b="1" i="0" dirty="0" err="1">
                <a:solidFill>
                  <a:srgbClr val="000000"/>
                </a:solidFill>
                <a:effectLst/>
                <a:latin typeface="opensansregular"/>
              </a:rPr>
              <a:t>Seerah</a:t>
            </a:r>
            <a:r>
              <a:rPr lang="en-US" sz="7200" b="1" i="0" dirty="0">
                <a:solidFill>
                  <a:srgbClr val="000000"/>
                </a:solidFill>
                <a:effectLst/>
                <a:latin typeface="opensansregular"/>
              </a:rPr>
              <a:t> is books explicitly written for </a:t>
            </a:r>
            <a:r>
              <a:rPr lang="en-US" sz="7200" b="1" i="0" dirty="0" err="1">
                <a:solidFill>
                  <a:srgbClr val="000000"/>
                </a:solidFill>
                <a:effectLst/>
                <a:latin typeface="opensansregular"/>
              </a:rPr>
              <a:t>Seerah</a:t>
            </a:r>
            <a:r>
              <a:rPr lang="en-US" sz="7200" b="1" i="0" dirty="0">
                <a:solidFill>
                  <a:srgbClr val="000000"/>
                </a:solidFill>
                <a:effectLst/>
                <a:latin typeface="opensansregular"/>
              </a:rPr>
              <a:t>.</a:t>
            </a:r>
          </a:p>
          <a:p>
            <a:pPr marL="0" indent="0">
              <a:lnSpc>
                <a:spcPct val="150000"/>
              </a:lnSpc>
              <a:buNone/>
            </a:pPr>
            <a:r>
              <a:rPr lang="en-US" sz="7200" b="1" i="0" dirty="0">
                <a:solidFill>
                  <a:srgbClr val="000000"/>
                </a:solidFill>
                <a:effectLst/>
                <a:latin typeface="opensansregular"/>
              </a:rPr>
              <a:t> The first people to begin writing books of </a:t>
            </a:r>
            <a:r>
              <a:rPr lang="en-US" sz="7200" b="1" i="0" dirty="0" err="1">
                <a:solidFill>
                  <a:srgbClr val="000000"/>
                </a:solidFill>
                <a:effectLst/>
                <a:latin typeface="opensansregular"/>
              </a:rPr>
              <a:t>Seerah</a:t>
            </a:r>
            <a:r>
              <a:rPr lang="en-US" sz="7200" b="1" i="0" dirty="0">
                <a:solidFill>
                  <a:srgbClr val="000000"/>
                </a:solidFill>
                <a:effectLst/>
                <a:latin typeface="opensansregular"/>
              </a:rPr>
              <a:t> were the children of the Sahaba. Sahaba were used to tell stories of Prophet </a:t>
            </a:r>
            <a:r>
              <a:rPr lang="en-US" sz="7200" b="1" dirty="0">
                <a:solidFill>
                  <a:srgbClr val="000000"/>
                </a:solidFill>
                <a:effectLst/>
                <a:latin typeface="opensansregular"/>
                <a:sym typeface="+mn-ea"/>
              </a:rPr>
              <a:t> </a:t>
            </a:r>
            <a:r>
              <a:rPr lang="ar-SA" sz="7200" b="1" dirty="0">
                <a:solidFill>
                  <a:srgbClr val="000000"/>
                </a:solidFill>
                <a:effectLst/>
                <a:latin typeface="opensansregular"/>
                <a:sym typeface="+mn-ea"/>
              </a:rPr>
              <a:t>ﷺ </a:t>
            </a:r>
            <a:r>
              <a:rPr lang="en-US" sz="7200" b="1" i="0" dirty="0">
                <a:solidFill>
                  <a:srgbClr val="000000"/>
                </a:solidFill>
                <a:effectLst/>
                <a:latin typeface="opensansregular"/>
              </a:rPr>
              <a:t> to their children ,for example </a:t>
            </a:r>
            <a:endParaRPr lang="en-US" sz="7200" b="1" dirty="0">
              <a:solidFill>
                <a:srgbClr val="000000"/>
              </a:solidFill>
              <a:latin typeface="opensansregular"/>
            </a:endParaRPr>
          </a:p>
          <a:p>
            <a:pPr marL="514350" indent="-514350" algn="l">
              <a:lnSpc>
                <a:spcPct val="150000"/>
              </a:lnSpc>
              <a:buFont typeface="+mj-lt"/>
              <a:buAutoNum type="arabicPeriod"/>
            </a:pPr>
            <a:r>
              <a:rPr lang="en-US" sz="7200" b="1" i="0" dirty="0" err="1">
                <a:solidFill>
                  <a:srgbClr val="000000"/>
                </a:solidFill>
                <a:effectLst/>
                <a:latin typeface="opensansbold"/>
              </a:rPr>
              <a:t>Urwa</a:t>
            </a:r>
            <a:r>
              <a:rPr lang="en-US" sz="7200" b="1" i="0" dirty="0">
                <a:solidFill>
                  <a:srgbClr val="000000"/>
                </a:solidFill>
                <a:effectLst/>
                <a:latin typeface="opensansbold"/>
              </a:rPr>
              <a:t>, the son of </a:t>
            </a:r>
            <a:r>
              <a:rPr lang="en-US" sz="7200" b="1" i="0" dirty="0" err="1">
                <a:solidFill>
                  <a:srgbClr val="000000"/>
                </a:solidFill>
                <a:effectLst/>
                <a:latin typeface="opensansbold"/>
              </a:rPr>
              <a:t>Zubayr</a:t>
            </a:r>
            <a:r>
              <a:rPr lang="en-US" sz="7200" b="1" i="0" dirty="0">
                <a:solidFill>
                  <a:srgbClr val="000000"/>
                </a:solidFill>
                <a:effectLst/>
                <a:latin typeface="opensansbold"/>
              </a:rPr>
              <a:t> ibn al-</a:t>
            </a:r>
            <a:r>
              <a:rPr lang="en-US" sz="7200" b="1" i="0" dirty="0" err="1">
                <a:solidFill>
                  <a:srgbClr val="000000"/>
                </a:solidFill>
                <a:effectLst/>
                <a:latin typeface="opensansbold"/>
              </a:rPr>
              <a:t>Awwam</a:t>
            </a:r>
            <a:r>
              <a:rPr lang="en-US" sz="7200" b="1" i="0" dirty="0">
                <a:solidFill>
                  <a:srgbClr val="000000"/>
                </a:solidFill>
                <a:effectLst/>
                <a:latin typeface="opensansbold"/>
              </a:rPr>
              <a:t> (born 23 AH/644 CE in Madinah, died 94 AH/713 CE)</a:t>
            </a:r>
          </a:p>
          <a:p>
            <a:pPr marL="0" indent="0" algn="just">
              <a:lnSpc>
                <a:spcPct val="150000"/>
              </a:lnSpc>
              <a:buNone/>
            </a:pPr>
            <a:r>
              <a:rPr lang="en-US" sz="7200" b="1" i="0" dirty="0">
                <a:solidFill>
                  <a:srgbClr val="000000"/>
                </a:solidFill>
                <a:effectLst/>
                <a:latin typeface="opensansregular"/>
              </a:rPr>
              <a:t>The greatest of those who wrote was </a:t>
            </a:r>
            <a:r>
              <a:rPr lang="en-US" sz="7200" b="1" i="0" dirty="0" err="1">
                <a:solidFill>
                  <a:srgbClr val="000000"/>
                </a:solidFill>
                <a:effectLst/>
                <a:latin typeface="opensansregular"/>
              </a:rPr>
              <a:t>Urwa</a:t>
            </a:r>
            <a:r>
              <a:rPr lang="en-US" sz="7200" b="1" i="0" dirty="0">
                <a:solidFill>
                  <a:srgbClr val="000000"/>
                </a:solidFill>
                <a:effectLst/>
                <a:latin typeface="opensansregular"/>
              </a:rPr>
              <a:t>, the son of </a:t>
            </a:r>
            <a:r>
              <a:rPr lang="en-US" sz="7200" b="1" i="0" dirty="0" err="1">
                <a:solidFill>
                  <a:srgbClr val="000000"/>
                </a:solidFill>
                <a:effectLst/>
                <a:latin typeface="opensansregular"/>
              </a:rPr>
              <a:t>Zubayr</a:t>
            </a:r>
            <a:r>
              <a:rPr lang="en-US" sz="7200" b="1" i="0" dirty="0">
                <a:solidFill>
                  <a:srgbClr val="000000"/>
                </a:solidFill>
                <a:effectLst/>
                <a:latin typeface="opensansregular"/>
              </a:rPr>
              <a:t> ibn al-</a:t>
            </a:r>
            <a:r>
              <a:rPr lang="en-US" sz="7200" b="1" i="0" dirty="0" err="1">
                <a:solidFill>
                  <a:srgbClr val="000000"/>
                </a:solidFill>
                <a:effectLst/>
                <a:latin typeface="opensansregular"/>
              </a:rPr>
              <a:t>Awwam</a:t>
            </a:r>
            <a:r>
              <a:rPr lang="en-US" sz="7200" b="1" i="0" dirty="0">
                <a:solidFill>
                  <a:srgbClr val="000000"/>
                </a:solidFill>
                <a:effectLst/>
                <a:latin typeface="opensansregular"/>
              </a:rPr>
              <a:t> (RA), the grandson of the Sahabi (Abu Bakr). His mother is a </a:t>
            </a:r>
            <a:r>
              <a:rPr lang="en-US" sz="7200" b="1" i="0" dirty="0" err="1">
                <a:solidFill>
                  <a:srgbClr val="000000"/>
                </a:solidFill>
                <a:effectLst/>
                <a:latin typeface="opensansregular"/>
              </a:rPr>
              <a:t>Sahabiya</a:t>
            </a:r>
            <a:r>
              <a:rPr lang="en-US" sz="7200" b="1" i="0" dirty="0">
                <a:solidFill>
                  <a:srgbClr val="000000"/>
                </a:solidFill>
                <a:effectLst/>
                <a:latin typeface="opensansregular"/>
              </a:rPr>
              <a:t> (</a:t>
            </a:r>
            <a:r>
              <a:rPr lang="en-US" sz="7200" b="1" i="0" dirty="0" err="1">
                <a:solidFill>
                  <a:srgbClr val="000000"/>
                </a:solidFill>
                <a:effectLst/>
                <a:latin typeface="opensansregular"/>
              </a:rPr>
              <a:t>Asmā</a:t>
            </a:r>
            <a:r>
              <a:rPr lang="en-US" sz="7200" b="1" i="0" dirty="0">
                <a:solidFill>
                  <a:srgbClr val="000000"/>
                </a:solidFill>
                <a:effectLst/>
                <a:latin typeface="opensansregular"/>
              </a:rPr>
              <a:t>' </a:t>
            </a:r>
            <a:r>
              <a:rPr lang="en-US" sz="7200" b="1" i="0" dirty="0" err="1">
                <a:solidFill>
                  <a:srgbClr val="000000"/>
                </a:solidFill>
                <a:effectLst/>
                <a:latin typeface="opensansregular"/>
              </a:rPr>
              <a:t>bint</a:t>
            </a:r>
            <a:r>
              <a:rPr lang="en-US" sz="7200" b="1" i="0" dirty="0">
                <a:solidFill>
                  <a:srgbClr val="000000"/>
                </a:solidFill>
                <a:effectLst/>
                <a:latin typeface="opensansregular"/>
              </a:rPr>
              <a:t> Abu Bakr), his grandmother is a Sahabi, his brother is a Sahabi, and his aunt Aisha (RA) is the wife of the Prophet </a:t>
            </a:r>
            <a:r>
              <a:rPr lang="ar-SA" sz="7200" b="1" i="0" dirty="0">
                <a:solidFill>
                  <a:srgbClr val="000000"/>
                </a:solidFill>
                <a:effectLst/>
                <a:latin typeface="opensansregular"/>
              </a:rPr>
              <a:t>ﷺ. </a:t>
            </a:r>
            <a:r>
              <a:rPr lang="en-US" sz="7200" b="1" i="0" dirty="0">
                <a:solidFill>
                  <a:srgbClr val="000000"/>
                </a:solidFill>
                <a:effectLst/>
                <a:latin typeface="opensansregular"/>
              </a:rPr>
              <a:t>However, he was born after the death of the Prophet </a:t>
            </a:r>
            <a:r>
              <a:rPr lang="ar-SA" sz="7200" b="1" dirty="0">
                <a:solidFill>
                  <a:srgbClr val="000000"/>
                </a:solidFill>
                <a:effectLst/>
                <a:latin typeface="opensansregular"/>
                <a:sym typeface="+mn-ea"/>
              </a:rPr>
              <a:t>ﷺ</a:t>
            </a:r>
            <a:r>
              <a:rPr lang="en-US" sz="7200" b="1" i="0" dirty="0">
                <a:solidFill>
                  <a:srgbClr val="000000"/>
                </a:solidFill>
                <a:effectLst/>
                <a:latin typeface="opensansregular"/>
              </a:rPr>
              <a:t> so he is not a Sahabi.</a:t>
            </a:r>
          </a:p>
          <a:p>
            <a:pPr marL="0" indent="0">
              <a:buNone/>
            </a:pPr>
            <a:endParaRPr lang="en-US" b="0" i="0" dirty="0">
              <a:solidFill>
                <a:srgbClr val="000000"/>
              </a:solidFill>
              <a:effectLst/>
              <a:latin typeface="opensansregular"/>
            </a:endParaRP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8674376" cy="986596"/>
          </a:xfrm>
        </p:spPr>
        <p:txBody>
          <a:bodyPr/>
          <a:lstStyle/>
          <a:p>
            <a:r>
              <a:rPr lang="en-US" b="1" dirty="0">
                <a:sym typeface="+mn-ea"/>
              </a:rPr>
              <a:t>Third, The books of </a:t>
            </a:r>
            <a:r>
              <a:rPr lang="en-US" b="1" dirty="0" err="1">
                <a:sym typeface="+mn-ea"/>
              </a:rPr>
              <a:t>Seerah</a:t>
            </a:r>
            <a:endParaRPr lang="en-US" dirty="0"/>
          </a:p>
        </p:txBody>
      </p:sp>
      <p:sp>
        <p:nvSpPr>
          <p:cNvPr id="3" name="Content Placeholder 2"/>
          <p:cNvSpPr>
            <a:spLocks noGrp="1"/>
          </p:cNvSpPr>
          <p:nvPr>
            <p:ph idx="1"/>
          </p:nvPr>
        </p:nvSpPr>
        <p:spPr>
          <a:xfrm>
            <a:off x="384177" y="1351915"/>
            <a:ext cx="8131175" cy="5102860"/>
          </a:xfrm>
        </p:spPr>
        <p:txBody>
          <a:bodyPr>
            <a:normAutofit/>
          </a:bodyPr>
          <a:lstStyle/>
          <a:p>
            <a:pPr marL="0" indent="0" algn="just">
              <a:buNone/>
            </a:pPr>
            <a:r>
              <a:rPr lang="en-US" sz="2400" b="0" i="0" dirty="0" err="1">
                <a:solidFill>
                  <a:srgbClr val="000000"/>
                </a:solidFill>
                <a:effectLst/>
                <a:latin typeface="opensansregular"/>
              </a:rPr>
              <a:t>Urwa</a:t>
            </a:r>
            <a:r>
              <a:rPr lang="en-US" sz="2400" b="0" i="0" dirty="0">
                <a:solidFill>
                  <a:srgbClr val="000000"/>
                </a:solidFill>
                <a:effectLst/>
                <a:latin typeface="opensansregular"/>
              </a:rPr>
              <a:t> is one of the primary narrators of Hadith, Fiqh, </a:t>
            </a:r>
            <a:r>
              <a:rPr lang="en-US" sz="2400" b="0" i="0" dirty="0" err="1">
                <a:solidFill>
                  <a:srgbClr val="000000"/>
                </a:solidFill>
                <a:effectLst/>
                <a:latin typeface="opensansregular"/>
              </a:rPr>
              <a:t>Tafseer</a:t>
            </a:r>
            <a:r>
              <a:rPr lang="en-US" sz="2400" b="0" i="0" dirty="0">
                <a:solidFill>
                  <a:srgbClr val="000000"/>
                </a:solidFill>
                <a:effectLst/>
                <a:latin typeface="opensansregular"/>
              </a:rPr>
              <a:t>, and </a:t>
            </a:r>
            <a:r>
              <a:rPr lang="en-US" sz="2400" b="0" i="0" dirty="0" err="1">
                <a:solidFill>
                  <a:srgbClr val="000000"/>
                </a:solidFill>
                <a:effectLst/>
                <a:latin typeface="opensansregular"/>
              </a:rPr>
              <a:t>Seerah</a:t>
            </a:r>
            <a:r>
              <a:rPr lang="en-US" sz="2400" b="0" i="0" dirty="0">
                <a:solidFill>
                  <a:srgbClr val="000000"/>
                </a:solidFill>
                <a:effectLst/>
                <a:latin typeface="opensansregular"/>
              </a:rPr>
              <a:t> because he had access to Aisha (RA). He is a mahram to Aisha (RA), so she does not need to observe Hijab in front of him. So </a:t>
            </a:r>
            <a:r>
              <a:rPr lang="en-US" sz="2400" b="0" i="0" dirty="0" err="1">
                <a:solidFill>
                  <a:srgbClr val="000000"/>
                </a:solidFill>
                <a:effectLst/>
                <a:latin typeface="opensansregular"/>
              </a:rPr>
              <a:t>Urwa</a:t>
            </a:r>
            <a:r>
              <a:rPr lang="en-US" sz="2400" b="0" i="0" dirty="0">
                <a:solidFill>
                  <a:srgbClr val="000000"/>
                </a:solidFill>
                <a:effectLst/>
                <a:latin typeface="opensansregular"/>
              </a:rPr>
              <a:t> is the primary narrator from Aisha (RA). Lots of details of the Prophet </a:t>
            </a:r>
            <a:r>
              <a:rPr lang="ar-SA" sz="2400" b="0" i="0" dirty="0">
                <a:solidFill>
                  <a:srgbClr val="000000"/>
                </a:solidFill>
                <a:effectLst/>
                <a:latin typeface="opensansregular"/>
              </a:rPr>
              <a:t>ﷺ </a:t>
            </a:r>
            <a:r>
              <a:rPr lang="en-US" sz="2400" b="0" i="0" dirty="0">
                <a:solidFill>
                  <a:srgbClr val="000000"/>
                </a:solidFill>
                <a:effectLst/>
                <a:latin typeface="opensansregular"/>
              </a:rPr>
              <a:t>come from </a:t>
            </a:r>
            <a:r>
              <a:rPr lang="en-US" sz="2400" b="0" i="0" dirty="0" err="1">
                <a:solidFill>
                  <a:srgbClr val="000000"/>
                </a:solidFill>
                <a:effectLst/>
                <a:latin typeface="opensansregular"/>
              </a:rPr>
              <a:t>Urwa</a:t>
            </a:r>
            <a:r>
              <a:rPr lang="en-US" sz="2400" b="0" i="0" dirty="0">
                <a:solidFill>
                  <a:srgbClr val="000000"/>
                </a:solidFill>
                <a:effectLst/>
                <a:latin typeface="opensansregular"/>
              </a:rPr>
              <a:t>, and it is said that he wrote a small booklet on the </a:t>
            </a:r>
            <a:r>
              <a:rPr lang="en-US" sz="2400" b="0" i="0" dirty="0" err="1">
                <a:solidFill>
                  <a:srgbClr val="000000"/>
                </a:solidFill>
                <a:effectLst/>
                <a:latin typeface="opensansregular"/>
              </a:rPr>
              <a:t>Seerah</a:t>
            </a:r>
            <a:r>
              <a:rPr lang="en-US" sz="2400" b="0" i="0" dirty="0">
                <a:solidFill>
                  <a:srgbClr val="000000"/>
                </a:solidFill>
                <a:effectLst/>
                <a:latin typeface="opensansregular"/>
              </a:rPr>
              <a:t>. </a:t>
            </a:r>
          </a:p>
          <a:p>
            <a:pPr marL="0" indent="0" algn="just">
              <a:buNone/>
            </a:pPr>
            <a:r>
              <a:rPr lang="en-US" sz="2400" b="0" i="0" dirty="0">
                <a:solidFill>
                  <a:srgbClr val="000000"/>
                </a:solidFill>
                <a:effectLst/>
                <a:latin typeface="opensansbold"/>
              </a:rPr>
              <a:t>2. </a:t>
            </a:r>
            <a:r>
              <a:rPr lang="en-US" sz="2400" b="1" i="0" dirty="0" err="1">
                <a:solidFill>
                  <a:srgbClr val="000000"/>
                </a:solidFill>
                <a:effectLst/>
                <a:latin typeface="opensansbold"/>
              </a:rPr>
              <a:t>Abū</a:t>
            </a:r>
            <a:r>
              <a:rPr lang="en-US" sz="2400" b="1" i="0" dirty="0">
                <a:solidFill>
                  <a:srgbClr val="000000"/>
                </a:solidFill>
                <a:effectLst/>
                <a:latin typeface="opensansbold"/>
              </a:rPr>
              <a:t> </a:t>
            </a:r>
            <a:r>
              <a:rPr lang="en-US" sz="2400" b="1" i="0" dirty="0" err="1">
                <a:solidFill>
                  <a:srgbClr val="000000"/>
                </a:solidFill>
                <a:effectLst/>
                <a:latin typeface="opensansbold"/>
              </a:rPr>
              <a:t>Saʾīd</a:t>
            </a:r>
            <a:r>
              <a:rPr lang="en-US" sz="2400" b="1" i="0" dirty="0">
                <a:solidFill>
                  <a:srgbClr val="000000"/>
                </a:solidFill>
                <a:effectLst/>
                <a:latin typeface="opensansbold"/>
              </a:rPr>
              <a:t> </a:t>
            </a:r>
            <a:r>
              <a:rPr lang="en-US" sz="2400" b="1" i="0" dirty="0" err="1">
                <a:solidFill>
                  <a:srgbClr val="000000"/>
                </a:solidFill>
                <a:effectLst/>
                <a:latin typeface="opensansbold"/>
              </a:rPr>
              <a:t>Abān</a:t>
            </a:r>
            <a:r>
              <a:rPr lang="en-US" sz="2400" b="1" i="0" dirty="0">
                <a:solidFill>
                  <a:srgbClr val="000000"/>
                </a:solidFill>
                <a:effectLst/>
                <a:latin typeface="opensansbold"/>
              </a:rPr>
              <a:t> son of </a:t>
            </a:r>
            <a:r>
              <a:rPr lang="en-US" sz="2400" b="1" i="0" dirty="0" err="1">
                <a:solidFill>
                  <a:srgbClr val="000000"/>
                </a:solidFill>
                <a:effectLst/>
                <a:latin typeface="opensansbold"/>
              </a:rPr>
              <a:t>Uthmān</a:t>
            </a:r>
            <a:r>
              <a:rPr lang="en-US" sz="2400" b="1" i="0" dirty="0">
                <a:solidFill>
                  <a:srgbClr val="000000"/>
                </a:solidFill>
                <a:effectLst/>
                <a:latin typeface="opensansbold"/>
              </a:rPr>
              <a:t> ibn </a:t>
            </a:r>
            <a:r>
              <a:rPr lang="en-US" sz="2400" b="1" i="0" dirty="0" err="1">
                <a:solidFill>
                  <a:srgbClr val="000000"/>
                </a:solidFill>
                <a:effectLst/>
                <a:latin typeface="opensansbold"/>
              </a:rPr>
              <a:t>Affān</a:t>
            </a:r>
            <a:r>
              <a:rPr lang="en-US" sz="2400" b="0" i="0" dirty="0">
                <a:solidFill>
                  <a:srgbClr val="000000"/>
                </a:solidFill>
                <a:effectLst/>
                <a:latin typeface="opensansbold"/>
              </a:rPr>
              <a:t> (died 105 AH/723 CE) </a:t>
            </a:r>
          </a:p>
          <a:p>
            <a:pPr marL="0" indent="0" algn="just">
              <a:buNone/>
            </a:pPr>
            <a:r>
              <a:rPr lang="en-US" sz="2400" b="0" i="0" dirty="0">
                <a:solidFill>
                  <a:srgbClr val="000000"/>
                </a:solidFill>
                <a:effectLst/>
                <a:latin typeface="opensansregular"/>
              </a:rPr>
              <a:t>Another person who wrote a booklet very early was </a:t>
            </a:r>
            <a:r>
              <a:rPr lang="en-US" sz="2400" b="0" i="0" dirty="0" err="1">
                <a:solidFill>
                  <a:srgbClr val="000000"/>
                </a:solidFill>
                <a:effectLst/>
                <a:latin typeface="opensansregular"/>
              </a:rPr>
              <a:t>Aban</a:t>
            </a:r>
            <a:r>
              <a:rPr lang="en-US" sz="2400" b="0" i="0" dirty="0">
                <a:solidFill>
                  <a:srgbClr val="000000"/>
                </a:solidFill>
                <a:effectLst/>
                <a:latin typeface="opensansregular"/>
              </a:rPr>
              <a:t>, the son of Usman Ibn </a:t>
            </a:r>
            <a:r>
              <a:rPr lang="en-US" sz="2400" b="0" i="0" dirty="0" err="1">
                <a:solidFill>
                  <a:srgbClr val="000000"/>
                </a:solidFill>
                <a:effectLst/>
                <a:latin typeface="opensansregular"/>
              </a:rPr>
              <a:t>Affan</a:t>
            </a:r>
            <a:r>
              <a:rPr lang="en-US" sz="2400" b="0" i="0" dirty="0">
                <a:solidFill>
                  <a:srgbClr val="000000"/>
                </a:solidFill>
                <a:effectLst/>
                <a:latin typeface="opensansregular"/>
              </a:rPr>
              <a:t> (RA). There were other booklets written until the great scholar Ibn Shihab </a:t>
            </a:r>
            <a:r>
              <a:rPr lang="en-US" sz="2400" b="0" i="0" dirty="0" err="1">
                <a:solidFill>
                  <a:srgbClr val="000000"/>
                </a:solidFill>
                <a:effectLst/>
                <a:latin typeface="opensansregular"/>
              </a:rPr>
              <a:t>Azzuhri</a:t>
            </a:r>
            <a:r>
              <a:rPr lang="en-US" sz="2400" b="0" i="0" dirty="0">
                <a:solidFill>
                  <a:srgbClr val="000000"/>
                </a:solidFill>
                <a:effectLst/>
                <a:latin typeface="opensansregular"/>
              </a:rPr>
              <a:t> came along. </a:t>
            </a:r>
          </a:p>
          <a:p>
            <a:pPr marL="0" indent="0">
              <a:buNone/>
            </a:pPr>
            <a:endParaRPr lang="en-US"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810" y="365127"/>
            <a:ext cx="9090991" cy="946839"/>
          </a:xfrm>
        </p:spPr>
        <p:txBody>
          <a:bodyPr/>
          <a:lstStyle/>
          <a:p>
            <a:r>
              <a:rPr lang="en-US" b="1" dirty="0">
                <a:sym typeface="+mn-ea"/>
              </a:rPr>
              <a:t>Third, The books of </a:t>
            </a:r>
            <a:r>
              <a:rPr lang="en-US" b="1" dirty="0" err="1">
                <a:sym typeface="+mn-ea"/>
              </a:rPr>
              <a:t>Seerah</a:t>
            </a:r>
            <a:endParaRPr lang="en-US" dirty="0"/>
          </a:p>
        </p:txBody>
      </p:sp>
      <p:sp>
        <p:nvSpPr>
          <p:cNvPr id="3" name="Content Placeholder 2"/>
          <p:cNvSpPr>
            <a:spLocks noGrp="1"/>
          </p:cNvSpPr>
          <p:nvPr>
            <p:ph idx="1"/>
          </p:nvPr>
        </p:nvSpPr>
        <p:spPr>
          <a:xfrm>
            <a:off x="628650" y="1404731"/>
            <a:ext cx="7886700" cy="4772233"/>
          </a:xfrm>
        </p:spPr>
        <p:txBody>
          <a:bodyPr>
            <a:normAutofit/>
          </a:bodyPr>
          <a:lstStyle/>
          <a:p>
            <a:pPr algn="just"/>
            <a:r>
              <a:rPr lang="en-US" sz="2400" dirty="0"/>
              <a:t> </a:t>
            </a:r>
            <a:r>
              <a:rPr lang="en-US" sz="2400" b="1" i="0" dirty="0">
                <a:solidFill>
                  <a:srgbClr val="000000"/>
                </a:solidFill>
                <a:effectLst/>
                <a:latin typeface="opensansbold"/>
              </a:rPr>
              <a:t>Muhammad ibn Muslim ibn </a:t>
            </a:r>
            <a:r>
              <a:rPr lang="en-US" sz="2400" b="1" i="0" dirty="0" err="1">
                <a:solidFill>
                  <a:srgbClr val="000000"/>
                </a:solidFill>
                <a:effectLst/>
                <a:latin typeface="opensansbold"/>
              </a:rPr>
              <a:t>Ubaydullah</a:t>
            </a:r>
            <a:r>
              <a:rPr lang="en-US" sz="2400" b="1" i="0" dirty="0">
                <a:solidFill>
                  <a:srgbClr val="000000"/>
                </a:solidFill>
                <a:effectLst/>
                <a:latin typeface="opensansbold"/>
              </a:rPr>
              <a:t> ibn Abdullah ibn Shihab</a:t>
            </a:r>
            <a:r>
              <a:rPr lang="en-US" sz="2400" b="0" i="0" dirty="0">
                <a:solidFill>
                  <a:srgbClr val="000000"/>
                </a:solidFill>
                <a:effectLst/>
                <a:latin typeface="opensansbold"/>
              </a:rPr>
              <a:t> al-</a:t>
            </a:r>
            <a:r>
              <a:rPr lang="en-US" sz="2400" b="0" i="0" dirty="0" err="1">
                <a:solidFill>
                  <a:srgbClr val="000000"/>
                </a:solidFill>
                <a:effectLst/>
                <a:latin typeface="opensansbold"/>
              </a:rPr>
              <a:t>Zuhri</a:t>
            </a:r>
            <a:r>
              <a:rPr lang="en-US" sz="2400" b="0" i="0" dirty="0">
                <a:solidFill>
                  <a:srgbClr val="000000"/>
                </a:solidFill>
                <a:effectLst/>
                <a:latin typeface="opensansbold"/>
              </a:rPr>
              <a:t> (died 123 AH/741 CE)</a:t>
            </a:r>
          </a:p>
          <a:p>
            <a:pPr marL="0" indent="0" algn="just">
              <a:buNone/>
            </a:pPr>
            <a:r>
              <a:rPr lang="en-US" sz="2400" b="0" i="0" dirty="0">
                <a:solidFill>
                  <a:srgbClr val="000000"/>
                </a:solidFill>
                <a:effectLst/>
                <a:latin typeface="opensansregular"/>
              </a:rPr>
              <a:t>Known as Ibn Shihab or al-</a:t>
            </a:r>
            <a:r>
              <a:rPr lang="en-US" sz="2400" b="0" i="0" dirty="0" err="1">
                <a:solidFill>
                  <a:srgbClr val="000000"/>
                </a:solidFill>
                <a:effectLst/>
                <a:latin typeface="opensansregular"/>
              </a:rPr>
              <a:t>Zuhri</a:t>
            </a:r>
            <a:r>
              <a:rPr lang="en-US" sz="2400" b="0" i="0" dirty="0">
                <a:solidFill>
                  <a:srgbClr val="000000"/>
                </a:solidFill>
                <a:effectLst/>
                <a:latin typeface="opensansregular"/>
              </a:rPr>
              <a:t>, he wrote one of the first early treatises of </a:t>
            </a:r>
            <a:r>
              <a:rPr lang="en-US" sz="2400" b="0" i="0" dirty="0" err="1">
                <a:solidFill>
                  <a:srgbClr val="000000"/>
                </a:solidFill>
                <a:effectLst/>
                <a:latin typeface="opensansregular"/>
              </a:rPr>
              <a:t>Seerah</a:t>
            </a:r>
            <a:r>
              <a:rPr lang="en-US" sz="2400" b="0" i="0" dirty="0">
                <a:solidFill>
                  <a:srgbClr val="000000"/>
                </a:solidFill>
                <a:effectLst/>
                <a:latin typeface="opensansregular"/>
              </a:rPr>
              <a:t>. </a:t>
            </a:r>
          </a:p>
          <a:p>
            <a:pPr marL="0" indent="0" algn="just">
              <a:buNone/>
            </a:pPr>
            <a:r>
              <a:rPr lang="en-US" sz="2400" b="0" i="0" dirty="0">
                <a:solidFill>
                  <a:srgbClr val="000000"/>
                </a:solidFill>
                <a:effectLst/>
                <a:latin typeface="opensansregular"/>
              </a:rPr>
              <a:t>Unfortunately, none of these books exist. Instead, we have references in later books of these earlier books. These books are not in existence because when later books were written, they absorbed the earlier treatise in them. However, we have books written in the very next generation. This shows us that </a:t>
            </a:r>
            <a:r>
              <a:rPr lang="en-US" sz="2400" b="0" i="0" dirty="0" err="1">
                <a:solidFill>
                  <a:srgbClr val="000000"/>
                </a:solidFill>
                <a:effectLst/>
                <a:latin typeface="opensansregular"/>
              </a:rPr>
              <a:t>Seerah</a:t>
            </a:r>
            <a:r>
              <a:rPr lang="en-US" sz="2400" b="0" i="0" dirty="0">
                <a:solidFill>
                  <a:srgbClr val="000000"/>
                </a:solidFill>
                <a:effectLst/>
                <a:latin typeface="opensansregular"/>
              </a:rPr>
              <a:t> was compiled even before Hadith because they wanted to emphasize </a:t>
            </a:r>
            <a:r>
              <a:rPr lang="en-US" sz="2400" b="0" i="0" dirty="0" err="1">
                <a:solidFill>
                  <a:srgbClr val="000000"/>
                </a:solidFill>
                <a:effectLst/>
                <a:latin typeface="opensansregular"/>
              </a:rPr>
              <a:t>Seerah</a:t>
            </a:r>
            <a:r>
              <a:rPr lang="en-US" sz="2400" b="0" i="0" dirty="0">
                <a:solidFill>
                  <a:srgbClr val="000000"/>
                </a:solidFill>
                <a:effectLst/>
                <a:latin typeface="opensansregular"/>
              </a:rPr>
              <a:t> more than anything else. </a:t>
            </a:r>
          </a:p>
          <a:p>
            <a:pPr marL="0" indent="0">
              <a:buNone/>
            </a:pPr>
            <a:endParaRPr lang="en-US"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271" y="159027"/>
            <a:ext cx="9713842" cy="1113183"/>
          </a:xfrm>
        </p:spPr>
        <p:txBody>
          <a:bodyPr/>
          <a:lstStyle/>
          <a:p>
            <a:r>
              <a:rPr lang="en-US" b="1" dirty="0">
                <a:sym typeface="+mn-ea"/>
              </a:rPr>
              <a:t>Third, The books of </a:t>
            </a:r>
            <a:r>
              <a:rPr lang="en-US" b="1" dirty="0" err="1">
                <a:sym typeface="+mn-ea"/>
              </a:rPr>
              <a:t>Seerah</a:t>
            </a:r>
            <a:endParaRPr lang="en-US" dirty="0"/>
          </a:p>
        </p:txBody>
      </p:sp>
      <p:sp>
        <p:nvSpPr>
          <p:cNvPr id="3" name="Content Placeholder 2"/>
          <p:cNvSpPr>
            <a:spLocks noGrp="1"/>
          </p:cNvSpPr>
          <p:nvPr>
            <p:ph idx="1"/>
          </p:nvPr>
        </p:nvSpPr>
        <p:spPr>
          <a:xfrm>
            <a:off x="357811" y="1272209"/>
            <a:ext cx="8157541" cy="4904755"/>
          </a:xfrm>
        </p:spPr>
        <p:txBody>
          <a:bodyPr>
            <a:normAutofit fontScale="97500"/>
          </a:bodyPr>
          <a:lstStyle/>
          <a:p>
            <a:pPr algn="just"/>
            <a:r>
              <a:rPr lang="en-US" sz="2400" dirty="0"/>
              <a:t> </a:t>
            </a:r>
            <a:r>
              <a:rPr lang="en-US" sz="2400" b="1" i="0" dirty="0" err="1">
                <a:solidFill>
                  <a:srgbClr val="000000"/>
                </a:solidFill>
                <a:effectLst/>
                <a:latin typeface="opensansbold"/>
              </a:rPr>
              <a:t>Muḥammad</a:t>
            </a:r>
            <a:r>
              <a:rPr lang="en-US" sz="2400" b="1" i="0" dirty="0">
                <a:solidFill>
                  <a:srgbClr val="000000"/>
                </a:solidFill>
                <a:effectLst/>
                <a:latin typeface="opensansbold"/>
              </a:rPr>
              <a:t> ibn </a:t>
            </a:r>
            <a:r>
              <a:rPr lang="en-US" sz="2400" b="1" i="0" dirty="0" err="1">
                <a:solidFill>
                  <a:srgbClr val="000000"/>
                </a:solidFill>
                <a:effectLst/>
                <a:latin typeface="opensansbold"/>
              </a:rPr>
              <a:t>Isḥāq</a:t>
            </a:r>
            <a:r>
              <a:rPr lang="en-US" sz="2400" b="1" i="0" dirty="0">
                <a:solidFill>
                  <a:srgbClr val="000000"/>
                </a:solidFill>
                <a:effectLst/>
                <a:latin typeface="opensansbold"/>
              </a:rPr>
              <a:t> ibn Yasar </a:t>
            </a:r>
            <a:r>
              <a:rPr lang="en-US" sz="2400" b="0" i="0" dirty="0">
                <a:solidFill>
                  <a:srgbClr val="000000"/>
                </a:solidFill>
                <a:effectLst/>
                <a:latin typeface="opensansbold"/>
              </a:rPr>
              <a:t>(born 85 AH/704 CE in Madinah, died 150 AH/767 CE)</a:t>
            </a:r>
          </a:p>
          <a:p>
            <a:pPr marL="0" indent="0" algn="just">
              <a:buNone/>
            </a:pPr>
            <a:r>
              <a:rPr lang="en-US" sz="2400" b="0" i="0" dirty="0">
                <a:solidFill>
                  <a:srgbClr val="000000"/>
                </a:solidFill>
                <a:effectLst/>
                <a:latin typeface="opensansregular"/>
              </a:rPr>
              <a:t>The greatest of </a:t>
            </a:r>
            <a:r>
              <a:rPr lang="en-US" sz="2400" b="0" i="0" dirty="0" err="1">
                <a:solidFill>
                  <a:srgbClr val="000000"/>
                </a:solidFill>
                <a:effectLst/>
                <a:latin typeface="opensansregular"/>
              </a:rPr>
              <a:t>Seerah</a:t>
            </a:r>
            <a:r>
              <a:rPr lang="en-US" sz="2400" b="0" i="0" dirty="0">
                <a:solidFill>
                  <a:srgbClr val="000000"/>
                </a:solidFill>
                <a:effectLst/>
                <a:latin typeface="opensansregular"/>
              </a:rPr>
              <a:t> books is by Ibn Ishaq, Seerat-Ibn Ishaq. His name is Muhammad Ibn Ishaq, and he was born around 85 AH and died around 150 AH. He was born and lived in Medina in a very early period. He grew up with the children and the grandchildren of the Sahaba. There are Sahaba who lived up until around 110 AH. </a:t>
            </a:r>
          </a:p>
          <a:p>
            <a:pPr marL="0" indent="0" algn="just">
              <a:buNone/>
            </a:pPr>
            <a:r>
              <a:rPr lang="en-US" sz="2400" b="0" i="0" dirty="0">
                <a:solidFill>
                  <a:srgbClr val="000000"/>
                </a:solidFill>
                <a:effectLst/>
                <a:latin typeface="opensansregular"/>
              </a:rPr>
              <a:t>Ibn Ishaq met the sons of the Sahaba, maybe even saw some of the Sahaba, and he began writing everything that he heard. He had a passion for this era. So he started</a:t>
            </a:r>
          </a:p>
          <a:p>
            <a:pPr marL="0" indent="0" algn="just">
              <a:buNone/>
            </a:pPr>
            <a:endParaRPr lang="en-US"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037" y="159028"/>
            <a:ext cx="8931965" cy="1020417"/>
          </a:xfrm>
        </p:spPr>
        <p:txBody>
          <a:bodyPr>
            <a:normAutofit fontScale="90000"/>
          </a:bodyPr>
          <a:lstStyle/>
          <a:p>
            <a:r>
              <a:rPr lang="en-US" b="1" dirty="0" smtClean="0">
                <a:sym typeface="+mn-ea"/>
              </a:rPr>
              <a:t/>
            </a:r>
            <a:br>
              <a:rPr lang="en-US" b="1" dirty="0" smtClean="0">
                <a:sym typeface="+mn-ea"/>
              </a:rPr>
            </a:br>
            <a:r>
              <a:rPr lang="en-US" b="1" dirty="0" smtClean="0">
                <a:sym typeface="+mn-ea"/>
              </a:rPr>
              <a:t>Third</a:t>
            </a:r>
            <a:r>
              <a:rPr lang="en-US" b="1" dirty="0">
                <a:sym typeface="+mn-ea"/>
              </a:rPr>
              <a:t>, The books of </a:t>
            </a:r>
            <a:r>
              <a:rPr lang="en-US" b="1" dirty="0" err="1">
                <a:sym typeface="+mn-ea"/>
              </a:rPr>
              <a:t>Seerah</a:t>
            </a:r>
            <a:endParaRPr lang="en-US" dirty="0"/>
          </a:p>
        </p:txBody>
      </p:sp>
      <p:sp>
        <p:nvSpPr>
          <p:cNvPr id="3" name="Content Placeholder 2"/>
          <p:cNvSpPr>
            <a:spLocks noGrp="1"/>
          </p:cNvSpPr>
          <p:nvPr>
            <p:ph idx="1"/>
          </p:nvPr>
        </p:nvSpPr>
        <p:spPr>
          <a:xfrm>
            <a:off x="212037" y="1179443"/>
            <a:ext cx="8303315" cy="4997520"/>
          </a:xfrm>
        </p:spPr>
        <p:txBody>
          <a:bodyPr>
            <a:normAutofit/>
          </a:bodyPr>
          <a:lstStyle/>
          <a:p>
            <a:pPr marL="0" indent="0" algn="just">
              <a:buNone/>
            </a:pPr>
            <a:endParaRPr lang="en-US" sz="2400" b="0" i="0" dirty="0" smtClean="0">
              <a:solidFill>
                <a:srgbClr val="000000"/>
              </a:solidFill>
              <a:effectLst/>
              <a:latin typeface="opensansregular"/>
            </a:endParaRPr>
          </a:p>
          <a:p>
            <a:pPr marL="0" indent="0" algn="just">
              <a:buNone/>
            </a:pPr>
            <a:r>
              <a:rPr lang="en-US" sz="2400" b="0" i="0" dirty="0" smtClean="0">
                <a:solidFill>
                  <a:srgbClr val="000000"/>
                </a:solidFill>
                <a:effectLst/>
                <a:latin typeface="opensansregular"/>
              </a:rPr>
              <a:t>writing </a:t>
            </a:r>
            <a:r>
              <a:rPr lang="en-US" sz="2400" b="0" i="0" dirty="0">
                <a:solidFill>
                  <a:srgbClr val="000000"/>
                </a:solidFill>
                <a:effectLst/>
                <a:latin typeface="opensansregular"/>
              </a:rPr>
              <a:t>everything and began compiling them in chronological order.</a:t>
            </a:r>
          </a:p>
          <a:p>
            <a:pPr marL="0" indent="0" algn="just">
              <a:buNone/>
            </a:pPr>
            <a:r>
              <a:rPr lang="en-US" sz="2400" b="0" i="0" dirty="0">
                <a:solidFill>
                  <a:srgbClr val="000000"/>
                </a:solidFill>
                <a:effectLst/>
                <a:latin typeface="opensansregular"/>
              </a:rPr>
              <a:t>Unlike the earlier treatises, which were not in chronological order, Ibn Ishaq began mentioning when the incidents happened. So he compiled a very large book. He even traveled to other cities where some of the Sahaba were, Basra, Kufa, to discover the stories of Ibn </a:t>
            </a:r>
            <a:r>
              <a:rPr lang="en-US" sz="2400" b="0" i="0" dirty="0" err="1">
                <a:solidFill>
                  <a:srgbClr val="000000"/>
                </a:solidFill>
                <a:effectLst/>
                <a:latin typeface="opensansregular"/>
              </a:rPr>
              <a:t>Mas'ud</a:t>
            </a:r>
            <a:r>
              <a:rPr lang="en-US" sz="2400" b="0" i="0" dirty="0">
                <a:solidFill>
                  <a:srgbClr val="000000"/>
                </a:solidFill>
                <a:effectLst/>
                <a:latin typeface="opensansregular"/>
              </a:rPr>
              <a:t>, who had traveled to Kufa. But his primary sources were always in Medina.</a:t>
            </a:r>
          </a:p>
          <a:p>
            <a:pPr marL="0" indent="0">
              <a:buNone/>
            </a:pPr>
            <a:endParaRPr lang="en-U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8842" y="365126"/>
            <a:ext cx="8649335" cy="708025"/>
          </a:xfrm>
        </p:spPr>
        <p:txBody>
          <a:bodyPr>
            <a:normAutofit/>
          </a:bodyPr>
          <a:lstStyle/>
          <a:p>
            <a:r>
              <a:rPr lang="en-US" b="1" dirty="0">
                <a:sym typeface="+mn-ea"/>
              </a:rPr>
              <a:t>Third, The books of </a:t>
            </a:r>
            <a:r>
              <a:rPr lang="en-US" b="1" dirty="0" err="1">
                <a:sym typeface="+mn-ea"/>
              </a:rPr>
              <a:t>Seerah</a:t>
            </a:r>
            <a:endParaRPr lang="en-US" dirty="0"/>
          </a:p>
        </p:txBody>
      </p:sp>
      <p:sp>
        <p:nvSpPr>
          <p:cNvPr id="3" name="Content Placeholder 2"/>
          <p:cNvSpPr>
            <a:spLocks noGrp="1"/>
          </p:cNvSpPr>
          <p:nvPr>
            <p:ph idx="1"/>
          </p:nvPr>
        </p:nvSpPr>
        <p:spPr>
          <a:xfrm>
            <a:off x="337187" y="1073151"/>
            <a:ext cx="8178165" cy="5103495"/>
          </a:xfrm>
        </p:spPr>
        <p:txBody>
          <a:bodyPr>
            <a:noAutofit/>
          </a:bodyPr>
          <a:lstStyle/>
          <a:p>
            <a:pPr algn="just"/>
            <a:r>
              <a:rPr lang="en-US" sz="2300" i="0" dirty="0">
                <a:solidFill>
                  <a:srgbClr val="000000"/>
                </a:solidFill>
                <a:effectLst/>
                <a:latin typeface="opensansregular"/>
              </a:rPr>
              <a:t>One of the best things about Muhammad Ibn Ishaq is that he compiled everything with the chain of narrators (Isnad). The chain of narrators is a uniquely Islamic phenomenon. The chain of narrators tells us where the story came from because in Islam, we always wanted to verify the authenticity. We wanted to know who told whom all the way back to the Prophet </a:t>
            </a:r>
            <a:r>
              <a:rPr lang="ar-SA" sz="2300" i="0" dirty="0">
                <a:solidFill>
                  <a:srgbClr val="000000"/>
                </a:solidFill>
                <a:effectLst/>
                <a:latin typeface="opensansregular"/>
              </a:rPr>
              <a:t>ﷺ. </a:t>
            </a:r>
            <a:r>
              <a:rPr lang="en-US" sz="2300" i="0" dirty="0">
                <a:solidFill>
                  <a:srgbClr val="000000"/>
                </a:solidFill>
                <a:effectLst/>
                <a:latin typeface="opensansregular"/>
              </a:rPr>
              <a:t>So we know every person in the chain of narrators, when they were born, when they died, how good a Muslim the person was? Did they have a good memory, or was the person with poor memory, so that we can judge the Isnad.</a:t>
            </a:r>
          </a:p>
          <a:p>
            <a:pPr algn="just"/>
            <a:r>
              <a:rPr lang="en-US" sz="2300" i="0" dirty="0">
                <a:solidFill>
                  <a:srgbClr val="000000"/>
                </a:solidFill>
                <a:effectLst/>
                <a:latin typeface="opensansregular"/>
              </a:rPr>
              <a:t>Ibn Ishaq's compilation of the life of the Prophet (</a:t>
            </a:r>
            <a:r>
              <a:rPr lang="ar-SA" sz="2300" i="0" dirty="0">
                <a:solidFill>
                  <a:srgbClr val="000000"/>
                </a:solidFill>
                <a:effectLst/>
                <a:latin typeface="opensansregular"/>
              </a:rPr>
              <a:t>ﷺ</a:t>
            </a:r>
            <a:r>
              <a:rPr lang="en-US" altLang="ar-SA" sz="2300" i="0" dirty="0">
                <a:solidFill>
                  <a:srgbClr val="000000"/>
                </a:solidFill>
                <a:effectLst/>
                <a:latin typeface="opensansregular"/>
              </a:rPr>
              <a:t>)</a:t>
            </a:r>
            <a:r>
              <a:rPr lang="ar-SA" sz="2300" i="0" dirty="0">
                <a:solidFill>
                  <a:srgbClr val="000000"/>
                </a:solidFill>
                <a:effectLst/>
                <a:latin typeface="opensansregular"/>
              </a:rPr>
              <a:t> </a:t>
            </a:r>
            <a:r>
              <a:rPr lang="en-US" sz="2300" i="0" dirty="0">
                <a:solidFill>
                  <a:srgbClr val="000000"/>
                </a:solidFill>
                <a:effectLst/>
                <a:latin typeface="opensansregular"/>
              </a:rPr>
              <a:t>was a massive book. It was so big they said it was in 10 - 15 volumes and that it was difficult to copy. </a:t>
            </a:r>
          </a:p>
          <a:p>
            <a:pPr marL="0" indent="0">
              <a:buNone/>
            </a:pPr>
            <a:endParaRPr lang="en-US" sz="1600" i="0" dirty="0">
              <a:solidFill>
                <a:srgbClr val="000000"/>
              </a:solidFill>
              <a:effectLst/>
              <a:latin typeface="opensansregular"/>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559" y="365127"/>
            <a:ext cx="8666921" cy="946839"/>
          </a:xfrm>
        </p:spPr>
        <p:txBody>
          <a:bodyPr/>
          <a:lstStyle/>
          <a:p>
            <a:r>
              <a:rPr lang="en-US" b="1" dirty="0">
                <a:sym typeface="+mn-ea"/>
              </a:rPr>
              <a:t>Third, The books of </a:t>
            </a:r>
            <a:r>
              <a:rPr lang="en-US" b="1" dirty="0" err="1">
                <a:sym typeface="+mn-ea"/>
              </a:rPr>
              <a:t>Seerah</a:t>
            </a:r>
            <a:endParaRPr lang="en-US" dirty="0"/>
          </a:p>
        </p:txBody>
      </p:sp>
      <p:sp>
        <p:nvSpPr>
          <p:cNvPr id="3" name="Content Placeholder 2"/>
          <p:cNvSpPr>
            <a:spLocks noGrp="1"/>
          </p:cNvSpPr>
          <p:nvPr>
            <p:ph idx="1"/>
          </p:nvPr>
        </p:nvSpPr>
        <p:spPr>
          <a:xfrm>
            <a:off x="344807" y="1219200"/>
            <a:ext cx="8170545" cy="4958080"/>
          </a:xfrm>
        </p:spPr>
        <p:txBody>
          <a:bodyPr>
            <a:noAutofit/>
          </a:bodyPr>
          <a:lstStyle/>
          <a:p>
            <a:pPr marL="0" indent="0" algn="l">
              <a:buNone/>
            </a:pPr>
            <a:r>
              <a:rPr lang="en-US" sz="2300" b="1" dirty="0"/>
              <a:t>. </a:t>
            </a:r>
            <a:r>
              <a:rPr lang="en-US" sz="2300" b="1" i="0" dirty="0">
                <a:solidFill>
                  <a:srgbClr val="000000"/>
                </a:solidFill>
                <a:effectLst/>
                <a:latin typeface="opensansbold"/>
              </a:rPr>
              <a:t>Abu Muhammad 'Abd al-Malik ibn Hisham ibn Ayyub al-</a:t>
            </a:r>
            <a:r>
              <a:rPr lang="en-US" sz="2300" b="1" i="0" dirty="0" err="1">
                <a:solidFill>
                  <a:srgbClr val="000000"/>
                </a:solidFill>
                <a:effectLst/>
                <a:latin typeface="opensansbold"/>
              </a:rPr>
              <a:t>Himyari</a:t>
            </a:r>
            <a:r>
              <a:rPr lang="en-US" sz="2300" b="1" i="0" dirty="0">
                <a:solidFill>
                  <a:srgbClr val="000000"/>
                </a:solidFill>
                <a:effectLst/>
                <a:latin typeface="opensansbold"/>
              </a:rPr>
              <a:t> al-</a:t>
            </a:r>
            <a:r>
              <a:rPr lang="en-US" sz="2300" b="1" i="0" dirty="0" err="1">
                <a:solidFill>
                  <a:srgbClr val="000000"/>
                </a:solidFill>
                <a:effectLst/>
                <a:latin typeface="opensansbold"/>
              </a:rPr>
              <a:t>Baṣri</a:t>
            </a:r>
            <a:r>
              <a:rPr lang="en-US" sz="2300" b="1" i="0" dirty="0">
                <a:solidFill>
                  <a:srgbClr val="000000"/>
                </a:solidFill>
                <a:effectLst/>
                <a:latin typeface="opensansbold"/>
              </a:rPr>
              <a:t> (</a:t>
            </a:r>
            <a:r>
              <a:rPr lang="en-US" sz="2300" b="0" i="0" dirty="0">
                <a:solidFill>
                  <a:srgbClr val="000000"/>
                </a:solidFill>
                <a:effectLst/>
                <a:latin typeface="opensansbold"/>
              </a:rPr>
              <a:t>died 218 AH/ 833 CE)</a:t>
            </a:r>
          </a:p>
          <a:p>
            <a:pPr marL="0" indent="0" algn="just">
              <a:buNone/>
            </a:pPr>
            <a:r>
              <a:rPr lang="en-US" sz="2300" b="0" i="0" dirty="0">
                <a:solidFill>
                  <a:srgbClr val="000000"/>
                </a:solidFill>
                <a:effectLst/>
                <a:latin typeface="opensansregular"/>
              </a:rPr>
              <a:t>Then came Ibn Hisham, a student of Ibn Ishaq's students. These are the two names most Muslims are aware of regarding </a:t>
            </a:r>
            <a:r>
              <a:rPr lang="en-US" sz="2300" b="0" i="0" dirty="0" err="1">
                <a:solidFill>
                  <a:srgbClr val="000000"/>
                </a:solidFill>
                <a:effectLst/>
                <a:latin typeface="opensansregular"/>
              </a:rPr>
              <a:t>Seerah</a:t>
            </a:r>
            <a:r>
              <a:rPr lang="en-US" sz="2300" b="0" i="0" dirty="0">
                <a:solidFill>
                  <a:srgbClr val="000000"/>
                </a:solidFill>
                <a:effectLst/>
                <a:latin typeface="opensansregular"/>
              </a:rPr>
              <a:t> books; Ibn Ishaq and Ibn Hisham. These are the primary books of </a:t>
            </a:r>
            <a:r>
              <a:rPr lang="en-US" sz="2300" b="0" i="0" dirty="0" err="1">
                <a:solidFill>
                  <a:srgbClr val="000000"/>
                </a:solidFill>
                <a:effectLst/>
                <a:latin typeface="opensansregular"/>
              </a:rPr>
              <a:t>Seerah</a:t>
            </a:r>
            <a:r>
              <a:rPr lang="en-US" sz="2300" b="0" i="0" dirty="0">
                <a:solidFill>
                  <a:srgbClr val="000000"/>
                </a:solidFill>
                <a:effectLst/>
                <a:latin typeface="opensansregular"/>
              </a:rPr>
              <a:t>.</a:t>
            </a:r>
          </a:p>
          <a:p>
            <a:pPr marL="0" indent="0" algn="just">
              <a:buNone/>
            </a:pPr>
            <a:r>
              <a:rPr lang="en-US" sz="2300" b="0" i="0" dirty="0">
                <a:solidFill>
                  <a:srgbClr val="000000"/>
                </a:solidFill>
                <a:effectLst/>
                <a:latin typeface="opensansregular"/>
              </a:rPr>
              <a:t>Ibn Hisham's </a:t>
            </a:r>
            <a:r>
              <a:rPr lang="en-US" sz="2300" b="0" i="0" dirty="0" err="1">
                <a:solidFill>
                  <a:srgbClr val="000000"/>
                </a:solidFill>
                <a:effectLst/>
                <a:latin typeface="opensansregular"/>
              </a:rPr>
              <a:t>Seerah</a:t>
            </a:r>
            <a:r>
              <a:rPr lang="en-US" sz="2300" b="0" i="0" dirty="0">
                <a:solidFill>
                  <a:srgbClr val="000000"/>
                </a:solidFill>
                <a:effectLst/>
                <a:latin typeface="opensansregular"/>
              </a:rPr>
              <a:t> is a summarized version of Ibn Ishaq's </a:t>
            </a:r>
            <a:r>
              <a:rPr lang="en-US" sz="2300" b="0" i="0" dirty="0" err="1">
                <a:solidFill>
                  <a:srgbClr val="000000"/>
                </a:solidFill>
                <a:effectLst/>
                <a:latin typeface="opensansregular"/>
              </a:rPr>
              <a:t>Seerah</a:t>
            </a:r>
            <a:r>
              <a:rPr lang="en-US" sz="2300" b="0" i="0" dirty="0">
                <a:solidFill>
                  <a:srgbClr val="000000"/>
                </a:solidFill>
                <a:effectLst/>
                <a:latin typeface="opensansregular"/>
              </a:rPr>
              <a:t>. Ibn Hisham realized that Ibn Ishaq's version was too big. They did not have a printing press in those days. If you want the book, you will have to handwrite it cover to cover. So he decided to summarize it. Ibn Hisham did not add or re-arrange anything. He simply removed a lot of content. His </a:t>
            </a:r>
            <a:r>
              <a:rPr lang="en-US" sz="2300" b="0" i="0" dirty="0" err="1">
                <a:solidFill>
                  <a:srgbClr val="000000"/>
                </a:solidFill>
                <a:effectLst/>
                <a:latin typeface="opensansregular"/>
              </a:rPr>
              <a:t>Seerah</a:t>
            </a:r>
            <a:r>
              <a:rPr lang="en-US" sz="2300" b="0" i="0" dirty="0">
                <a:solidFill>
                  <a:srgbClr val="000000"/>
                </a:solidFill>
                <a:effectLst/>
                <a:latin typeface="opensansregular"/>
              </a:rPr>
              <a:t> is now available in four volumes. </a:t>
            </a:r>
          </a:p>
          <a:p>
            <a:pPr marL="0" indent="0">
              <a:buNone/>
            </a:pPr>
            <a:endParaRPr lang="en-US" sz="1600" b="0" i="0" dirty="0">
              <a:solidFill>
                <a:srgbClr val="000000"/>
              </a:solidFill>
              <a:effectLst/>
              <a:latin typeface="opensansregular"/>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8541" y="365127"/>
            <a:ext cx="9117495" cy="814316"/>
          </a:xfrm>
        </p:spPr>
        <p:txBody>
          <a:bodyPr>
            <a:normAutofit/>
          </a:bodyPr>
          <a:lstStyle/>
          <a:p>
            <a:r>
              <a:rPr lang="en-US" b="1" dirty="0">
                <a:sym typeface="+mn-ea"/>
              </a:rPr>
              <a:t>Third, The books of </a:t>
            </a:r>
            <a:r>
              <a:rPr lang="en-US" b="1" dirty="0" err="1">
                <a:sym typeface="+mn-ea"/>
              </a:rPr>
              <a:t>Seerah</a:t>
            </a:r>
            <a:endParaRPr lang="en-US" dirty="0"/>
          </a:p>
        </p:txBody>
      </p:sp>
      <p:sp>
        <p:nvSpPr>
          <p:cNvPr id="3" name="Content Placeholder 2"/>
          <p:cNvSpPr>
            <a:spLocks noGrp="1"/>
          </p:cNvSpPr>
          <p:nvPr>
            <p:ph idx="1"/>
          </p:nvPr>
        </p:nvSpPr>
        <p:spPr>
          <a:xfrm>
            <a:off x="238127" y="1019176"/>
            <a:ext cx="8277225" cy="5273675"/>
          </a:xfrm>
        </p:spPr>
        <p:txBody>
          <a:bodyPr>
            <a:normAutofit fontScale="92500"/>
          </a:bodyPr>
          <a:lstStyle/>
          <a:p>
            <a:pPr algn="just"/>
            <a:r>
              <a:rPr lang="en-US" b="1" i="0" dirty="0">
                <a:solidFill>
                  <a:srgbClr val="000000"/>
                </a:solidFill>
                <a:effectLst/>
                <a:latin typeface="opensansregular"/>
              </a:rPr>
              <a:t>Ibn Ishaq</a:t>
            </a:r>
            <a:r>
              <a:rPr lang="en-US" b="0" i="0" dirty="0">
                <a:solidFill>
                  <a:srgbClr val="000000"/>
                </a:solidFill>
                <a:effectLst/>
                <a:latin typeface="opensansregular"/>
              </a:rPr>
              <a:t> was also one of the first people to write a history of humanity. He began from Adam (AS), he worked his way down </a:t>
            </a:r>
            <a:r>
              <a:rPr lang="en-US" b="0" i="0" dirty="0" err="1">
                <a:solidFill>
                  <a:srgbClr val="000000"/>
                </a:solidFill>
                <a:effectLst/>
                <a:latin typeface="opensansregular"/>
              </a:rPr>
              <a:t>Nooh</a:t>
            </a:r>
            <a:r>
              <a:rPr lang="en-US" b="0" i="0" dirty="0">
                <a:solidFill>
                  <a:srgbClr val="000000"/>
                </a:solidFill>
                <a:effectLst/>
                <a:latin typeface="opensansregular"/>
              </a:rPr>
              <a:t> (AS), Ibrahim (AS), and then he made his way to the Prophet </a:t>
            </a:r>
            <a:r>
              <a:rPr lang="ar-SA" b="0" i="0" dirty="0">
                <a:solidFill>
                  <a:srgbClr val="000000"/>
                </a:solidFill>
                <a:effectLst/>
                <a:latin typeface="opensansregular"/>
              </a:rPr>
              <a:t>ﷺ. </a:t>
            </a:r>
            <a:r>
              <a:rPr lang="en-US" b="0" i="0" dirty="0">
                <a:solidFill>
                  <a:srgbClr val="000000"/>
                </a:solidFill>
                <a:effectLst/>
                <a:latin typeface="opensansregular"/>
              </a:rPr>
              <a:t>Ibn Hisham decided to begin with the life and times of the Prophet </a:t>
            </a:r>
            <a:r>
              <a:rPr lang="ar-SA" b="0" i="0" dirty="0">
                <a:solidFill>
                  <a:srgbClr val="000000"/>
                </a:solidFill>
                <a:effectLst/>
                <a:latin typeface="opensansregular"/>
              </a:rPr>
              <a:t>ﷺ. </a:t>
            </a:r>
            <a:r>
              <a:rPr lang="en-US" b="0" i="0" dirty="0">
                <a:solidFill>
                  <a:srgbClr val="000000"/>
                </a:solidFill>
                <a:effectLst/>
                <a:latin typeface="opensansregular"/>
              </a:rPr>
              <a:t>So he removed the entire section about the early history and deleted other information that he felt was not that useful. So over time, people began copying Ibn Hisham's </a:t>
            </a:r>
            <a:r>
              <a:rPr lang="en-US" b="0" i="0" dirty="0" err="1">
                <a:solidFill>
                  <a:srgbClr val="000000"/>
                </a:solidFill>
                <a:effectLst/>
                <a:latin typeface="opensansregular"/>
              </a:rPr>
              <a:t>Seerah</a:t>
            </a:r>
            <a:r>
              <a:rPr lang="en-US" b="0" i="0" dirty="0">
                <a:solidFill>
                  <a:srgbClr val="000000"/>
                </a:solidFill>
                <a:effectLst/>
                <a:latin typeface="opensansregular"/>
              </a:rPr>
              <a:t>.</a:t>
            </a:r>
          </a:p>
          <a:p>
            <a:pPr algn="just"/>
            <a:r>
              <a:rPr lang="en-US" b="0" i="0" dirty="0">
                <a:solidFill>
                  <a:srgbClr val="000000"/>
                </a:solidFill>
                <a:effectLst/>
                <a:latin typeface="opensansregular"/>
              </a:rPr>
              <a:t>Today we may ot find Ibn Ishaq's </a:t>
            </a:r>
            <a:r>
              <a:rPr lang="en-US" b="0" i="0" dirty="0" err="1">
                <a:solidFill>
                  <a:srgbClr val="000000"/>
                </a:solidFill>
                <a:effectLst/>
                <a:latin typeface="opensansregular"/>
              </a:rPr>
              <a:t>Seerah</a:t>
            </a:r>
            <a:r>
              <a:rPr lang="en-US" b="0" i="0" dirty="0">
                <a:solidFill>
                  <a:srgbClr val="000000"/>
                </a:solidFill>
                <a:effectLst/>
                <a:latin typeface="opensansregular"/>
              </a:rPr>
              <a:t>. It has now gone missing. However, recently, </a:t>
            </a:r>
            <a:r>
              <a:rPr lang="en-US" b="1" i="0" dirty="0">
                <a:solidFill>
                  <a:srgbClr val="000000"/>
                </a:solidFill>
                <a:effectLst/>
                <a:latin typeface="opensansregular"/>
              </a:rPr>
              <a:t>Dr. Muhammad </a:t>
            </a:r>
            <a:r>
              <a:rPr lang="en-US" b="1" i="0" dirty="0" err="1">
                <a:solidFill>
                  <a:srgbClr val="000000"/>
                </a:solidFill>
                <a:effectLst/>
                <a:latin typeface="opensansregular"/>
              </a:rPr>
              <a:t>Hamidullah</a:t>
            </a:r>
            <a:r>
              <a:rPr lang="en-US" b="1" i="0" dirty="0">
                <a:solidFill>
                  <a:srgbClr val="000000"/>
                </a:solidFill>
                <a:effectLst/>
                <a:latin typeface="opensansregular"/>
              </a:rPr>
              <a:t> </a:t>
            </a:r>
            <a:r>
              <a:rPr lang="en-US" b="0" i="0" dirty="0">
                <a:solidFill>
                  <a:srgbClr val="000000"/>
                </a:solidFill>
                <a:effectLst/>
                <a:latin typeface="opensansregular"/>
              </a:rPr>
              <a:t>, a very famous  scholar, found some manuscripts in the Museums of western countries.</a:t>
            </a:r>
          </a:p>
          <a:p>
            <a:pPr algn="just"/>
            <a:endParaRPr lang="en-US" b="0" i="0" dirty="0">
              <a:solidFill>
                <a:srgbClr val="000000"/>
              </a:solidFill>
              <a:effectLst/>
              <a:latin typeface="opensansregular"/>
            </a:endParaRPr>
          </a:p>
          <a:p>
            <a:pPr marL="0" indent="0">
              <a:buNone/>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1119117"/>
          </a:xfrm>
        </p:spPr>
        <p:txBody>
          <a:bodyPr>
            <a:normAutofit/>
          </a:bodyPr>
          <a:lstStyle/>
          <a:p>
            <a:r>
              <a:rPr lang="en-US" sz="3600" b="1" dirty="0"/>
              <a:t>Fourth, Books written on </a:t>
            </a:r>
            <a:r>
              <a:rPr lang="en-US" sz="3600" b="1" dirty="0" err="1"/>
              <a:t>Shamai’l</a:t>
            </a:r>
            <a:endParaRPr lang="en-US" sz="3600" b="1" dirty="0"/>
          </a:p>
        </p:txBody>
      </p:sp>
      <p:sp>
        <p:nvSpPr>
          <p:cNvPr id="3" name="Content Placeholder 2"/>
          <p:cNvSpPr>
            <a:spLocks noGrp="1"/>
          </p:cNvSpPr>
          <p:nvPr>
            <p:ph idx="1"/>
          </p:nvPr>
        </p:nvSpPr>
        <p:spPr>
          <a:xfrm>
            <a:off x="628650" y="1484243"/>
            <a:ext cx="7886700" cy="4692720"/>
          </a:xfrm>
        </p:spPr>
        <p:txBody>
          <a:bodyPr>
            <a:normAutofit fontScale="97500"/>
          </a:bodyPr>
          <a:lstStyle/>
          <a:p>
            <a:pPr marL="0" indent="0" algn="just">
              <a:buNone/>
            </a:pPr>
            <a:r>
              <a:rPr lang="en-US" sz="2400" b="0" i="0" dirty="0">
                <a:solidFill>
                  <a:srgbClr val="000000"/>
                </a:solidFill>
                <a:effectLst/>
                <a:latin typeface="opensansregular"/>
              </a:rPr>
              <a:t>A number of early authors wanted to describe the Prophet </a:t>
            </a:r>
            <a:r>
              <a:rPr lang="ar-SA" sz="2400" b="0" i="0" dirty="0">
                <a:solidFill>
                  <a:srgbClr val="000000"/>
                </a:solidFill>
                <a:effectLst/>
                <a:latin typeface="opensansregular"/>
              </a:rPr>
              <a:t>ﷺ </a:t>
            </a:r>
            <a:r>
              <a:rPr lang="en-US" sz="2400" b="0" i="0" dirty="0">
                <a:solidFill>
                  <a:srgbClr val="000000"/>
                </a:solidFill>
                <a:effectLst/>
                <a:latin typeface="opensansregular"/>
              </a:rPr>
              <a:t>and they wrote books about his </a:t>
            </a:r>
            <a:r>
              <a:rPr lang="ar-SA" sz="2400" b="0" i="0" dirty="0">
                <a:solidFill>
                  <a:srgbClr val="000000"/>
                </a:solidFill>
                <a:effectLst/>
                <a:latin typeface="opensansregular"/>
              </a:rPr>
              <a:t>ﷺ </a:t>
            </a:r>
            <a:r>
              <a:rPr lang="en-US" sz="2400" b="0" i="0" dirty="0">
                <a:solidFill>
                  <a:srgbClr val="000000"/>
                </a:solidFill>
                <a:effectLst/>
                <a:latin typeface="opensansregular"/>
              </a:rPr>
              <a:t>characteristics. The most famous of these books is </a:t>
            </a:r>
            <a:r>
              <a:rPr lang="en-US" sz="2400" b="1" i="0" dirty="0" err="1">
                <a:solidFill>
                  <a:srgbClr val="000000"/>
                </a:solidFill>
                <a:effectLst/>
                <a:latin typeface="opensansregular"/>
              </a:rPr>
              <a:t>Shamail</a:t>
            </a:r>
            <a:r>
              <a:rPr lang="en-US" sz="2400" b="1" i="0" dirty="0">
                <a:solidFill>
                  <a:srgbClr val="000000"/>
                </a:solidFill>
                <a:effectLst/>
                <a:latin typeface="opensansregular"/>
              </a:rPr>
              <a:t> Al </a:t>
            </a:r>
            <a:r>
              <a:rPr lang="en-US" sz="2400" b="1" i="0" dirty="0" err="1">
                <a:solidFill>
                  <a:srgbClr val="000000"/>
                </a:solidFill>
                <a:effectLst/>
                <a:latin typeface="opensansregular"/>
              </a:rPr>
              <a:t>Tirmidhi</a:t>
            </a:r>
            <a:r>
              <a:rPr lang="en-US" sz="2400" b="0" i="0" dirty="0">
                <a:solidFill>
                  <a:srgbClr val="000000"/>
                </a:solidFill>
                <a:effectLst/>
                <a:latin typeface="opensansregular"/>
              </a:rPr>
              <a:t>, written by Imam </a:t>
            </a:r>
            <a:r>
              <a:rPr lang="en-US" sz="2400" b="0" i="0" dirty="0" err="1">
                <a:solidFill>
                  <a:srgbClr val="000000"/>
                </a:solidFill>
                <a:effectLst/>
                <a:latin typeface="opensansregular"/>
              </a:rPr>
              <a:t>Tirmidhi</a:t>
            </a:r>
            <a:r>
              <a:rPr lang="en-US" sz="2400" b="0" i="0" dirty="0">
                <a:solidFill>
                  <a:srgbClr val="000000"/>
                </a:solidFill>
                <a:effectLst/>
                <a:latin typeface="opensansregular"/>
              </a:rPr>
              <a:t> (209 AH/824 CE – 279 AH/ 892 CE).</a:t>
            </a:r>
          </a:p>
          <a:p>
            <a:pPr marL="0" indent="0" algn="just">
              <a:buNone/>
            </a:pPr>
            <a:r>
              <a:rPr lang="en-US" sz="2400" b="0" i="0" dirty="0">
                <a:solidFill>
                  <a:srgbClr val="000000"/>
                </a:solidFill>
                <a:effectLst/>
                <a:latin typeface="opensansregular"/>
              </a:rPr>
              <a:t> </a:t>
            </a:r>
            <a:r>
              <a:rPr lang="en-US" sz="2400" b="0" i="0" dirty="0" err="1">
                <a:solidFill>
                  <a:srgbClr val="000000"/>
                </a:solidFill>
                <a:effectLst/>
                <a:latin typeface="opensansregular"/>
              </a:rPr>
              <a:t>Shamail</a:t>
            </a:r>
            <a:r>
              <a:rPr lang="en-US" sz="2400" b="0" i="0" dirty="0">
                <a:solidFill>
                  <a:srgbClr val="000000"/>
                </a:solidFill>
                <a:effectLst/>
                <a:latin typeface="opensansregular"/>
              </a:rPr>
              <a:t> is a genre of books that deals with the looks, the characteristics, the manners, the possessions, the houses, and other such details of the Prophet</a:t>
            </a:r>
            <a:r>
              <a:rPr lang="ar-SA" sz="2400" b="0" i="0" dirty="0">
                <a:solidFill>
                  <a:srgbClr val="000000"/>
                </a:solidFill>
                <a:effectLst/>
                <a:latin typeface="opensansregular"/>
              </a:rPr>
              <a:t> </a:t>
            </a:r>
            <a:r>
              <a:rPr lang="en-US" sz="2400" b="0" i="0" dirty="0">
                <a:solidFill>
                  <a:srgbClr val="000000"/>
                </a:solidFill>
                <a:effectLst/>
                <a:latin typeface="opensansregular"/>
              </a:rPr>
              <a:t>There were many </a:t>
            </a:r>
            <a:r>
              <a:rPr lang="en-US" sz="2400" b="0" i="0" dirty="0" err="1">
                <a:solidFill>
                  <a:srgbClr val="000000"/>
                </a:solidFill>
                <a:effectLst/>
                <a:latin typeface="opensansregular"/>
              </a:rPr>
              <a:t>Shama'ils</a:t>
            </a:r>
            <a:r>
              <a:rPr lang="en-US" sz="2400" b="0" i="0" dirty="0">
                <a:solidFill>
                  <a:srgbClr val="000000"/>
                </a:solidFill>
                <a:effectLst/>
                <a:latin typeface="opensansregular"/>
              </a:rPr>
              <a:t> written. </a:t>
            </a:r>
          </a:p>
          <a:p>
            <a:pPr marL="0" indent="0" algn="just">
              <a:buNone/>
            </a:pPr>
            <a:r>
              <a:rPr lang="en-US" sz="2400" dirty="0"/>
              <a:t>Example. Shamail al habib al Mustafa by Sheikh Muhammad Al-yaqubi,Shamial al Muhmmadiyah by Abdul Aziz Suraqah ect.</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027" y="365127"/>
            <a:ext cx="10310190" cy="814317"/>
          </a:xfrm>
        </p:spPr>
        <p:txBody>
          <a:bodyPr>
            <a:noAutofit/>
          </a:bodyPr>
          <a:lstStyle/>
          <a:p>
            <a:r>
              <a:rPr lang="en-US" sz="3200" b="1" dirty="0" smtClean="0"/>
              <a:t/>
            </a:r>
            <a:br>
              <a:rPr lang="en-US" sz="3200" b="1" dirty="0" smtClean="0"/>
            </a:br>
            <a:r>
              <a:rPr lang="en-US" sz="3200" b="1" dirty="0" smtClean="0"/>
              <a:t>Fifth</a:t>
            </a:r>
            <a:r>
              <a:rPr lang="en-US" sz="3200" b="1" dirty="0"/>
              <a:t>, Books on Miracles of Prophet Muhammad </a:t>
            </a:r>
            <a:r>
              <a:rPr lang="en-US" sz="3200" b="1" dirty="0" err="1"/>
              <a:t>pbuh</a:t>
            </a:r>
            <a:r>
              <a:rPr lang="en-US" sz="3200" b="1" dirty="0"/>
              <a:t> </a:t>
            </a:r>
          </a:p>
        </p:txBody>
      </p:sp>
      <p:sp>
        <p:nvSpPr>
          <p:cNvPr id="3" name="Content Placeholder 2"/>
          <p:cNvSpPr>
            <a:spLocks noGrp="1"/>
          </p:cNvSpPr>
          <p:nvPr>
            <p:ph idx="1"/>
          </p:nvPr>
        </p:nvSpPr>
        <p:spPr>
          <a:xfrm>
            <a:off x="628650" y="1457739"/>
            <a:ext cx="7886700" cy="4719224"/>
          </a:xfrm>
        </p:spPr>
        <p:txBody>
          <a:bodyPr>
            <a:normAutofit/>
          </a:bodyPr>
          <a:lstStyle/>
          <a:p>
            <a:pPr marL="0" indent="0" algn="just">
              <a:buNone/>
            </a:pPr>
            <a:endParaRPr lang="en-US" sz="2400" b="0" i="0" dirty="0" smtClean="0">
              <a:solidFill>
                <a:srgbClr val="000000"/>
              </a:solidFill>
              <a:effectLst/>
              <a:latin typeface="opensansregular"/>
            </a:endParaRPr>
          </a:p>
          <a:p>
            <a:pPr marL="0" indent="0" algn="just">
              <a:buNone/>
            </a:pPr>
            <a:r>
              <a:rPr lang="en-US" sz="2400" b="0" i="0" dirty="0" smtClean="0">
                <a:solidFill>
                  <a:srgbClr val="000000"/>
                </a:solidFill>
                <a:effectLst/>
                <a:latin typeface="opensansregular"/>
              </a:rPr>
              <a:t>Another </a:t>
            </a:r>
            <a:r>
              <a:rPr lang="en-US" sz="2400" b="0" i="0" dirty="0">
                <a:solidFill>
                  <a:srgbClr val="000000"/>
                </a:solidFill>
                <a:effectLst/>
                <a:latin typeface="opensansregular"/>
              </a:rPr>
              <a:t>source of </a:t>
            </a:r>
            <a:r>
              <a:rPr lang="en-US" sz="2400" b="0" i="0" dirty="0" err="1">
                <a:solidFill>
                  <a:srgbClr val="000000"/>
                </a:solidFill>
                <a:effectLst/>
                <a:latin typeface="opensansregular"/>
              </a:rPr>
              <a:t>Seerah</a:t>
            </a:r>
            <a:r>
              <a:rPr lang="en-US" sz="2400" b="0" i="0" dirty="0">
                <a:solidFill>
                  <a:srgbClr val="000000"/>
                </a:solidFill>
                <a:effectLst/>
                <a:latin typeface="opensansregular"/>
              </a:rPr>
              <a:t> is the genre of books written about the miracles (</a:t>
            </a:r>
            <a:r>
              <a:rPr lang="en-US" sz="2400" b="0" i="0" dirty="0" err="1">
                <a:solidFill>
                  <a:srgbClr val="000000"/>
                </a:solidFill>
                <a:effectLst/>
                <a:latin typeface="opensansregular"/>
              </a:rPr>
              <a:t>Dala-il</a:t>
            </a:r>
            <a:r>
              <a:rPr lang="en-US" sz="2400" b="0" i="0" dirty="0">
                <a:solidFill>
                  <a:srgbClr val="000000"/>
                </a:solidFill>
                <a:effectLst/>
                <a:latin typeface="opensansregular"/>
              </a:rPr>
              <a:t>) of the Prophet </a:t>
            </a:r>
            <a:r>
              <a:rPr lang="ar-SA" sz="2400" b="0" i="0" dirty="0">
                <a:solidFill>
                  <a:srgbClr val="000000"/>
                </a:solidFill>
                <a:effectLst/>
                <a:latin typeface="opensansregular"/>
              </a:rPr>
              <a:t>ﷺ. </a:t>
            </a:r>
            <a:r>
              <a:rPr lang="en-US" sz="2400" b="0" i="0" dirty="0">
                <a:solidFill>
                  <a:srgbClr val="000000"/>
                </a:solidFill>
                <a:effectLst/>
                <a:latin typeface="opensansregular"/>
              </a:rPr>
              <a:t>Many books were written on miracles. The most famous book of </a:t>
            </a:r>
            <a:r>
              <a:rPr lang="en-US" sz="2400" b="0" i="0" dirty="0" err="1">
                <a:solidFill>
                  <a:srgbClr val="000000"/>
                </a:solidFill>
                <a:effectLst/>
                <a:latin typeface="opensansregular"/>
              </a:rPr>
              <a:t>Dala</a:t>
            </a:r>
            <a:r>
              <a:rPr lang="en-US" sz="2400" b="0" i="0" dirty="0">
                <a:solidFill>
                  <a:srgbClr val="000000"/>
                </a:solidFill>
                <a:effectLst/>
                <a:latin typeface="opensansregular"/>
              </a:rPr>
              <a:t>-il is called </a:t>
            </a:r>
            <a:r>
              <a:rPr lang="en-US" sz="2400" b="0" i="0" dirty="0" err="1">
                <a:solidFill>
                  <a:srgbClr val="000000"/>
                </a:solidFill>
                <a:effectLst/>
                <a:latin typeface="opensansregular"/>
              </a:rPr>
              <a:t>Dala</a:t>
            </a:r>
            <a:r>
              <a:rPr lang="en-US" sz="2400" b="0" i="0" dirty="0">
                <a:solidFill>
                  <a:srgbClr val="000000"/>
                </a:solidFill>
                <a:effectLst/>
                <a:latin typeface="opensansregular"/>
              </a:rPr>
              <a:t>-il-</a:t>
            </a:r>
            <a:r>
              <a:rPr lang="en-US" sz="2400" b="0" i="0" dirty="0" err="1">
                <a:solidFill>
                  <a:srgbClr val="000000"/>
                </a:solidFill>
                <a:effectLst/>
                <a:latin typeface="opensansregular"/>
              </a:rPr>
              <a:t>Nubuwa</a:t>
            </a:r>
            <a:r>
              <a:rPr lang="en-US" sz="2400" b="0" i="0" dirty="0">
                <a:solidFill>
                  <a:srgbClr val="000000"/>
                </a:solidFill>
                <a:effectLst/>
                <a:latin typeface="opensansregular"/>
              </a:rPr>
              <a:t> </a:t>
            </a:r>
            <a:r>
              <a:rPr lang="ar-SA" sz="2400" b="1" i="0" dirty="0">
                <a:solidFill>
                  <a:srgbClr val="000000"/>
                </a:solidFill>
                <a:effectLst/>
                <a:latin typeface="Traditional Arabic" panose="02020603050405020304" charset="0"/>
                <a:cs typeface="Traditional Arabic" panose="02020603050405020304" charset="0"/>
              </a:rPr>
              <a:t>دلائل النبوة</a:t>
            </a:r>
            <a:r>
              <a:rPr lang="ar-SA" sz="2400" b="0" i="0" dirty="0">
                <a:solidFill>
                  <a:srgbClr val="000000"/>
                </a:solidFill>
                <a:effectLst/>
                <a:latin typeface="opensansregular"/>
              </a:rPr>
              <a:t>  </a:t>
            </a:r>
            <a:r>
              <a:rPr lang="en-US" sz="2400" b="0" i="0" dirty="0">
                <a:solidFill>
                  <a:srgbClr val="000000"/>
                </a:solidFill>
                <a:effectLst/>
                <a:latin typeface="opensansregular"/>
              </a:rPr>
              <a:t>by </a:t>
            </a:r>
            <a:r>
              <a:rPr lang="en-US" sz="2400" b="0" i="0" dirty="0" err="1">
                <a:solidFill>
                  <a:srgbClr val="000000"/>
                </a:solidFill>
                <a:effectLst/>
                <a:latin typeface="opensansregular"/>
              </a:rPr>
              <a:t>Imam</a:t>
            </a:r>
            <a:r>
              <a:rPr lang="en-US" sz="2400" b="0" i="0" dirty="0">
                <a:solidFill>
                  <a:srgbClr val="000000"/>
                </a:solidFill>
                <a:effectLst/>
                <a:latin typeface="opensansregular"/>
              </a:rPr>
              <a:t> Al-</a:t>
            </a:r>
            <a:r>
              <a:rPr lang="en-US" sz="2400" b="0" i="0" dirty="0" err="1">
                <a:solidFill>
                  <a:srgbClr val="000000"/>
                </a:solidFill>
                <a:effectLst/>
                <a:latin typeface="opensansregular"/>
              </a:rPr>
              <a:t>Baihaqi</a:t>
            </a:r>
            <a:r>
              <a:rPr lang="en-US" sz="2400" b="0" i="0" dirty="0">
                <a:solidFill>
                  <a:srgbClr val="000000"/>
                </a:solidFill>
                <a:effectLst/>
                <a:latin typeface="opensansregular"/>
              </a:rPr>
              <a:t> (384 AH/994 CE - 458 AH/ 1066 CE), a massive encyclopedia of around twelve volumes. So by looking at the miracles, you can extract </a:t>
            </a:r>
            <a:r>
              <a:rPr lang="en-US" sz="2400" b="0" i="0" dirty="0" err="1">
                <a:solidFill>
                  <a:srgbClr val="000000"/>
                </a:solidFill>
                <a:effectLst/>
                <a:latin typeface="opensansregular"/>
              </a:rPr>
              <a:t>Seerah</a:t>
            </a:r>
            <a:r>
              <a:rPr lang="en-US" sz="2400" b="0" i="0" dirty="0">
                <a:solidFill>
                  <a:srgbClr val="000000"/>
                </a:solidFill>
                <a:effectLst/>
                <a:latin typeface="opensansregular"/>
              </a:rPr>
              <a:t>. </a:t>
            </a:r>
          </a:p>
          <a:p>
            <a:pPr marL="0" indent="0" algn="just">
              <a:buNone/>
            </a:pPr>
            <a:endParaRPr lang="en-US" sz="2400" b="0" i="0" dirty="0">
              <a:solidFill>
                <a:srgbClr val="000000"/>
              </a:solidFill>
              <a:effectLst/>
              <a:latin typeface="opensansregular"/>
            </a:endParaRPr>
          </a:p>
          <a:p>
            <a:pPr marL="0" indent="0">
              <a:buNone/>
            </a:pPr>
            <a:endParaRPr lang="en-US"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i="0" dirty="0">
                <a:solidFill>
                  <a:srgbClr val="000000"/>
                </a:solidFill>
                <a:effectLst/>
                <a:latin typeface="opensansregular"/>
              </a:rPr>
              <a:t>Other sources of </a:t>
            </a:r>
            <a:r>
              <a:rPr lang="en-US" b="0" i="0" dirty="0" err="1">
                <a:solidFill>
                  <a:srgbClr val="000000"/>
                </a:solidFill>
                <a:effectLst/>
                <a:latin typeface="opensansregular"/>
              </a:rPr>
              <a:t>Seerah</a:t>
            </a:r>
            <a:r>
              <a:rPr lang="en-US" b="0" i="0" dirty="0">
                <a:solidFill>
                  <a:srgbClr val="000000"/>
                </a:solidFill>
                <a:effectLst/>
                <a:latin typeface="opensansregular"/>
              </a:rPr>
              <a:t>.</a:t>
            </a:r>
            <a:br>
              <a:rPr lang="en-US" b="0" i="0" dirty="0">
                <a:solidFill>
                  <a:srgbClr val="000000"/>
                </a:solidFill>
                <a:effectLst/>
                <a:latin typeface="opensansregular"/>
              </a:rPr>
            </a:br>
            <a:endParaRPr lang="en-US" dirty="0"/>
          </a:p>
        </p:txBody>
      </p:sp>
      <p:sp>
        <p:nvSpPr>
          <p:cNvPr id="3" name="Content Placeholder 2"/>
          <p:cNvSpPr>
            <a:spLocks noGrp="1"/>
          </p:cNvSpPr>
          <p:nvPr>
            <p:ph idx="1"/>
          </p:nvPr>
        </p:nvSpPr>
        <p:spPr>
          <a:xfrm>
            <a:off x="628650" y="1351724"/>
            <a:ext cx="7886700" cy="4825241"/>
          </a:xfrm>
        </p:spPr>
        <p:txBody>
          <a:bodyPr>
            <a:normAutofit/>
          </a:bodyPr>
          <a:lstStyle/>
          <a:p>
            <a:pPr algn="just"/>
            <a:r>
              <a:rPr lang="en-US" sz="2400" b="0" i="0" dirty="0">
                <a:solidFill>
                  <a:srgbClr val="000000"/>
                </a:solidFill>
                <a:effectLst/>
                <a:latin typeface="opensansregular"/>
              </a:rPr>
              <a:t>Some of the other sources of </a:t>
            </a:r>
            <a:r>
              <a:rPr lang="en-US" sz="2400" b="0" i="0" dirty="0" err="1">
                <a:solidFill>
                  <a:srgbClr val="000000"/>
                </a:solidFill>
                <a:effectLst/>
                <a:latin typeface="opensansregular"/>
              </a:rPr>
              <a:t>Seerah</a:t>
            </a:r>
            <a:r>
              <a:rPr lang="en-US" sz="2400" b="0" i="0" dirty="0">
                <a:solidFill>
                  <a:srgbClr val="000000"/>
                </a:solidFill>
                <a:effectLst/>
                <a:latin typeface="opensansregular"/>
              </a:rPr>
              <a:t> are histories of the Sahaba. People recorded the accounts of the Sahaba, and by studying the histories of the Sahaba, you extract </a:t>
            </a:r>
            <a:r>
              <a:rPr lang="en-US" sz="2400" b="0" i="0" dirty="0" err="1">
                <a:solidFill>
                  <a:srgbClr val="000000"/>
                </a:solidFill>
                <a:effectLst/>
                <a:latin typeface="opensansregular"/>
              </a:rPr>
              <a:t>Seerah</a:t>
            </a:r>
            <a:r>
              <a:rPr lang="en-US" sz="2400" b="0" i="0" dirty="0">
                <a:solidFill>
                  <a:srgbClr val="000000"/>
                </a:solidFill>
                <a:effectLst/>
                <a:latin typeface="opensansregular"/>
              </a:rPr>
              <a:t>. </a:t>
            </a:r>
          </a:p>
          <a:p>
            <a:pPr algn="just"/>
            <a:r>
              <a:rPr lang="en-US" sz="2400" b="0" i="0" dirty="0">
                <a:solidFill>
                  <a:srgbClr val="000000"/>
                </a:solidFill>
                <a:effectLst/>
                <a:latin typeface="opensansregular"/>
              </a:rPr>
              <a:t>Finally, people wrote books on the histories of the cities of Makkah and Medina, called </a:t>
            </a:r>
            <a:r>
              <a:rPr lang="en-US" sz="2400" b="1" i="0" dirty="0">
                <a:solidFill>
                  <a:srgbClr val="000000"/>
                </a:solidFill>
                <a:effectLst/>
                <a:latin typeface="opensansregular"/>
              </a:rPr>
              <a:t>Tariq Makka and Tariq Medina</a:t>
            </a:r>
            <a:r>
              <a:rPr lang="en-US" sz="2400" b="0" i="0" dirty="0">
                <a:solidFill>
                  <a:srgbClr val="000000"/>
                </a:solidFill>
                <a:effectLst/>
                <a:latin typeface="opensansregular"/>
              </a:rPr>
              <a:t>. So by reading the </a:t>
            </a:r>
            <a:r>
              <a:rPr lang="en-US" sz="2400" b="0" i="0" dirty="0" err="1">
                <a:solidFill>
                  <a:srgbClr val="000000"/>
                </a:solidFill>
                <a:effectLst/>
                <a:latin typeface="opensansregular"/>
              </a:rPr>
              <a:t>Tariqs</a:t>
            </a:r>
            <a:r>
              <a:rPr lang="en-US" sz="2400" b="0" i="0" dirty="0">
                <a:solidFill>
                  <a:srgbClr val="000000"/>
                </a:solidFill>
                <a:effectLst/>
                <a:latin typeface="opensansregular"/>
              </a:rPr>
              <a:t> of Makkah and Medina, we can also extract </a:t>
            </a:r>
            <a:r>
              <a:rPr lang="en-US" sz="2400" b="0" i="0" dirty="0" err="1">
                <a:solidFill>
                  <a:srgbClr val="000000"/>
                </a:solidFill>
                <a:effectLst/>
                <a:latin typeface="opensansregular"/>
              </a:rPr>
              <a:t>Seerah</a:t>
            </a:r>
            <a:r>
              <a:rPr lang="en-US" sz="2400" b="0" i="0" dirty="0">
                <a:solidFill>
                  <a:srgbClr val="000000"/>
                </a:solidFill>
                <a:effectLst/>
                <a:latin typeface="opensansregular"/>
              </a:rPr>
              <a:t>.</a:t>
            </a:r>
          </a:p>
          <a:p>
            <a:pPr algn="just"/>
            <a:r>
              <a:rPr lang="en-US" sz="2400" b="0" i="0" dirty="0">
                <a:solidFill>
                  <a:srgbClr val="000000"/>
                </a:solidFill>
                <a:effectLst/>
                <a:latin typeface="opensansregular"/>
              </a:rPr>
              <a:t>So these are the primary sources of </a:t>
            </a:r>
            <a:r>
              <a:rPr lang="en-US" sz="2400" b="0" i="0" dirty="0" err="1">
                <a:solidFill>
                  <a:srgbClr val="000000"/>
                </a:solidFill>
                <a:effectLst/>
                <a:latin typeface="opensansregular"/>
              </a:rPr>
              <a:t>Seerah</a:t>
            </a:r>
            <a:r>
              <a:rPr lang="en-US" sz="2400" b="0" i="0" dirty="0">
                <a:solidFill>
                  <a:srgbClr val="000000"/>
                </a:solidFill>
                <a:effectLst/>
                <a:latin typeface="opensansregular"/>
              </a:rPr>
              <a:t>. Modern-day researchers have added sources that were not found earlier in Muslim lands. For example, there is a new genre of research, looking into what the Romans or Persians said about the Arabs of the time.</a:t>
            </a:r>
          </a:p>
          <a:p>
            <a:pPr marL="0" indent="0">
              <a:buNone/>
            </a:pPr>
            <a:endParaRPr lang="en-US" sz="2400" b="0" i="0" dirty="0">
              <a:solidFill>
                <a:srgbClr val="000000"/>
              </a:solidFill>
              <a:effectLst/>
              <a:latin typeface="opensansregular"/>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26</TotalTime>
  <Words>1442</Words>
  <Application>Microsoft Office PowerPoint</Application>
  <PresentationFormat>On-screen Show (4:3)</PresentationFormat>
  <Paragraphs>93</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Seerah سيرة الرسول صلى الله عليه وسلم</vt:lpstr>
      <vt:lpstr>The primary sources of Seerah </vt:lpstr>
      <vt:lpstr>The primary sources of Seerah</vt:lpstr>
      <vt:lpstr>Quran,the primary source of Seerah</vt:lpstr>
      <vt:lpstr>Quran,The primary source of Seerah</vt:lpstr>
      <vt:lpstr>Quran,The primary source of Seerah</vt:lpstr>
      <vt:lpstr>Important events of Seerah mentioned in Quran</vt:lpstr>
      <vt:lpstr>Hadith, The second Source of Seerah</vt:lpstr>
      <vt:lpstr>Third, The books of Seerah</vt:lpstr>
      <vt:lpstr>Third, The books of Seerah</vt:lpstr>
      <vt:lpstr>Third, The books of Seerah</vt:lpstr>
      <vt:lpstr>Third, The books of Seerah</vt:lpstr>
      <vt:lpstr> Third, The books of Seerah</vt:lpstr>
      <vt:lpstr>Third, The books of Seerah</vt:lpstr>
      <vt:lpstr>Third, The books of Seerah</vt:lpstr>
      <vt:lpstr>Third, The books of Seerah</vt:lpstr>
      <vt:lpstr>Fourth, Books written on Shamai’l</vt:lpstr>
      <vt:lpstr> Fifth, Books on Miracles of Prophet Muhammad pbuh </vt:lpstr>
      <vt:lpstr>Other sources of Seerah.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Seerah </dc:title>
  <dc:creator>Zainab Sadiq</dc:creator>
  <cp:lastModifiedBy>Windows User</cp:lastModifiedBy>
  <cp:revision>20</cp:revision>
  <dcterms:created xsi:type="dcterms:W3CDTF">2023-09-21T06:05:00Z</dcterms:created>
  <dcterms:modified xsi:type="dcterms:W3CDTF">2023-09-26T06:25:32Z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1802E52CB9F743AFAA13823B2BC378FC_12</vt:lpwstr>
  </property>
  <property fmtid="{D5CDD505-2E9C-101B-9397-08002B2CF9AE}" pid="3" name="KSOProductBuildVer">
    <vt:lpwstr>1033-12.2.0.13215</vt:lpwstr>
  </property>
</Properties>
</file>