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8" r:id="rId7"/>
    <p:sldId id="262" r:id="rId8"/>
    <p:sldId id="263" r:id="rId9"/>
    <p:sldId id="279" r:id="rId10"/>
    <p:sldId id="261" r:id="rId11"/>
    <p:sldId id="266" r:id="rId12"/>
    <p:sldId id="267" r:id="rId13"/>
    <p:sldId id="265" r:id="rId14"/>
    <p:sldId id="274" r:id="rId15"/>
    <p:sldId id="275" r:id="rId16"/>
    <p:sldId id="280" r:id="rId17"/>
    <p:sldId id="276" r:id="rId18"/>
    <p:sldId id="277"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1" d="100"/>
          <a:sy n="91" d="100"/>
        </p:scale>
        <p:origin x="-1404" y="-11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5/6/2024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647F38-B617-4D2F-AE0A-013F0C4D2C57}" type="datetimeFigureOut">
              <a:rPr lang="en-US" smtClean="0"/>
              <a:pPr/>
              <a:t>5/6/2024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BFA754-D5C3-4E66-96A6-867B257F58DC}" type="datetimeFigureOut">
              <a:rPr lang="en-US" smtClean="0"/>
              <a:pPr/>
              <a:t>5/6/2024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5/6/2024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5/6/2024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5/6/2024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5/6/2024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5/6/2024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7316" y="1666785"/>
            <a:ext cx="7772400" cy="1470025"/>
          </a:xfrm>
        </p:spPr>
        <p:txBody>
          <a:bodyPr>
            <a:noAutofit/>
          </a:bodyPr>
          <a:lstStyle/>
          <a:p>
            <a:r>
              <a:rPr lang="en-US" sz="3600" b="1" dirty="0" err="1" smtClean="0"/>
              <a:t>Seerah</a:t>
            </a:r>
            <a:r>
              <a:rPr lang="en-US" sz="3600" b="1" dirty="0" smtClean="0"/>
              <a:t> of Prophet Muhammad PBUH</a:t>
            </a:r>
            <a:r>
              <a:rPr lang="en-US" sz="3600" dirty="0"/>
              <a:t/>
            </a:r>
            <a:br>
              <a:rPr lang="en-US" sz="3600" dirty="0"/>
            </a:br>
            <a:r>
              <a:rPr lang="ar-SA" sz="5400" b="1" dirty="0">
                <a:latin typeface="Traditional Arabic" panose="02020603050405020304" charset="0"/>
                <a:cs typeface="Traditional Arabic" panose="02020603050405020304" charset="0"/>
              </a:rPr>
              <a:t>سيرة الرسول صلى الله </a:t>
            </a:r>
            <a:r>
              <a:rPr lang="ar-SA" sz="5400" b="1" dirty="0" smtClean="0">
                <a:latin typeface="Traditional Arabic" panose="02020603050405020304" charset="0"/>
                <a:cs typeface="Traditional Arabic" panose="02020603050405020304" charset="0"/>
              </a:rPr>
              <a:t>عليه وسلم</a:t>
            </a:r>
            <a:r>
              <a:rPr lang="ar-SA" sz="5400" dirty="0" smtClean="0"/>
              <a:t> </a:t>
            </a:r>
            <a:endParaRPr lang="ar-SA" sz="5400" dirty="0"/>
          </a:p>
        </p:txBody>
      </p:sp>
      <p:sp>
        <p:nvSpPr>
          <p:cNvPr id="3" name="Subtitle 2"/>
          <p:cNvSpPr>
            <a:spLocks noGrp="1"/>
          </p:cNvSpPr>
          <p:nvPr>
            <p:ph type="subTitle" idx="1"/>
          </p:nvPr>
        </p:nvSpPr>
        <p:spPr>
          <a:xfrm>
            <a:off x="1435995" y="3371045"/>
            <a:ext cx="6400800" cy="1752600"/>
          </a:xfrm>
        </p:spPr>
        <p:txBody>
          <a:bodyPr/>
          <a:lstStyle/>
          <a:p>
            <a:r>
              <a:rPr lang="en-US" sz="3600" b="1" dirty="0">
                <a:solidFill>
                  <a:schemeClr val="tx1"/>
                </a:solidFill>
                <a:sym typeface="+mn-ea"/>
              </a:rPr>
              <a:t>Relation between Sunnah and Hadith</a:t>
            </a:r>
            <a:endParaRPr lang="en-US" sz="3600"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38820"/>
            <a:ext cx="9092485" cy="661672"/>
          </a:xfrm>
        </p:spPr>
        <p:txBody>
          <a:bodyPr>
            <a:normAutofit fontScale="90000"/>
          </a:bodyPr>
          <a:lstStyle/>
          <a:p>
            <a:r>
              <a:rPr lang="en-US" b="1" dirty="0"/>
              <a:t>Relation between Sunnah and Hadith</a:t>
            </a:r>
          </a:p>
        </p:txBody>
      </p:sp>
      <p:sp>
        <p:nvSpPr>
          <p:cNvPr id="3" name="Content Placeholder 2"/>
          <p:cNvSpPr>
            <a:spLocks noGrp="1"/>
          </p:cNvSpPr>
          <p:nvPr>
            <p:ph idx="1"/>
          </p:nvPr>
        </p:nvSpPr>
        <p:spPr>
          <a:xfrm>
            <a:off x="659807" y="1409587"/>
            <a:ext cx="8239494" cy="4358122"/>
          </a:xfrm>
        </p:spPr>
        <p:txBody>
          <a:bodyPr>
            <a:normAutofit/>
          </a:bodyPr>
          <a:lstStyle/>
          <a:p>
            <a:pPr marL="0" indent="0">
              <a:buNone/>
            </a:pPr>
            <a:r>
              <a:rPr lang="en-US" sz="2600" dirty="0"/>
              <a:t>The Sunnah is the reality or the actual statement ,act or the approval of Prophet Muhmmad </a:t>
            </a:r>
            <a:r>
              <a:rPr lang="en-US" sz="2600" dirty="0" err="1"/>
              <a:t>pbuh</a:t>
            </a:r>
            <a:r>
              <a:rPr lang="en-US" sz="2600" dirty="0"/>
              <a:t>- What He actually said, did or approved. There is no such thing as a “Weak Sunnah” or rejected Sunnah. How ever that actual Sunnah is captured in the reports that have come down from the Prophet </a:t>
            </a:r>
            <a:r>
              <a:rPr lang="en-US" sz="2600" dirty="0" err="1"/>
              <a:t>pbuh</a:t>
            </a:r>
            <a:r>
              <a:rPr lang="en-US" sz="2600" dirty="0"/>
              <a:t>, which constitute the Hadith literature.</a:t>
            </a:r>
          </a:p>
          <a:p>
            <a:pPr marL="0" indent="0">
              <a:buNone/>
            </a:pPr>
            <a:r>
              <a:rPr lang="en-US" sz="2600" dirty="0"/>
              <a:t>As Just noted ,not every report is correct and substantiated –indeed some reports are weak and fabricated.</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48" y="593367"/>
            <a:ext cx="8095923" cy="502646"/>
          </a:xfrm>
        </p:spPr>
        <p:txBody>
          <a:bodyPr>
            <a:normAutofit fontScale="90000"/>
          </a:bodyPr>
          <a:lstStyle/>
          <a:p>
            <a:r>
              <a:rPr lang="en-US" b="1" dirty="0"/>
              <a:t>Relation between Sunnah and Hadith</a:t>
            </a:r>
          </a:p>
        </p:txBody>
      </p:sp>
      <p:sp>
        <p:nvSpPr>
          <p:cNvPr id="3" name="Content Placeholder 2"/>
          <p:cNvSpPr>
            <a:spLocks noGrp="1"/>
          </p:cNvSpPr>
          <p:nvPr>
            <p:ph idx="1"/>
          </p:nvPr>
        </p:nvSpPr>
        <p:spPr>
          <a:xfrm>
            <a:off x="163319" y="1602394"/>
            <a:ext cx="8980681" cy="4371375"/>
          </a:xfrm>
        </p:spPr>
        <p:txBody>
          <a:bodyPr/>
          <a:lstStyle/>
          <a:p>
            <a:pPr marL="0" indent="0">
              <a:buNone/>
            </a:pPr>
            <a:r>
              <a:rPr lang="en-US" sz="2600" u="sng" dirty="0"/>
              <a:t>Ibn-e-</a:t>
            </a:r>
            <a:r>
              <a:rPr lang="en-US" sz="2600" u="sng" dirty="0" err="1"/>
              <a:t>Taimiyah</a:t>
            </a:r>
            <a:r>
              <a:rPr lang="en-US" sz="2600" u="sng" dirty="0"/>
              <a:t> wrote, for example: </a:t>
            </a:r>
            <a:endParaRPr lang="en-US" sz="2600" u="sng" dirty="0" smtClean="0"/>
          </a:p>
          <a:p>
            <a:pPr marL="0" indent="0">
              <a:buNone/>
            </a:pPr>
            <a:r>
              <a:rPr lang="en-US" sz="2600" dirty="0" smtClean="0"/>
              <a:t>“</a:t>
            </a:r>
            <a:r>
              <a:rPr lang="en-US" sz="2600" dirty="0"/>
              <a:t>The Sunnah that is must to be followed ,for which one is praised upon following and is blamed for going against it, is the Sunnah of Messenger of Allah </a:t>
            </a:r>
            <a:r>
              <a:rPr lang="en-US" sz="2600" dirty="0" err="1"/>
              <a:t>pbuh</a:t>
            </a:r>
            <a:r>
              <a:rPr lang="en-US" sz="2600" dirty="0"/>
              <a:t> in matters of belief and matters of worship and rest of the affairs of religion. And that is known only by knowledge of Hadith of Prophet Muhammad </a:t>
            </a:r>
            <a:r>
              <a:rPr lang="en-US" sz="2600" dirty="0" err="1"/>
              <a:t>pbuh</a:t>
            </a:r>
            <a:r>
              <a:rPr lang="en-US" sz="2600" dirty="0"/>
              <a:t> that are confirmed on his authority.”</a:t>
            </a:r>
          </a:p>
          <a:p>
            <a:pPr marL="0" indent="0">
              <a:buNone/>
            </a:pPr>
            <a:endParaRPr lang="en-US" sz="2600" dirty="0"/>
          </a:p>
          <a:p>
            <a:pPr marL="0" indent="0">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376" y="567608"/>
            <a:ext cx="8237591" cy="529150"/>
          </a:xfrm>
        </p:spPr>
        <p:txBody>
          <a:bodyPr>
            <a:normAutofit fontScale="90000"/>
          </a:bodyPr>
          <a:lstStyle/>
          <a:p>
            <a:r>
              <a:rPr lang="en-US" b="1" dirty="0"/>
              <a:t>Relation between Sunnah and Hadith</a:t>
            </a:r>
          </a:p>
        </p:txBody>
      </p:sp>
      <p:sp>
        <p:nvSpPr>
          <p:cNvPr id="3" name="Content Placeholder 2"/>
          <p:cNvSpPr>
            <a:spLocks noGrp="1"/>
          </p:cNvSpPr>
          <p:nvPr>
            <p:ph idx="1"/>
          </p:nvPr>
        </p:nvSpPr>
        <p:spPr>
          <a:xfrm>
            <a:off x="808383" y="1656523"/>
            <a:ext cx="7167218" cy="4278610"/>
          </a:xfrm>
        </p:spPr>
        <p:txBody>
          <a:bodyPr>
            <a:normAutofit/>
          </a:bodyPr>
          <a:lstStyle/>
          <a:p>
            <a:pPr marL="0" indent="0" algn="just">
              <a:buNone/>
            </a:pPr>
            <a:r>
              <a:rPr lang="en-US" sz="2600" dirty="0"/>
              <a:t>The Prophet’s statements, actions and even His physical appearance are all captured in Hadith literature. Nothing has lost from His noble life .A Muslim can know exactly how He prayed, fasted and participated in His daily matters and even His personal and domestic life with His wives.</a:t>
            </a:r>
          </a:p>
          <a:p>
            <a:pPr marL="0" indent="0" algn="just">
              <a:buNone/>
            </a:pPr>
            <a:r>
              <a:rPr lang="en-US" sz="2600" dirty="0"/>
              <a:t>Such  a miraculous and complete record cannot be found for any other historical figure .</a:t>
            </a:r>
          </a:p>
          <a:p>
            <a:pPr marL="0" indent="0" algn="just">
              <a:buNone/>
            </a:pPr>
            <a:endParaRPr lang="en-US" sz="2600" dirty="0"/>
          </a:p>
          <a:p>
            <a:pPr marL="0" indent="0" algn="just">
              <a:buNone/>
            </a:pPr>
            <a:endParaRPr lang="en-US" sz="2600" dirty="0"/>
          </a:p>
          <a:p>
            <a:pPr marL="0" indent="0" algn="just">
              <a:buNone/>
            </a:pPr>
            <a:endParaRPr lang="en-US" sz="2600" dirty="0"/>
          </a:p>
          <a:p>
            <a:pPr marL="0" indent="0" algn="just">
              <a:buNone/>
            </a:pPr>
            <a:endParaRPr lang="en-US" sz="2600" dirty="0"/>
          </a:p>
          <a:p>
            <a:pPr marL="0" indent="0" algn="just">
              <a:buNone/>
            </a:pPr>
            <a:endParaRPr lang="en-US" sz="2600" dirty="0"/>
          </a:p>
          <a:p>
            <a:pPr marL="0" indent="0" algn="just">
              <a:buNone/>
            </a:pPr>
            <a:endParaRPr lang="en-US" sz="2600" dirty="0"/>
          </a:p>
          <a:p>
            <a:pPr marL="0" indent="0" algn="just">
              <a:buNone/>
            </a:pPr>
            <a:endParaRPr lang="en-US" sz="2600" dirty="0"/>
          </a:p>
          <a:p>
            <a:pPr marL="0" indent="0" algn="just">
              <a:buNone/>
            </a:pPr>
            <a:endParaRPr lang="en-US" sz="2600" dirty="0"/>
          </a:p>
          <a:p>
            <a:pPr marL="0" indent="0" algn="just">
              <a:buNone/>
            </a:pPr>
            <a:endParaRPr lang="en-US" sz="2600" dirty="0"/>
          </a:p>
          <a:p>
            <a:pPr marL="0" indent="0" algn="just">
              <a:buNone/>
            </a:pPr>
            <a:endParaRPr lang="en-US" sz="2600" dirty="0"/>
          </a:p>
          <a:p>
            <a:pPr marL="0" indent="0" algn="just">
              <a:buNone/>
            </a:pPr>
            <a:endParaRPr lang="en-US" sz="2600" dirty="0"/>
          </a:p>
          <a:p>
            <a:pPr marL="0" indent="0" algn="just">
              <a:buNone/>
            </a:pPr>
            <a:endParaRPr lang="en-US" sz="2600" dirty="0"/>
          </a:p>
          <a:p>
            <a:pPr marL="0" indent="0" algn="just">
              <a:buNone/>
            </a:pPr>
            <a:endParaRPr lang="en-US" sz="2600" dirty="0"/>
          </a:p>
          <a:p>
            <a:pPr marL="0" indent="0" algn="just">
              <a:buNone/>
            </a:pPr>
            <a:endParaRPr lang="en-US" sz="2600" dirty="0"/>
          </a:p>
          <a:p>
            <a:pPr marL="0" indent="0" algn="just">
              <a:buNone/>
            </a:pPr>
            <a:endParaRPr lang="en-US" sz="2600" dirty="0"/>
          </a:p>
          <a:p>
            <a:pPr marL="0" indent="0" algn="just">
              <a:buNone/>
            </a:pPr>
            <a:endParaRPr lang="en-US" sz="2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709" y="619124"/>
            <a:ext cx="8559562" cy="754436"/>
          </a:xfrm>
        </p:spPr>
        <p:txBody>
          <a:bodyPr>
            <a:noAutofit/>
          </a:bodyPr>
          <a:lstStyle/>
          <a:p>
            <a:r>
              <a:rPr lang="en-US" sz="3600" b="1" dirty="0"/>
              <a:t>Classification</a:t>
            </a:r>
            <a:r>
              <a:rPr lang="en-US" sz="3200" b="1" dirty="0"/>
              <a:t> of Hadith </a:t>
            </a:r>
            <a:r>
              <a:rPr lang="en-US" sz="3200" b="1" dirty="0" smtClean="0"/>
              <a:t>Based </a:t>
            </a:r>
            <a:r>
              <a:rPr lang="en-US" sz="3200" b="1" dirty="0"/>
              <a:t>on Reliability </a:t>
            </a:r>
          </a:p>
        </p:txBody>
      </p:sp>
      <p:sp>
        <p:nvSpPr>
          <p:cNvPr id="3" name="Content Placeholder 2"/>
          <p:cNvSpPr>
            <a:spLocks noGrp="1"/>
          </p:cNvSpPr>
          <p:nvPr>
            <p:ph idx="1"/>
          </p:nvPr>
        </p:nvSpPr>
        <p:spPr>
          <a:xfrm>
            <a:off x="861391" y="1670022"/>
            <a:ext cx="7767454" cy="4000316"/>
          </a:xfrm>
        </p:spPr>
        <p:txBody>
          <a:bodyPr>
            <a:noAutofit/>
          </a:bodyPr>
          <a:lstStyle/>
          <a:p>
            <a:pPr marL="0" indent="0">
              <a:buNone/>
            </a:pPr>
            <a:r>
              <a:rPr lang="en-US" sz="3000" b="1" dirty="0" err="1">
                <a:sym typeface="+mn-ea"/>
              </a:rPr>
              <a:t>Sahih</a:t>
            </a:r>
            <a:r>
              <a:rPr lang="en-US" sz="3000" b="1" dirty="0">
                <a:sym typeface="+mn-ea"/>
              </a:rPr>
              <a:t> </a:t>
            </a:r>
            <a:r>
              <a:rPr lang="en-US" sz="3000" b="1" dirty="0" smtClean="0">
                <a:sym typeface="+mn-ea"/>
              </a:rPr>
              <a:t>  Hassan   </a:t>
            </a:r>
            <a:r>
              <a:rPr lang="en-US" sz="3000" b="1" dirty="0" err="1" smtClean="0">
                <a:sym typeface="+mn-ea"/>
              </a:rPr>
              <a:t>Dai’f</a:t>
            </a:r>
            <a:r>
              <a:rPr lang="en-US" sz="3000" b="1" dirty="0" smtClean="0">
                <a:sym typeface="+mn-ea"/>
              </a:rPr>
              <a:t> </a:t>
            </a:r>
            <a:endParaRPr lang="en-US" sz="3000" b="1" dirty="0"/>
          </a:p>
          <a:p>
            <a:pPr marL="0" indent="0" algn="just">
              <a:buNone/>
            </a:pPr>
            <a:r>
              <a:rPr lang="en-US" dirty="0"/>
              <a:t> </a:t>
            </a:r>
            <a:r>
              <a:rPr lang="en-US" sz="2600" b="1" i="0" dirty="0">
                <a:effectLst/>
                <a:latin typeface="Times New Roman" panose="02020603050405020304" pitchFamily="18" charset="0"/>
                <a:cs typeface="Times New Roman" panose="02020603050405020304" pitchFamily="18" charset="0"/>
              </a:rPr>
              <a:t>Sahih Hadith</a:t>
            </a:r>
          </a:p>
          <a:p>
            <a:pPr marL="0" indent="0" algn="just" fontAlgn="base">
              <a:buNone/>
            </a:pPr>
            <a:r>
              <a:rPr lang="en-US" sz="2400" b="0" i="0" dirty="0">
                <a:effectLst/>
                <a:latin typeface="Times New Roman" panose="02020603050405020304" pitchFamily="18" charset="0"/>
                <a:cs typeface="Times New Roman" panose="02020603050405020304" pitchFamily="18" charset="0"/>
              </a:rPr>
              <a:t>A sahih hadith is a hadith that has a connected chain of transmission (</a:t>
            </a:r>
            <a:r>
              <a:rPr lang="en-US" sz="2400" b="0" i="0" dirty="0" err="1">
                <a:effectLst/>
                <a:latin typeface="Times New Roman" panose="02020603050405020304" pitchFamily="18" charset="0"/>
                <a:cs typeface="Times New Roman" panose="02020603050405020304" pitchFamily="18" charset="0"/>
              </a:rPr>
              <a:t>ittisal</a:t>
            </a:r>
            <a:r>
              <a:rPr lang="en-US" sz="2400" b="0" i="0" dirty="0">
                <a:effectLst/>
                <a:latin typeface="Times New Roman" panose="02020603050405020304" pitchFamily="18" charset="0"/>
                <a:cs typeface="Times New Roman" panose="02020603050405020304" pitchFamily="18" charset="0"/>
              </a:rPr>
              <a:t>), each narrator being upright in character (‘</a:t>
            </a:r>
            <a:r>
              <a:rPr lang="en-US" sz="2400" b="0" i="0" dirty="0" err="1">
                <a:effectLst/>
                <a:latin typeface="Times New Roman" panose="02020603050405020304" pitchFamily="18" charset="0"/>
                <a:cs typeface="Times New Roman" panose="02020603050405020304" pitchFamily="18" charset="0"/>
              </a:rPr>
              <a:t>adl</a:t>
            </a:r>
            <a:r>
              <a:rPr lang="en-US" sz="2400" b="0" i="0" dirty="0">
                <a:effectLst/>
                <a:latin typeface="Times New Roman" panose="02020603050405020304" pitchFamily="18" charset="0"/>
                <a:cs typeface="Times New Roman" panose="02020603050405020304" pitchFamily="18" charset="0"/>
              </a:rPr>
              <a:t>), exacting, and reliable (</a:t>
            </a:r>
            <a:r>
              <a:rPr lang="en-US" sz="2400" b="0" i="0" dirty="0" err="1">
                <a:effectLst/>
                <a:latin typeface="Times New Roman" panose="02020603050405020304" pitchFamily="18" charset="0"/>
                <a:cs typeface="Times New Roman" panose="02020603050405020304" pitchFamily="18" charset="0"/>
              </a:rPr>
              <a:t>dabit</a:t>
            </a:r>
            <a:r>
              <a:rPr lang="en-US" sz="2400" b="0" i="0" dirty="0">
                <a:effectLst/>
                <a:latin typeface="Times New Roman" panose="02020603050405020304" pitchFamily="18" charset="0"/>
                <a:cs typeface="Times New Roman" panose="02020603050405020304" pitchFamily="18" charset="0"/>
              </a:rPr>
              <a:t>) in his narration and transmission and which is free from irregularities (</a:t>
            </a:r>
            <a:r>
              <a:rPr lang="en-US" sz="2400" b="0" i="0" dirty="0" err="1">
                <a:effectLst/>
                <a:latin typeface="Times New Roman" panose="02020603050405020304" pitchFamily="18" charset="0"/>
                <a:cs typeface="Times New Roman" panose="02020603050405020304" pitchFamily="18" charset="0"/>
              </a:rPr>
              <a:t>shudhudh</a:t>
            </a:r>
            <a:r>
              <a:rPr lang="en-US" sz="2400" b="0" i="0" dirty="0">
                <a:effectLst/>
                <a:latin typeface="Times New Roman" panose="02020603050405020304" pitchFamily="18" charset="0"/>
                <a:cs typeface="Times New Roman" panose="02020603050405020304" pitchFamily="18" charset="0"/>
              </a:rPr>
              <a:t>) or serious flaws (‘</a:t>
            </a:r>
            <a:r>
              <a:rPr lang="en-US" sz="2400" b="0" i="0" dirty="0" err="1">
                <a:effectLst/>
                <a:latin typeface="Times New Roman" panose="02020603050405020304" pitchFamily="18" charset="0"/>
                <a:cs typeface="Times New Roman" panose="02020603050405020304" pitchFamily="18" charset="0"/>
              </a:rPr>
              <a:t>ilal</a:t>
            </a:r>
            <a:r>
              <a:rPr lang="en-US" sz="2400" b="0" i="0" dirty="0">
                <a:effectLst/>
                <a:latin typeface="Times New Roman" panose="02020603050405020304" pitchFamily="18" charset="0"/>
                <a:cs typeface="Times New Roman" panose="02020603050405020304" pitchFamily="18" charset="0"/>
              </a:rPr>
              <a:t>).</a:t>
            </a:r>
          </a:p>
          <a:p>
            <a:pPr marL="0" indent="0">
              <a:buNone/>
            </a:pPr>
            <a:r>
              <a:rPr lang="en-US" dirty="0"/>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16093"/>
            <a:ext cx="8855777" cy="847202"/>
          </a:xfrm>
        </p:spPr>
        <p:txBody>
          <a:bodyPr>
            <a:normAutofit fontScale="90000"/>
          </a:bodyPr>
          <a:lstStyle/>
          <a:p>
            <a:r>
              <a:rPr lang="en-US" sz="4000" b="1" dirty="0"/>
              <a:t>Classification of </a:t>
            </a:r>
            <a:r>
              <a:rPr lang="en-US" sz="4000" b="1" dirty="0" smtClean="0"/>
              <a:t>Hadith Based </a:t>
            </a:r>
            <a:r>
              <a:rPr lang="en-US" sz="4000" b="1" dirty="0"/>
              <a:t>on Reliability</a:t>
            </a:r>
            <a:endParaRPr lang="en-US" b="1" dirty="0"/>
          </a:p>
        </p:txBody>
      </p:sp>
      <p:sp>
        <p:nvSpPr>
          <p:cNvPr id="3" name="Content Placeholder 2"/>
          <p:cNvSpPr>
            <a:spLocks noGrp="1"/>
          </p:cNvSpPr>
          <p:nvPr>
            <p:ph idx="1"/>
          </p:nvPr>
        </p:nvSpPr>
        <p:spPr>
          <a:xfrm>
            <a:off x="339738" y="1766086"/>
            <a:ext cx="8301986" cy="3589497"/>
          </a:xfrm>
        </p:spPr>
        <p:txBody>
          <a:bodyPr/>
          <a:lstStyle/>
          <a:p>
            <a:pPr algn="just"/>
            <a:r>
              <a:rPr lang="en-US" sz="2800" b="1" i="0" dirty="0">
                <a:effectLst/>
                <a:latin typeface="Times New Roman" panose="02020603050405020304" pitchFamily="18" charset="0"/>
                <a:cs typeface="Times New Roman" panose="02020603050405020304" pitchFamily="18" charset="0"/>
              </a:rPr>
              <a:t>Ruling:</a:t>
            </a:r>
            <a:r>
              <a:rPr lang="en-US" sz="2800" b="0" i="0" dirty="0">
                <a:effectLst/>
                <a:latin typeface="Times New Roman" panose="02020603050405020304" pitchFamily="18" charset="0"/>
                <a:cs typeface="Times New Roman" panose="02020603050405020304" pitchFamily="18" charset="0"/>
              </a:rPr>
              <a:t> There is consensus among the ‘ulema that a sahih hadith is evidence for all types of rulings, such as legal rulings and tenants of faith (with further conditions).</a:t>
            </a:r>
          </a:p>
          <a:p>
            <a:pPr algn="just"/>
            <a:endParaRPr lang="en-US" sz="2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4248" y="197365"/>
            <a:ext cx="10689465" cy="1143000"/>
          </a:xfrm>
        </p:spPr>
        <p:txBody>
          <a:bodyPr>
            <a:normAutofit/>
          </a:bodyPr>
          <a:lstStyle/>
          <a:p>
            <a:r>
              <a:rPr lang="en-US" sz="3600" b="1" dirty="0"/>
              <a:t>Classification of </a:t>
            </a:r>
            <a:r>
              <a:rPr lang="en-US" sz="3600" b="1" dirty="0" smtClean="0"/>
              <a:t>Hadith Based </a:t>
            </a:r>
            <a:r>
              <a:rPr lang="en-US" sz="3600" b="1" dirty="0"/>
              <a:t>on Reliability</a:t>
            </a:r>
          </a:p>
        </p:txBody>
      </p:sp>
      <p:sp>
        <p:nvSpPr>
          <p:cNvPr id="3" name="Content Placeholder 2"/>
          <p:cNvSpPr>
            <a:spLocks noGrp="1"/>
          </p:cNvSpPr>
          <p:nvPr>
            <p:ph idx="1"/>
          </p:nvPr>
        </p:nvSpPr>
        <p:spPr>
          <a:xfrm>
            <a:off x="477020" y="1616066"/>
            <a:ext cx="7512685" cy="4110355"/>
          </a:xfrm>
        </p:spPr>
        <p:txBody>
          <a:bodyPr>
            <a:noAutofit/>
          </a:bodyPr>
          <a:lstStyle/>
          <a:p>
            <a:pPr algn="just" fontAlgn="base"/>
            <a:r>
              <a:rPr lang="en-US" sz="2400" b="1" i="0" dirty="0">
                <a:effectLst/>
                <a:latin typeface="Times New Roman" panose="02020603050405020304" pitchFamily="18" charset="0"/>
                <a:cs typeface="Times New Roman" panose="02020603050405020304" pitchFamily="18" charset="0"/>
              </a:rPr>
              <a:t>Hasan Hadith</a:t>
            </a:r>
          </a:p>
          <a:p>
            <a:pPr marL="0" indent="0" algn="just" fontAlgn="base">
              <a:buNone/>
            </a:pPr>
            <a:r>
              <a:rPr lang="en-US" sz="2400" b="0" i="0" dirty="0">
                <a:effectLst/>
                <a:latin typeface="Times New Roman" panose="02020603050405020304" pitchFamily="18" charset="0"/>
                <a:cs typeface="Times New Roman" panose="02020603050405020304" pitchFamily="18" charset="0"/>
              </a:rPr>
              <a:t>A </a:t>
            </a:r>
            <a:r>
              <a:rPr lang="en-US" sz="2400" dirty="0">
                <a:latin typeface="Times New Roman" panose="02020603050405020304" pitchFamily="18" charset="0"/>
                <a:cs typeface="Times New Roman" panose="02020603050405020304" pitchFamily="18" charset="0"/>
              </a:rPr>
              <a:t>H</a:t>
            </a:r>
            <a:r>
              <a:rPr lang="en-US" sz="2400" b="0" i="0" dirty="0">
                <a:effectLst/>
                <a:latin typeface="Times New Roman" panose="02020603050405020304" pitchFamily="18" charset="0"/>
                <a:cs typeface="Times New Roman" panose="02020603050405020304" pitchFamily="18" charset="0"/>
              </a:rPr>
              <a:t>asan hadith fulfills the same criteria as the sahih hadith except that its narrators’ exactness is less than the exactness found in narrators of sahih hadith.</a:t>
            </a:r>
          </a:p>
          <a:p>
            <a:pPr algn="just" fontAlgn="base"/>
            <a:r>
              <a:rPr lang="en-US" sz="2400" b="1" i="0" dirty="0">
                <a:effectLst/>
                <a:latin typeface="Times New Roman" panose="02020603050405020304" pitchFamily="18" charset="0"/>
                <a:cs typeface="Times New Roman" panose="02020603050405020304" pitchFamily="18" charset="0"/>
              </a:rPr>
              <a:t>Ruling:</a:t>
            </a:r>
            <a:r>
              <a:rPr lang="en-US" sz="2400" b="0" i="0" dirty="0">
                <a:effectLst/>
                <a:latin typeface="Times New Roman" panose="02020603050405020304" pitchFamily="18" charset="0"/>
                <a:cs typeface="Times New Roman" panose="02020603050405020304" pitchFamily="18" charset="0"/>
              </a:rPr>
              <a:t> Like the sahih hadith, the fuqaha (jurists) and most of the </a:t>
            </a:r>
            <a:r>
              <a:rPr lang="en-US" sz="2400" b="0" i="0" dirty="0" err="1">
                <a:effectLst/>
                <a:latin typeface="Times New Roman" panose="02020603050405020304" pitchFamily="18" charset="0"/>
                <a:cs typeface="Times New Roman" panose="02020603050405020304" pitchFamily="18" charset="0"/>
              </a:rPr>
              <a:t>muhaddithun</a:t>
            </a:r>
            <a:r>
              <a:rPr lang="en-US" sz="2400" b="0" i="0" dirty="0">
                <a:effectLst/>
                <a:latin typeface="Times New Roman" panose="02020603050405020304" pitchFamily="18" charset="0"/>
                <a:cs typeface="Times New Roman" panose="02020603050405020304" pitchFamily="18" charset="0"/>
              </a:rPr>
              <a:t> accept that the </a:t>
            </a:r>
            <a:r>
              <a:rPr lang="en-US" sz="2400" b="0" i="0" dirty="0" err="1">
                <a:effectLst/>
                <a:latin typeface="Times New Roman" panose="02020603050405020304" pitchFamily="18" charset="0"/>
                <a:cs typeface="Times New Roman" panose="02020603050405020304" pitchFamily="18" charset="0"/>
              </a:rPr>
              <a:t>hasan</a:t>
            </a:r>
            <a:r>
              <a:rPr lang="en-US" sz="2400" b="0" i="0" dirty="0">
                <a:effectLst/>
                <a:latin typeface="Times New Roman" panose="02020603050405020304" pitchFamily="18" charset="0"/>
                <a:cs typeface="Times New Roman" panose="02020603050405020304" pitchFamily="18" charset="0"/>
              </a:rPr>
              <a:t> hadith can also be used for evidence. For this reason, some Imams of hadith, such as al-Hakim and Ibn </a:t>
            </a:r>
            <a:r>
              <a:rPr lang="en-US" sz="2400" b="0" i="0" dirty="0" err="1">
                <a:effectLst/>
                <a:latin typeface="Times New Roman" panose="02020603050405020304" pitchFamily="18" charset="0"/>
                <a:cs typeface="Times New Roman" panose="02020603050405020304" pitchFamily="18" charset="0"/>
              </a:rPr>
              <a:t>Hibban</a:t>
            </a:r>
            <a:r>
              <a:rPr lang="en-US" sz="2400" b="0" i="0" dirty="0">
                <a:effectLst/>
                <a:latin typeface="Times New Roman" panose="02020603050405020304" pitchFamily="18" charset="0"/>
                <a:cs typeface="Times New Roman" panose="02020603050405020304" pitchFamily="18" charset="0"/>
              </a:rPr>
              <a:t>, include </a:t>
            </a:r>
            <a:r>
              <a:rPr lang="en-US" sz="2400" b="0" i="0" dirty="0" err="1">
                <a:effectLst/>
                <a:latin typeface="Times New Roman" panose="02020603050405020304" pitchFamily="18" charset="0"/>
                <a:cs typeface="Times New Roman" panose="02020603050405020304" pitchFamily="18" charset="0"/>
              </a:rPr>
              <a:t>hasan</a:t>
            </a:r>
            <a:r>
              <a:rPr lang="en-US" sz="2400" b="0" i="0" dirty="0">
                <a:effectLst/>
                <a:latin typeface="Times New Roman" panose="02020603050405020304" pitchFamily="18" charset="0"/>
                <a:cs typeface="Times New Roman" panose="02020603050405020304" pitchFamily="18" charset="0"/>
              </a:rPr>
              <a:t> </a:t>
            </a:r>
            <a:r>
              <a:rPr lang="en-US" sz="2400" b="0" i="0" dirty="0" err="1">
                <a:effectLst/>
                <a:latin typeface="Times New Roman" panose="02020603050405020304" pitchFamily="18" charset="0"/>
                <a:cs typeface="Times New Roman" panose="02020603050405020304" pitchFamily="18" charset="0"/>
              </a:rPr>
              <a:t>ahadith</a:t>
            </a:r>
            <a:r>
              <a:rPr lang="en-US" sz="2400" b="0" i="0" dirty="0">
                <a:effectLst/>
                <a:latin typeface="Times New Roman" panose="02020603050405020304" pitchFamily="18" charset="0"/>
                <a:cs typeface="Times New Roman" panose="02020603050405020304" pitchFamily="18" charset="0"/>
              </a:rPr>
              <a:t> with sahih hadith while still acknowledging its lesser rank to the sahih.</a:t>
            </a:r>
          </a:p>
          <a:p>
            <a:pPr algn="just" fontAlgn="base"/>
            <a:endParaRPr lang="en-US" sz="2400" b="0" i="0" dirty="0">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255" y="285267"/>
            <a:ext cx="8714320" cy="838200"/>
          </a:xfrm>
        </p:spPr>
        <p:txBody>
          <a:bodyPr>
            <a:normAutofit fontScale="90000"/>
          </a:bodyPr>
          <a:lstStyle/>
          <a:p>
            <a:r>
              <a:rPr lang="en-US" sz="4000" b="1" dirty="0"/>
              <a:t>Classification of </a:t>
            </a:r>
            <a:r>
              <a:rPr lang="en-US" sz="4000" b="1" dirty="0" smtClean="0"/>
              <a:t>Hadith Based </a:t>
            </a:r>
            <a:r>
              <a:rPr lang="en-US" sz="4000" b="1" dirty="0"/>
              <a:t>on Reliability</a:t>
            </a:r>
            <a:endParaRPr lang="en-US" b="1" dirty="0"/>
          </a:p>
        </p:txBody>
      </p:sp>
      <p:sp>
        <p:nvSpPr>
          <p:cNvPr id="3" name="Content Placeholder 2"/>
          <p:cNvSpPr>
            <a:spLocks noGrp="1"/>
          </p:cNvSpPr>
          <p:nvPr>
            <p:ph idx="1"/>
          </p:nvPr>
        </p:nvSpPr>
        <p:spPr>
          <a:xfrm>
            <a:off x="863600" y="1431925"/>
            <a:ext cx="7112000" cy="4503420"/>
          </a:xfrm>
        </p:spPr>
        <p:txBody>
          <a:bodyPr>
            <a:noAutofit/>
          </a:bodyPr>
          <a:lstStyle/>
          <a:p>
            <a:pPr marL="0" indent="0" algn="l" fontAlgn="base">
              <a:buNone/>
            </a:pPr>
            <a:r>
              <a:rPr lang="en-US" sz="2400" b="1" i="0" dirty="0" err="1">
                <a:effectLst/>
                <a:latin typeface="Times New Roman" panose="02020603050405020304" pitchFamily="18" charset="0"/>
                <a:cs typeface="Times New Roman" panose="02020603050405020304" pitchFamily="18" charset="0"/>
              </a:rPr>
              <a:t>Da’if</a:t>
            </a:r>
            <a:r>
              <a:rPr lang="en-US" sz="2400" b="1" i="0" dirty="0">
                <a:effectLst/>
                <a:latin typeface="Times New Roman" panose="02020603050405020304" pitchFamily="18" charset="0"/>
                <a:cs typeface="Times New Roman" panose="02020603050405020304" pitchFamily="18" charset="0"/>
              </a:rPr>
              <a:t> Hadith</a:t>
            </a:r>
          </a:p>
          <a:p>
            <a:pPr marL="0" indent="0" algn="just" fontAlgn="base">
              <a:buNone/>
            </a:pPr>
            <a:r>
              <a:rPr lang="en-US" sz="2400" b="0" i="0" dirty="0">
                <a:effectLst/>
                <a:latin typeface="Times New Roman" panose="02020603050405020304" pitchFamily="18" charset="0"/>
                <a:cs typeface="Times New Roman" panose="02020603050405020304" pitchFamily="18" charset="0"/>
              </a:rPr>
              <a:t>A </a:t>
            </a:r>
            <a:r>
              <a:rPr lang="en-US" sz="2400" b="0" i="0" dirty="0" err="1">
                <a:effectLst/>
                <a:latin typeface="Times New Roman" panose="02020603050405020304" pitchFamily="18" charset="0"/>
                <a:cs typeface="Times New Roman" panose="02020603050405020304" pitchFamily="18" charset="0"/>
              </a:rPr>
              <a:t>da‘if</a:t>
            </a:r>
            <a:r>
              <a:rPr lang="en-US" sz="2400" b="0" i="0" dirty="0">
                <a:effectLst/>
                <a:latin typeface="Times New Roman" panose="02020603050405020304" pitchFamily="18" charset="0"/>
                <a:cs typeface="Times New Roman" panose="02020603050405020304" pitchFamily="18" charset="0"/>
              </a:rPr>
              <a:t> hadith is a hadith that does not fulfill the conditions of the sahih or </a:t>
            </a:r>
            <a:r>
              <a:rPr lang="en-US" sz="2400" b="0" i="0" dirty="0" err="1">
                <a:effectLst/>
                <a:latin typeface="Times New Roman" panose="02020603050405020304" pitchFamily="18" charset="0"/>
                <a:cs typeface="Times New Roman" panose="02020603050405020304" pitchFamily="18" charset="0"/>
              </a:rPr>
              <a:t>hasan</a:t>
            </a:r>
            <a:r>
              <a:rPr lang="en-US" sz="2400" b="0" i="0" dirty="0">
                <a:effectLst/>
                <a:latin typeface="Times New Roman" panose="02020603050405020304" pitchFamily="18" charset="0"/>
                <a:cs typeface="Times New Roman" panose="02020603050405020304" pitchFamily="18" charset="0"/>
              </a:rPr>
              <a:t> hadith.</a:t>
            </a:r>
          </a:p>
          <a:p>
            <a:pPr algn="just" fontAlgn="base"/>
            <a:r>
              <a:rPr lang="en-US" sz="2400" b="1" i="0" dirty="0">
                <a:effectLst/>
                <a:latin typeface="Times New Roman" panose="02020603050405020304" pitchFamily="18" charset="0"/>
                <a:cs typeface="Times New Roman" panose="02020603050405020304" pitchFamily="18" charset="0"/>
              </a:rPr>
              <a:t>Ruling:</a:t>
            </a:r>
            <a:r>
              <a:rPr lang="en-US" sz="2400" b="0" i="0" dirty="0">
                <a:effectLst/>
                <a:latin typeface="Times New Roman" panose="02020603050405020304" pitchFamily="18" charset="0"/>
                <a:cs typeface="Times New Roman" panose="02020603050405020304" pitchFamily="18" charset="0"/>
              </a:rPr>
              <a:t> There is a difference of opinion between the ‘ulema on the ruling on acting upon weak hadiths. The reliable opinion is that weak hadiths can be acted upon for virtuous supererogatory deeds (</a:t>
            </a:r>
            <a:r>
              <a:rPr lang="en-US" sz="2400" b="0" i="0" dirty="0" err="1">
                <a:effectLst/>
                <a:latin typeface="Times New Roman" panose="02020603050405020304" pitchFamily="18" charset="0"/>
                <a:cs typeface="Times New Roman" panose="02020603050405020304" pitchFamily="18" charset="0"/>
              </a:rPr>
              <a:t>fada’il</a:t>
            </a:r>
            <a:r>
              <a:rPr lang="en-US" sz="2400" b="0" i="0" dirty="0">
                <a:effectLst/>
                <a:latin typeface="Times New Roman" panose="02020603050405020304" pitchFamily="18" charset="0"/>
                <a:cs typeface="Times New Roman" panose="02020603050405020304" pitchFamily="18" charset="0"/>
              </a:rPr>
              <a:t> al-</a:t>
            </a:r>
            <a:r>
              <a:rPr lang="en-US" sz="2400" b="0" i="0" dirty="0" err="1">
                <a:effectLst/>
                <a:latin typeface="Times New Roman" panose="02020603050405020304" pitchFamily="18" charset="0"/>
                <a:cs typeface="Times New Roman" panose="02020603050405020304" pitchFamily="18" charset="0"/>
              </a:rPr>
              <a:t>a‘mal</a:t>
            </a:r>
            <a:r>
              <a:rPr lang="en-US" sz="2400" b="0" i="0" dirty="0">
                <a:effectLst/>
                <a:latin typeface="Times New Roman" panose="02020603050405020304" pitchFamily="18" charset="0"/>
                <a:cs typeface="Times New Roman" panose="02020603050405020304" pitchFamily="18" charset="0"/>
              </a:rPr>
              <a:t>), for religious exhortation, stories, and similar things that are not connected to legal rulings and tenants of belief.</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655" y="915035"/>
            <a:ext cx="6798945" cy="967740"/>
          </a:xfrm>
        </p:spPr>
        <p:txBody>
          <a:bodyPr/>
          <a:lstStyle/>
          <a:p>
            <a:r>
              <a:rPr lang="en-US" b="1" dirty="0" err="1">
                <a:latin typeface="Times New Roman" panose="02020603050405020304" pitchFamily="18" charset="0"/>
                <a:cs typeface="Times New Roman" panose="02020603050405020304" pitchFamily="18" charset="0"/>
                <a:sym typeface="+mn-ea"/>
              </a:rPr>
              <a:t>Da’if</a:t>
            </a:r>
            <a:r>
              <a:rPr lang="en-US" b="1" dirty="0">
                <a:latin typeface="Times New Roman" panose="02020603050405020304" pitchFamily="18" charset="0"/>
                <a:cs typeface="Times New Roman" panose="02020603050405020304" pitchFamily="18" charset="0"/>
                <a:sym typeface="+mn-ea"/>
              </a:rPr>
              <a:t> </a:t>
            </a:r>
            <a:r>
              <a:rPr lang="en-US" sz="3600" b="1" dirty="0">
                <a:latin typeface="Times New Roman" panose="02020603050405020304" pitchFamily="18" charset="0"/>
                <a:cs typeface="Times New Roman" panose="02020603050405020304" pitchFamily="18" charset="0"/>
                <a:sym typeface="+mn-ea"/>
              </a:rPr>
              <a:t>Hadith</a:t>
            </a:r>
            <a:endParaRPr lang="en-US" sz="3600" dirty="0"/>
          </a:p>
        </p:txBody>
      </p:sp>
      <p:sp>
        <p:nvSpPr>
          <p:cNvPr id="3" name="Content Placeholder 2"/>
          <p:cNvSpPr>
            <a:spLocks noGrp="1"/>
          </p:cNvSpPr>
          <p:nvPr>
            <p:ph idx="1"/>
          </p:nvPr>
        </p:nvSpPr>
        <p:spPr/>
        <p:txBody>
          <a:bodyPr>
            <a:normAutofit/>
          </a:bodyPr>
          <a:lstStyle/>
          <a:p>
            <a:pPr marL="0" indent="0" algn="just" fontAlgn="base">
              <a:buNone/>
            </a:pPr>
            <a:endParaRPr lang="en-US" sz="2600" dirty="0">
              <a:latin typeface="Times New Roman" panose="02020603050405020304" pitchFamily="18" charset="0"/>
              <a:cs typeface="Times New Roman" panose="02020603050405020304" pitchFamily="18" charset="0"/>
              <a:sym typeface="+mn-ea"/>
            </a:endParaRPr>
          </a:p>
          <a:p>
            <a:pPr algn="just" fontAlgn="base"/>
            <a:r>
              <a:rPr lang="en-US" sz="2600" dirty="0">
                <a:latin typeface="Times New Roman" panose="02020603050405020304" pitchFamily="18" charset="0"/>
                <a:cs typeface="Times New Roman" panose="02020603050405020304" pitchFamily="18" charset="0"/>
                <a:sym typeface="+mn-ea"/>
              </a:rPr>
              <a:t>It should also be noted that the meaning conveyed in a weak hadith may still be considered sound and supported by other related texts. [</a:t>
            </a:r>
            <a:r>
              <a:rPr lang="en-US" sz="2600" dirty="0" err="1">
                <a:latin typeface="Times New Roman" panose="02020603050405020304" pitchFamily="18" charset="0"/>
                <a:cs typeface="Times New Roman" panose="02020603050405020304" pitchFamily="18" charset="0"/>
                <a:sym typeface="+mn-ea"/>
              </a:rPr>
              <a:t>Sharh</a:t>
            </a:r>
            <a:r>
              <a:rPr lang="en-US" sz="2600" dirty="0">
                <a:latin typeface="Times New Roman" panose="02020603050405020304" pitchFamily="18" charset="0"/>
                <a:cs typeface="Times New Roman" panose="02020603050405020304" pitchFamily="18" charset="0"/>
                <a:sym typeface="+mn-ea"/>
              </a:rPr>
              <a:t> al </a:t>
            </a:r>
            <a:r>
              <a:rPr lang="en-US" sz="2600" dirty="0" err="1">
                <a:latin typeface="Times New Roman" panose="02020603050405020304" pitchFamily="18" charset="0"/>
                <a:cs typeface="Times New Roman" panose="02020603050405020304" pitchFamily="18" charset="0"/>
                <a:sym typeface="+mn-ea"/>
              </a:rPr>
              <a:t>Bayquniyyah</a:t>
            </a:r>
            <a:r>
              <a:rPr lang="en-US" sz="2600" dirty="0">
                <a:latin typeface="Times New Roman" panose="02020603050405020304" pitchFamily="18" charset="0"/>
                <a:cs typeface="Times New Roman" panose="02020603050405020304" pitchFamily="18" charset="0"/>
                <a:sym typeface="+mn-ea"/>
              </a:rPr>
              <a:t>; Ibn Hajar al-‘</a:t>
            </a:r>
            <a:r>
              <a:rPr lang="en-US" sz="2600" dirty="0" err="1">
                <a:latin typeface="Times New Roman" panose="02020603050405020304" pitchFamily="18" charset="0"/>
                <a:cs typeface="Times New Roman" panose="02020603050405020304" pitchFamily="18" charset="0"/>
                <a:sym typeface="+mn-ea"/>
              </a:rPr>
              <a:t>Asqalani</a:t>
            </a:r>
            <a:r>
              <a:rPr lang="en-US" sz="2600" dirty="0">
                <a:latin typeface="Times New Roman" panose="02020603050405020304" pitchFamily="18" charset="0"/>
                <a:cs typeface="Times New Roman" panose="02020603050405020304" pitchFamily="18" charset="0"/>
                <a:sym typeface="+mn-ea"/>
              </a:rPr>
              <a:t>, </a:t>
            </a:r>
            <a:r>
              <a:rPr lang="en-US" sz="2600" dirty="0" err="1">
                <a:latin typeface="Times New Roman" panose="02020603050405020304" pitchFamily="18" charset="0"/>
                <a:cs typeface="Times New Roman" panose="02020603050405020304" pitchFamily="18" charset="0"/>
                <a:sym typeface="+mn-ea"/>
              </a:rPr>
              <a:t>Nukhbat</a:t>
            </a:r>
            <a:r>
              <a:rPr lang="en-US" sz="2600" dirty="0">
                <a:latin typeface="Times New Roman" panose="02020603050405020304" pitchFamily="18" charset="0"/>
                <a:cs typeface="Times New Roman" panose="02020603050405020304" pitchFamily="18" charset="0"/>
                <a:sym typeface="+mn-ea"/>
              </a:rPr>
              <a:t> al-</a:t>
            </a:r>
            <a:r>
              <a:rPr lang="en-US" sz="2600" dirty="0" err="1">
                <a:latin typeface="Times New Roman" panose="02020603050405020304" pitchFamily="18" charset="0"/>
                <a:cs typeface="Times New Roman" panose="02020603050405020304" pitchFamily="18" charset="0"/>
                <a:sym typeface="+mn-ea"/>
              </a:rPr>
              <a:t>Fikr</a:t>
            </a:r>
            <a:r>
              <a:rPr lang="en-US" sz="2600" dirty="0">
                <a:latin typeface="Times New Roman" panose="02020603050405020304" pitchFamily="18" charset="0"/>
                <a:cs typeface="Times New Roman" panose="02020603050405020304" pitchFamily="18" charset="0"/>
                <a:sym typeface="+mn-ea"/>
              </a:rPr>
              <a:t>]</a:t>
            </a:r>
            <a:endParaRPr lang="en-US" sz="2600" i="0" dirty="0">
              <a:effectLst/>
              <a:latin typeface="Times New Roman" panose="02020603050405020304" pitchFamily="18" charset="0"/>
              <a:cs typeface="Times New Roman" panose="02020603050405020304" pitchFamily="18" charset="0"/>
            </a:endParaRPr>
          </a:p>
          <a:p>
            <a:pPr marL="0" indent="0">
              <a:buNone/>
            </a:pPr>
            <a:endParaRPr lang="en-US" sz="2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023" y="287628"/>
            <a:ext cx="9523086" cy="1325216"/>
          </a:xfrm>
        </p:spPr>
        <p:txBody>
          <a:bodyPr>
            <a:noAutofit/>
          </a:bodyPr>
          <a:lstStyle/>
          <a:p>
            <a:r>
              <a:rPr lang="en-US" sz="3500" b="1" dirty="0"/>
              <a:t>Types of </a:t>
            </a:r>
            <a:r>
              <a:rPr lang="en-US" sz="3500" b="1" dirty="0" smtClean="0"/>
              <a:t>Hadith Based </a:t>
            </a:r>
            <a:r>
              <a:rPr lang="en-US" sz="3500" b="1" dirty="0"/>
              <a:t>on number of Narrators</a:t>
            </a:r>
            <a:r>
              <a:rPr lang="en-US" sz="3500" dirty="0"/>
              <a:t> </a:t>
            </a:r>
            <a:br>
              <a:rPr lang="en-US" sz="3500" dirty="0"/>
            </a:br>
            <a:r>
              <a:rPr lang="en-US" sz="3500" dirty="0"/>
              <a:t> </a:t>
            </a:r>
          </a:p>
        </p:txBody>
      </p:sp>
      <p:sp>
        <p:nvSpPr>
          <p:cNvPr id="3" name="Content Placeholder 2"/>
          <p:cNvSpPr>
            <a:spLocks noGrp="1"/>
          </p:cNvSpPr>
          <p:nvPr>
            <p:ph idx="1"/>
          </p:nvPr>
        </p:nvSpPr>
        <p:spPr>
          <a:xfrm>
            <a:off x="665969" y="1187282"/>
            <a:ext cx="7821209" cy="4477394"/>
          </a:xfrm>
        </p:spPr>
        <p:txBody>
          <a:bodyPr>
            <a:normAutofit/>
          </a:bodyPr>
          <a:lstStyle/>
          <a:p>
            <a:pPr marL="0" indent="0">
              <a:buNone/>
            </a:pPr>
            <a:r>
              <a:rPr lang="en-US" sz="2800" b="1" dirty="0" err="1"/>
              <a:t>Mutawatir</a:t>
            </a:r>
            <a:r>
              <a:rPr lang="en-US" sz="2800" b="1" dirty="0"/>
              <a:t>      </a:t>
            </a:r>
            <a:r>
              <a:rPr lang="en-US" sz="2800" b="1" dirty="0" err="1"/>
              <a:t>Mashoor</a:t>
            </a:r>
            <a:r>
              <a:rPr lang="en-US" sz="2800" b="1" dirty="0"/>
              <a:t>      Aziz </a:t>
            </a:r>
          </a:p>
          <a:p>
            <a:pPr algn="l"/>
            <a:r>
              <a:rPr lang="en-US" sz="2800" b="1" i="0" dirty="0" err="1">
                <a:solidFill>
                  <a:srgbClr val="000000"/>
                </a:solidFill>
                <a:effectLst/>
                <a:latin typeface="Times New Roman" panose="02020603050405020304" pitchFamily="18" charset="0"/>
              </a:rPr>
              <a:t>Mutawatir</a:t>
            </a:r>
            <a:r>
              <a:rPr lang="en-US" sz="2800" b="1" i="0" dirty="0">
                <a:solidFill>
                  <a:srgbClr val="000000"/>
                </a:solidFill>
                <a:effectLst/>
                <a:latin typeface="Times New Roman" panose="02020603050405020304" pitchFamily="18" charset="0"/>
              </a:rPr>
              <a:t> </a:t>
            </a:r>
          </a:p>
          <a:p>
            <a:pPr marL="0" indent="0" algn="just">
              <a:buNone/>
            </a:pPr>
            <a:r>
              <a:rPr lang="en-US" sz="2600" b="0" i="0" dirty="0">
                <a:solidFill>
                  <a:srgbClr val="000000"/>
                </a:solidFill>
                <a:effectLst/>
                <a:latin typeface="Times New Roman" panose="02020603050405020304" pitchFamily="18" charset="0"/>
              </a:rPr>
              <a:t>Depending on the number of the reporters of the </a:t>
            </a:r>
            <a:r>
              <a:rPr lang="en-US" sz="2600" b="0" i="0" u="sng" dirty="0">
                <a:solidFill>
                  <a:srgbClr val="000000"/>
                </a:solidFill>
                <a:effectLst/>
                <a:latin typeface="Times New Roman" panose="02020603050405020304" pitchFamily="18" charset="0"/>
              </a:rPr>
              <a:t>h</a:t>
            </a:r>
            <a:r>
              <a:rPr lang="en-US" sz="2600" b="0" i="0" dirty="0">
                <a:solidFill>
                  <a:srgbClr val="000000"/>
                </a:solidFill>
                <a:effectLst/>
                <a:latin typeface="Times New Roman" panose="02020603050405020304" pitchFamily="18" charset="0"/>
              </a:rPr>
              <a:t>adith in each stage of the isnad, i.e. in each generation of reporters, it can be classified into the general categories of </a:t>
            </a:r>
            <a:r>
              <a:rPr lang="en-US" sz="2600" b="1" i="0" dirty="0" err="1">
                <a:solidFill>
                  <a:srgbClr val="000000"/>
                </a:solidFill>
                <a:effectLst/>
                <a:latin typeface="Times New Roman" panose="02020603050405020304" pitchFamily="18" charset="0"/>
              </a:rPr>
              <a:t>Mutawatir</a:t>
            </a:r>
            <a:r>
              <a:rPr lang="en-US" sz="2600" b="0" i="0" dirty="0">
                <a:solidFill>
                  <a:srgbClr val="000000"/>
                </a:solidFill>
                <a:effectLst/>
                <a:latin typeface="Times New Roman" panose="02020603050405020304" pitchFamily="18" charset="0"/>
              </a:rPr>
              <a:t> ("consecutive").</a:t>
            </a:r>
          </a:p>
          <a:p>
            <a:pPr marL="0" indent="0" algn="just">
              <a:buNone/>
            </a:pPr>
            <a:r>
              <a:rPr lang="en-US" sz="2600" b="0" i="0" dirty="0">
                <a:solidFill>
                  <a:srgbClr val="000000"/>
                </a:solidFill>
                <a:effectLst/>
                <a:latin typeface="Times New Roman" panose="02020603050405020304" pitchFamily="18" charset="0"/>
              </a:rPr>
              <a:t> A </a:t>
            </a:r>
            <a:r>
              <a:rPr lang="en-US" sz="2600" b="1" i="0" dirty="0" err="1">
                <a:solidFill>
                  <a:srgbClr val="000000"/>
                </a:solidFill>
                <a:effectLst/>
                <a:latin typeface="Times New Roman" panose="02020603050405020304" pitchFamily="18" charset="0"/>
              </a:rPr>
              <a:t>Mutawatir</a:t>
            </a:r>
            <a:r>
              <a:rPr lang="en-US" sz="2600" b="0" i="0" dirty="0">
                <a:solidFill>
                  <a:srgbClr val="000000"/>
                </a:solidFill>
                <a:effectLst/>
                <a:latin typeface="Times New Roman" panose="02020603050405020304" pitchFamily="18" charset="0"/>
              </a:rPr>
              <a:t> </a:t>
            </a:r>
            <a:r>
              <a:rPr lang="en-US" sz="2600" b="0" i="0" u="sng" dirty="0">
                <a:solidFill>
                  <a:srgbClr val="000000"/>
                </a:solidFill>
                <a:effectLst/>
                <a:latin typeface="Times New Roman" panose="02020603050405020304" pitchFamily="18" charset="0"/>
              </a:rPr>
              <a:t>h</a:t>
            </a:r>
            <a:r>
              <a:rPr lang="en-US" sz="2600" b="0" i="0" dirty="0">
                <a:solidFill>
                  <a:srgbClr val="000000"/>
                </a:solidFill>
                <a:effectLst/>
                <a:latin typeface="Times New Roman" panose="02020603050405020304" pitchFamily="18" charset="0"/>
              </a:rPr>
              <a:t>adith is one which is reported by such a large number of people that they cannot be expected to agree upon a lie, all of them together.</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673" y="438820"/>
            <a:ext cx="10367493" cy="1019480"/>
          </a:xfrm>
        </p:spPr>
        <p:txBody>
          <a:bodyPr>
            <a:noAutofit/>
          </a:bodyPr>
          <a:lstStyle/>
          <a:p>
            <a:r>
              <a:rPr lang="en-US" sz="3600" b="1" dirty="0"/>
              <a:t>Types of </a:t>
            </a:r>
            <a:r>
              <a:rPr lang="en-US" sz="3600" b="1" dirty="0" smtClean="0"/>
              <a:t>Hadith Based </a:t>
            </a:r>
            <a:r>
              <a:rPr lang="en-US" sz="3600" b="1" dirty="0"/>
              <a:t>on number of Narrators</a:t>
            </a:r>
          </a:p>
        </p:txBody>
      </p:sp>
      <p:sp>
        <p:nvSpPr>
          <p:cNvPr id="3" name="Content Placeholder 2"/>
          <p:cNvSpPr>
            <a:spLocks noGrp="1"/>
          </p:cNvSpPr>
          <p:nvPr>
            <p:ph idx="1"/>
          </p:nvPr>
        </p:nvSpPr>
        <p:spPr>
          <a:xfrm>
            <a:off x="488985" y="1587752"/>
            <a:ext cx="8139859" cy="4101465"/>
          </a:xfrm>
        </p:spPr>
        <p:txBody>
          <a:bodyPr>
            <a:normAutofit fontScale="85000" lnSpcReduction="20000"/>
          </a:bodyPr>
          <a:lstStyle/>
          <a:p>
            <a:pPr marL="0" indent="0" algn="just">
              <a:buNone/>
            </a:pPr>
            <a:r>
              <a:rPr lang="en-US" sz="3600" b="1" i="0" dirty="0" smtClean="0">
                <a:solidFill>
                  <a:srgbClr val="000000"/>
                </a:solidFill>
                <a:effectLst/>
                <a:latin typeface="Times New Roman" panose="02020603050405020304" pitchFamily="18" charset="0"/>
              </a:rPr>
              <a:t>    </a:t>
            </a:r>
            <a:r>
              <a:rPr lang="en-US" sz="3600" b="1" i="0" dirty="0" err="1" smtClean="0">
                <a:solidFill>
                  <a:srgbClr val="000000"/>
                </a:solidFill>
                <a:effectLst/>
                <a:latin typeface="Times New Roman" panose="02020603050405020304" pitchFamily="18" charset="0"/>
              </a:rPr>
              <a:t>Mash’ur</a:t>
            </a:r>
            <a:endParaRPr lang="en-US" sz="3600" b="1" i="0" dirty="0">
              <a:solidFill>
                <a:srgbClr val="000000"/>
              </a:solidFill>
              <a:effectLst/>
              <a:latin typeface="Times New Roman" panose="02020603050405020304" pitchFamily="18" charset="0"/>
            </a:endParaRPr>
          </a:p>
          <a:p>
            <a:pPr algn="just"/>
            <a:r>
              <a:rPr lang="en-US" b="0" i="0" dirty="0">
                <a:solidFill>
                  <a:srgbClr val="000000"/>
                </a:solidFill>
                <a:effectLst/>
                <a:latin typeface="Times New Roman" panose="02020603050405020304" pitchFamily="18" charset="0"/>
              </a:rPr>
              <a:t>A </a:t>
            </a:r>
            <a:r>
              <a:rPr lang="en-US" b="0" i="0" u="sng" dirty="0">
                <a:solidFill>
                  <a:srgbClr val="000000"/>
                </a:solidFill>
                <a:effectLst/>
                <a:latin typeface="Times New Roman" panose="02020603050405020304" pitchFamily="18" charset="0"/>
              </a:rPr>
              <a:t>h</a:t>
            </a:r>
            <a:r>
              <a:rPr lang="en-US" b="0" i="0" dirty="0">
                <a:solidFill>
                  <a:srgbClr val="000000"/>
                </a:solidFill>
                <a:effectLst/>
                <a:latin typeface="Times New Roman" panose="02020603050405020304" pitchFamily="18" charset="0"/>
              </a:rPr>
              <a:t>adith which is reported by more than two reporters is known as </a:t>
            </a:r>
            <a:r>
              <a:rPr lang="en-US" b="1" i="0" dirty="0" err="1">
                <a:effectLst/>
                <a:latin typeface="Times New Roman" panose="02020603050405020304" pitchFamily="18" charset="0"/>
              </a:rPr>
              <a:t>Mash'hur</a:t>
            </a:r>
            <a:r>
              <a:rPr lang="en-US" b="0" i="0" dirty="0">
                <a:solidFill>
                  <a:srgbClr val="000000"/>
                </a:solidFill>
                <a:effectLst/>
                <a:latin typeface="Times New Roman" panose="02020603050405020304" pitchFamily="18" charset="0"/>
              </a:rPr>
              <a:t> ("famous"). According to some scholars, every narrative which comes to be known widely, , is called </a:t>
            </a:r>
            <a:r>
              <a:rPr lang="en-US" b="1" i="0" dirty="0" err="1">
                <a:effectLst/>
                <a:latin typeface="Times New Roman" panose="02020603050405020304" pitchFamily="18" charset="0"/>
              </a:rPr>
              <a:t>Mash'hur</a:t>
            </a:r>
            <a:r>
              <a:rPr lang="en-US" b="0" i="0" dirty="0">
                <a:solidFill>
                  <a:srgbClr val="000000"/>
                </a:solidFill>
                <a:effectLst/>
                <a:latin typeface="Times New Roman" panose="02020603050405020304" pitchFamily="18" charset="0"/>
              </a:rPr>
              <a:t>.</a:t>
            </a:r>
          </a:p>
          <a:p>
            <a:pPr algn="just"/>
            <a:r>
              <a:rPr lang="en-US" b="0" i="0" dirty="0">
                <a:solidFill>
                  <a:srgbClr val="000000"/>
                </a:solidFill>
                <a:effectLst/>
                <a:latin typeface="Times New Roman" panose="02020603050405020304" pitchFamily="18" charset="0"/>
              </a:rPr>
              <a:t> A </a:t>
            </a:r>
            <a:r>
              <a:rPr lang="en-US" b="1" i="0" dirty="0" err="1">
                <a:effectLst/>
                <a:latin typeface="Times New Roman" panose="02020603050405020304" pitchFamily="18" charset="0"/>
              </a:rPr>
              <a:t>Mash'hur</a:t>
            </a:r>
            <a:r>
              <a:rPr lang="en-US" b="0" i="0" dirty="0">
                <a:solidFill>
                  <a:srgbClr val="000000"/>
                </a:solidFill>
                <a:effectLst/>
                <a:latin typeface="Times New Roman" panose="02020603050405020304" pitchFamily="18" charset="0"/>
              </a:rPr>
              <a:t> </a:t>
            </a:r>
            <a:r>
              <a:rPr lang="en-US" b="0" i="0" u="sng" dirty="0">
                <a:solidFill>
                  <a:srgbClr val="000000"/>
                </a:solidFill>
                <a:effectLst/>
                <a:latin typeface="Times New Roman" panose="02020603050405020304" pitchFamily="18" charset="0"/>
              </a:rPr>
              <a:t>h</a:t>
            </a:r>
            <a:r>
              <a:rPr lang="en-US" b="0" i="0" dirty="0">
                <a:solidFill>
                  <a:srgbClr val="000000"/>
                </a:solidFill>
                <a:effectLst/>
                <a:latin typeface="Times New Roman" panose="02020603050405020304" pitchFamily="18" charset="0"/>
              </a:rPr>
              <a:t>adith might be reported by only one or two reporters in the </a:t>
            </a:r>
            <a:r>
              <a:rPr lang="en-US" b="0" i="0" dirty="0" smtClean="0">
                <a:solidFill>
                  <a:srgbClr val="000000"/>
                </a:solidFill>
                <a:effectLst/>
                <a:latin typeface="Times New Roman" panose="02020603050405020304" pitchFamily="18" charset="0"/>
              </a:rPr>
              <a:t>beginning </a:t>
            </a:r>
            <a:r>
              <a:rPr lang="en-US" b="0" i="0" dirty="0">
                <a:solidFill>
                  <a:srgbClr val="000000"/>
                </a:solidFill>
                <a:effectLst/>
                <a:latin typeface="Times New Roman" panose="02020603050405020304" pitchFamily="18" charset="0"/>
              </a:rPr>
              <a:t>but become widely-known later, unlike </a:t>
            </a:r>
            <a:r>
              <a:rPr lang="en-US" b="1" i="0" dirty="0">
                <a:effectLst/>
                <a:latin typeface="Times New Roman" panose="02020603050405020304" pitchFamily="18" charset="0"/>
              </a:rPr>
              <a:t>Gharib</a:t>
            </a:r>
            <a:r>
              <a:rPr lang="en-US" b="0" i="0" dirty="0">
                <a:solidFill>
                  <a:srgbClr val="000000"/>
                </a:solidFill>
                <a:effectLst/>
                <a:latin typeface="Times New Roman" panose="02020603050405020304" pitchFamily="18" charset="0"/>
              </a:rPr>
              <a:t> or </a:t>
            </a:r>
            <a:r>
              <a:rPr lang="en-US" b="0" i="0" dirty="0">
                <a:effectLst/>
                <a:latin typeface="Times New Roman" panose="02020603050405020304" pitchFamily="18" charset="0"/>
              </a:rPr>
              <a:t>`</a:t>
            </a:r>
            <a:r>
              <a:rPr lang="en-US" b="1" i="0" dirty="0">
                <a:effectLst/>
                <a:latin typeface="Times New Roman" panose="02020603050405020304" pitchFamily="18" charset="0"/>
              </a:rPr>
              <a:t>Aziz</a:t>
            </a:r>
            <a:r>
              <a:rPr lang="en-US" b="0" i="0" dirty="0">
                <a:solidFill>
                  <a:srgbClr val="000000"/>
                </a:solidFill>
                <a:effectLst/>
                <a:latin typeface="Times New Roman" panose="02020603050405020304" pitchFamily="18" charset="0"/>
              </a:rPr>
              <a:t>, which are reported by one or two reporters in the beginning and continue to have the same number even in the times of the Successors and those after them.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1068" y="580184"/>
            <a:ext cx="10380373" cy="1011555"/>
          </a:xfrm>
        </p:spPr>
        <p:txBody>
          <a:bodyPr>
            <a:noAutofit/>
          </a:bodyPr>
          <a:lstStyle/>
          <a:p>
            <a:r>
              <a:rPr lang="en-US" sz="3400" b="1" dirty="0"/>
              <a:t>Types of </a:t>
            </a:r>
            <a:r>
              <a:rPr lang="en-US" sz="3400" b="1" dirty="0" smtClean="0"/>
              <a:t>Hadith Based </a:t>
            </a:r>
            <a:r>
              <a:rPr lang="en-US" sz="3400" b="1" dirty="0"/>
              <a:t>on number of Narrators</a:t>
            </a:r>
          </a:p>
        </p:txBody>
      </p:sp>
      <p:sp>
        <p:nvSpPr>
          <p:cNvPr id="3" name="Content Placeholder 2"/>
          <p:cNvSpPr>
            <a:spLocks noGrp="1"/>
          </p:cNvSpPr>
          <p:nvPr>
            <p:ph idx="1"/>
          </p:nvPr>
        </p:nvSpPr>
        <p:spPr>
          <a:xfrm>
            <a:off x="621503" y="1720527"/>
            <a:ext cx="7981583" cy="4008120"/>
          </a:xfrm>
        </p:spPr>
        <p:txBody>
          <a:bodyPr>
            <a:noAutofit/>
          </a:bodyPr>
          <a:lstStyle/>
          <a:p>
            <a:r>
              <a:rPr lang="en-US" sz="2400" i="0" dirty="0">
                <a:solidFill>
                  <a:srgbClr val="000000"/>
                </a:solidFill>
                <a:effectLst/>
                <a:latin typeface="Times New Roman" panose="02020603050405020304" pitchFamily="18" charset="0"/>
              </a:rPr>
              <a:t>Aziz </a:t>
            </a:r>
          </a:p>
          <a:p>
            <a:pPr marL="0" indent="0">
              <a:buNone/>
            </a:pPr>
            <a:r>
              <a:rPr lang="en-US" sz="2400" i="0" dirty="0">
                <a:solidFill>
                  <a:srgbClr val="000000"/>
                </a:solidFill>
                <a:effectLst/>
                <a:latin typeface="Times New Roman" panose="02020603050405020304" pitchFamily="18" charset="0"/>
                <a:cs typeface="Times New Roman" panose="02020603050405020304" pitchFamily="18" charset="0"/>
              </a:rPr>
              <a:t>If at any stage in the isnad, only two reporters are found to narrate the </a:t>
            </a:r>
            <a:r>
              <a:rPr lang="en-US" sz="2400" i="0" u="sng" dirty="0">
                <a:solidFill>
                  <a:srgbClr val="000000"/>
                </a:solidFill>
                <a:effectLst/>
                <a:latin typeface="Times New Roman" panose="02020603050405020304" pitchFamily="18" charset="0"/>
                <a:cs typeface="Times New Roman" panose="02020603050405020304" pitchFamily="18" charset="0"/>
              </a:rPr>
              <a:t>h</a:t>
            </a:r>
            <a:r>
              <a:rPr lang="en-US" sz="2400" i="0" dirty="0">
                <a:solidFill>
                  <a:srgbClr val="000000"/>
                </a:solidFill>
                <a:effectLst/>
                <a:latin typeface="Times New Roman" panose="02020603050405020304" pitchFamily="18" charset="0"/>
                <a:cs typeface="Times New Roman" panose="02020603050405020304" pitchFamily="18" charset="0"/>
              </a:rPr>
              <a:t>adith, it is termed </a:t>
            </a:r>
            <a:r>
              <a:rPr lang="en-US" sz="2400" i="0" dirty="0">
                <a:effectLst/>
                <a:latin typeface="Times New Roman" panose="02020603050405020304" pitchFamily="18" charset="0"/>
                <a:cs typeface="Times New Roman" panose="02020603050405020304" pitchFamily="18" charset="0"/>
              </a:rPr>
              <a:t>`Aziz</a:t>
            </a:r>
            <a:r>
              <a:rPr lang="en-US" sz="2400" i="0" dirty="0">
                <a:solidFill>
                  <a:srgbClr val="000000"/>
                </a:solidFill>
                <a:effectLst/>
                <a:latin typeface="Times New Roman" panose="02020603050405020304" pitchFamily="18" charset="0"/>
                <a:cs typeface="Times New Roman" panose="02020603050405020304" pitchFamily="18" charset="0"/>
              </a:rPr>
              <a:t> ("rare, strong"). </a:t>
            </a:r>
          </a:p>
          <a:p>
            <a:r>
              <a:rPr lang="en-US" sz="2400" dirty="0">
                <a:solidFill>
                  <a:srgbClr val="000000"/>
                </a:solidFill>
                <a:latin typeface="Times New Roman" panose="02020603050405020304" pitchFamily="18" charset="0"/>
                <a:cs typeface="Times New Roman" panose="02020603050405020304" pitchFamily="18" charset="0"/>
              </a:rPr>
              <a:t>Gharib </a:t>
            </a:r>
          </a:p>
          <a:p>
            <a:pPr marL="0" indent="0">
              <a:buNone/>
            </a:pPr>
            <a:r>
              <a:rPr lang="en-US" sz="2400" i="0" dirty="0">
                <a:solidFill>
                  <a:srgbClr val="000000"/>
                </a:solidFill>
                <a:effectLst/>
                <a:latin typeface="Times New Roman" panose="02020603050405020304" pitchFamily="18" charset="0"/>
                <a:cs typeface="Times New Roman" panose="02020603050405020304" pitchFamily="18" charset="0"/>
              </a:rPr>
              <a:t>A </a:t>
            </a:r>
            <a:r>
              <a:rPr lang="en-US" sz="2400" i="0" dirty="0" err="1">
                <a:solidFill>
                  <a:srgbClr val="000000"/>
                </a:solidFill>
                <a:effectLst/>
                <a:latin typeface="Times New Roman" panose="02020603050405020304" pitchFamily="18" charset="0"/>
                <a:cs typeface="Times New Roman" panose="02020603050405020304" pitchFamily="18" charset="0"/>
              </a:rPr>
              <a:t>gharib</a:t>
            </a:r>
            <a:r>
              <a:rPr lang="en-US" sz="2400" i="0" dirty="0">
                <a:solidFill>
                  <a:srgbClr val="000000"/>
                </a:solidFill>
                <a:effectLst/>
                <a:latin typeface="Times New Roman" panose="02020603050405020304" pitchFamily="18" charset="0"/>
                <a:cs typeface="Times New Roman" panose="02020603050405020304" pitchFamily="18" charset="0"/>
              </a:rPr>
              <a:t> Hadith basically refers to that Hadith which has transmitted by only one narrator in any particular era, regardless of their number in other eras. A </a:t>
            </a:r>
            <a:r>
              <a:rPr lang="en-US" sz="2400" i="0" dirty="0" err="1">
                <a:solidFill>
                  <a:srgbClr val="000000"/>
                </a:solidFill>
                <a:effectLst/>
                <a:latin typeface="Times New Roman" panose="02020603050405020304" pitchFamily="18" charset="0"/>
                <a:cs typeface="Times New Roman" panose="02020603050405020304" pitchFamily="18" charset="0"/>
              </a:rPr>
              <a:t>gharib</a:t>
            </a:r>
            <a:r>
              <a:rPr lang="en-US" sz="2400" i="0" dirty="0">
                <a:solidFill>
                  <a:srgbClr val="000000"/>
                </a:solidFill>
                <a:effectLst/>
                <a:latin typeface="Times New Roman" panose="02020603050405020304" pitchFamily="18" charset="0"/>
                <a:cs typeface="Times New Roman" panose="02020603050405020304" pitchFamily="18" charset="0"/>
              </a:rPr>
              <a:t> Hadith could be authentic (sahih) like those </a:t>
            </a:r>
            <a:r>
              <a:rPr lang="en-US" sz="2400" i="0" dirty="0" err="1">
                <a:solidFill>
                  <a:srgbClr val="000000"/>
                </a:solidFill>
                <a:effectLst/>
                <a:latin typeface="Times New Roman" panose="02020603050405020304" pitchFamily="18" charset="0"/>
                <a:cs typeface="Times New Roman" panose="02020603050405020304" pitchFamily="18" charset="0"/>
              </a:rPr>
              <a:t>gharib</a:t>
            </a:r>
            <a:r>
              <a:rPr lang="en-US" sz="2400" i="0" dirty="0">
                <a:solidFill>
                  <a:srgbClr val="000000"/>
                </a:solidFill>
                <a:effectLst/>
                <a:latin typeface="Times New Roman" panose="02020603050405020304" pitchFamily="18" charset="0"/>
                <a:cs typeface="Times New Roman" panose="02020603050405020304" pitchFamily="18" charset="0"/>
              </a:rPr>
              <a:t> Hadiths which are recorded in Sahih Bukhari or Sahih Muslim. However, many times these type of Hadiths turn out to be weak.</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1049" y="545501"/>
            <a:ext cx="6798945" cy="930275"/>
          </a:xfrm>
        </p:spPr>
        <p:txBody>
          <a:bodyPr>
            <a:noAutofit/>
          </a:bodyPr>
          <a:lstStyle/>
          <a:p>
            <a:r>
              <a:rPr lang="en-US" sz="2800" b="1" dirty="0">
                <a:latin typeface="Times New Roman" panose="02020603050405020304" pitchFamily="18" charset="0"/>
                <a:cs typeface="Times New Roman" panose="02020603050405020304" pitchFamily="18" charset="0"/>
              </a:rPr>
              <a:t>Types of Hadith based on Refrence to  a particular Authority</a:t>
            </a:r>
          </a:p>
        </p:txBody>
      </p:sp>
      <p:sp>
        <p:nvSpPr>
          <p:cNvPr id="3" name="Content Placeholder 2"/>
          <p:cNvSpPr>
            <a:spLocks noGrp="1"/>
          </p:cNvSpPr>
          <p:nvPr>
            <p:ph idx="1"/>
          </p:nvPr>
        </p:nvSpPr>
        <p:spPr>
          <a:xfrm>
            <a:off x="702365" y="1656523"/>
            <a:ext cx="7273236" cy="4278610"/>
          </a:xfrm>
        </p:spPr>
        <p:txBody>
          <a:bodyPr>
            <a:normAutofit fontScale="47500" lnSpcReduction="20000"/>
          </a:bodyPr>
          <a:lstStyle/>
          <a:p>
            <a:r>
              <a:rPr lang="en-US" sz="5100" b="1" i="0" dirty="0" err="1">
                <a:solidFill>
                  <a:srgbClr val="000000"/>
                </a:solidFill>
                <a:effectLst/>
                <a:latin typeface="Times New Roman" panose="02020603050405020304" pitchFamily="18" charset="0"/>
                <a:cs typeface="Times New Roman" panose="02020603050405020304" pitchFamily="18" charset="0"/>
              </a:rPr>
              <a:t>Marfu</a:t>
            </a:r>
            <a:r>
              <a:rPr lang="en-US" sz="5100" b="0" i="0" dirty="0">
                <a:solidFill>
                  <a:srgbClr val="000000"/>
                </a:solidFill>
                <a:effectLst/>
                <a:latin typeface="Times New Roman" panose="02020603050405020304" pitchFamily="18" charset="0"/>
                <a:cs typeface="Times New Roman" panose="02020603050405020304" pitchFamily="18" charset="0"/>
              </a:rPr>
              <a:t>’: </a:t>
            </a:r>
            <a:r>
              <a:rPr lang="en-US" sz="5100" b="0" i="0" dirty="0">
                <a:solidFill>
                  <a:srgbClr val="222222"/>
                </a:solidFill>
                <a:effectLst/>
                <a:latin typeface="Times New Roman" panose="02020603050405020304" pitchFamily="18" charset="0"/>
                <a:cs typeface="Times New Roman" panose="02020603050405020304" pitchFamily="18" charset="0"/>
              </a:rPr>
              <a:t>Elevated</a:t>
            </a:r>
            <a:endParaRPr lang="en-US" sz="5100" b="0" i="0" dirty="0">
              <a:solidFill>
                <a:srgbClr val="000000"/>
              </a:solidFill>
              <a:effectLst/>
              <a:latin typeface="Times New Roman" panose="02020603050405020304" pitchFamily="18" charset="0"/>
              <a:cs typeface="Times New Roman" panose="02020603050405020304" pitchFamily="18" charset="0"/>
            </a:endParaRPr>
          </a:p>
          <a:p>
            <a:pPr marL="0" indent="0" algn="l">
              <a:buNone/>
            </a:pPr>
            <a:r>
              <a:rPr lang="en-US" sz="5100" b="0" i="0" dirty="0">
                <a:solidFill>
                  <a:srgbClr val="000000"/>
                </a:solidFill>
                <a:effectLst/>
                <a:latin typeface="Times New Roman" panose="02020603050405020304" pitchFamily="18" charset="0"/>
                <a:cs typeface="Times New Roman" panose="02020603050405020304" pitchFamily="18" charset="0"/>
              </a:rPr>
              <a:t> Refers to that narration in which the statements, actions, approvals or qualities (</a:t>
            </a:r>
            <a:r>
              <a:rPr lang="en-US" sz="5100" b="0" i="1" dirty="0" err="1">
                <a:solidFill>
                  <a:srgbClr val="000000"/>
                </a:solidFill>
                <a:effectLst/>
                <a:latin typeface="Times New Roman" panose="02020603050405020304" pitchFamily="18" charset="0"/>
                <a:cs typeface="Times New Roman" panose="02020603050405020304" pitchFamily="18" charset="0"/>
              </a:rPr>
              <a:t>shamail</a:t>
            </a:r>
            <a:r>
              <a:rPr lang="en-US" sz="5100" b="0" i="0" dirty="0">
                <a:solidFill>
                  <a:srgbClr val="000000"/>
                </a:solidFill>
                <a:effectLst/>
                <a:latin typeface="Times New Roman" panose="02020603050405020304" pitchFamily="18" charset="0"/>
                <a:cs typeface="Times New Roman" panose="02020603050405020304" pitchFamily="18" charset="0"/>
              </a:rPr>
              <a:t>) are attributed to Rasulullah (</a:t>
            </a:r>
            <a:r>
              <a:rPr lang="en-US" sz="5100" b="0" i="0" dirty="0" err="1">
                <a:solidFill>
                  <a:srgbClr val="000000"/>
                </a:solidFill>
                <a:effectLst/>
                <a:latin typeface="Times New Roman" panose="02020603050405020304" pitchFamily="18" charset="0"/>
                <a:cs typeface="Times New Roman" panose="02020603050405020304" pitchFamily="18" charset="0"/>
              </a:rPr>
              <a:t>sallallahu</a:t>
            </a:r>
            <a:r>
              <a:rPr lang="en-US" sz="5100" b="0" i="0" dirty="0">
                <a:solidFill>
                  <a:srgbClr val="000000"/>
                </a:solidFill>
                <a:effectLst/>
                <a:latin typeface="Times New Roman" panose="02020603050405020304" pitchFamily="18" charset="0"/>
                <a:cs typeface="Times New Roman" panose="02020603050405020304" pitchFamily="18" charset="0"/>
              </a:rPr>
              <a:t> ‘</a:t>
            </a:r>
            <a:r>
              <a:rPr lang="en-US" sz="5100" b="0" i="0" dirty="0" err="1">
                <a:solidFill>
                  <a:srgbClr val="000000"/>
                </a:solidFill>
                <a:effectLst/>
                <a:latin typeface="Times New Roman" panose="02020603050405020304" pitchFamily="18" charset="0"/>
                <a:cs typeface="Times New Roman" panose="02020603050405020304" pitchFamily="18" charset="0"/>
              </a:rPr>
              <a:t>alayhi</a:t>
            </a:r>
            <a:r>
              <a:rPr lang="en-US" sz="5100" b="0" i="0" dirty="0">
                <a:solidFill>
                  <a:srgbClr val="000000"/>
                </a:solidFill>
                <a:effectLst/>
                <a:latin typeface="Times New Roman" panose="02020603050405020304" pitchFamily="18" charset="0"/>
                <a:cs typeface="Times New Roman" panose="02020603050405020304" pitchFamily="18" charset="0"/>
              </a:rPr>
              <a:t> </a:t>
            </a:r>
            <a:r>
              <a:rPr lang="en-US" sz="5100" b="0" i="0" dirty="0" err="1">
                <a:solidFill>
                  <a:srgbClr val="000000"/>
                </a:solidFill>
                <a:effectLst/>
                <a:latin typeface="Times New Roman" panose="02020603050405020304" pitchFamily="18" charset="0"/>
                <a:cs typeface="Times New Roman" panose="02020603050405020304" pitchFamily="18" charset="0"/>
              </a:rPr>
              <a:t>wa</a:t>
            </a:r>
            <a:r>
              <a:rPr lang="en-US" sz="5100" b="0" i="0" dirty="0">
                <a:solidFill>
                  <a:srgbClr val="000000"/>
                </a:solidFill>
                <a:effectLst/>
                <a:latin typeface="Times New Roman" panose="02020603050405020304" pitchFamily="18" charset="0"/>
                <a:cs typeface="Times New Roman" panose="02020603050405020304" pitchFamily="18" charset="0"/>
              </a:rPr>
              <a:t> </a:t>
            </a:r>
            <a:r>
              <a:rPr lang="en-US" sz="5100" b="0" i="0" dirty="0" err="1">
                <a:solidFill>
                  <a:srgbClr val="000000"/>
                </a:solidFill>
                <a:effectLst/>
                <a:latin typeface="Times New Roman" panose="02020603050405020304" pitchFamily="18" charset="0"/>
                <a:cs typeface="Times New Roman" panose="02020603050405020304" pitchFamily="18" charset="0"/>
              </a:rPr>
              <a:t>sallam</a:t>
            </a:r>
            <a:r>
              <a:rPr lang="en-US" sz="5100" b="0" i="0" dirty="0">
                <a:solidFill>
                  <a:srgbClr val="000000"/>
                </a:solidFill>
                <a:effectLst/>
                <a:latin typeface="Times New Roman" panose="02020603050405020304" pitchFamily="18" charset="0"/>
                <a:cs typeface="Times New Roman" panose="02020603050405020304" pitchFamily="18" charset="0"/>
              </a:rPr>
              <a:t>).</a:t>
            </a:r>
          </a:p>
          <a:p>
            <a:pPr algn="l"/>
            <a:r>
              <a:rPr lang="en-US" sz="5100" b="1" i="0" dirty="0">
                <a:solidFill>
                  <a:srgbClr val="000000"/>
                </a:solidFill>
                <a:effectLst/>
                <a:latin typeface="Times New Roman" panose="02020603050405020304" pitchFamily="18" charset="0"/>
                <a:cs typeface="Times New Roman" panose="02020603050405020304" pitchFamily="18" charset="0"/>
              </a:rPr>
              <a:t>Al </a:t>
            </a:r>
            <a:r>
              <a:rPr lang="en-US" sz="5100" b="1" i="0" dirty="0" err="1">
                <a:solidFill>
                  <a:srgbClr val="000000"/>
                </a:solidFill>
                <a:effectLst/>
                <a:latin typeface="Times New Roman" panose="02020603050405020304" pitchFamily="18" charset="0"/>
                <a:cs typeface="Times New Roman" panose="02020603050405020304" pitchFamily="18" charset="0"/>
              </a:rPr>
              <a:t>Mawquf</a:t>
            </a:r>
            <a:r>
              <a:rPr lang="en-US" sz="5100" b="0" i="0" dirty="0">
                <a:solidFill>
                  <a:srgbClr val="000000"/>
                </a:solidFill>
                <a:effectLst/>
                <a:latin typeface="Times New Roman" panose="02020603050405020304" pitchFamily="18" charset="0"/>
                <a:cs typeface="Times New Roman" panose="02020603050405020304" pitchFamily="18" charset="0"/>
              </a:rPr>
              <a:t> : </a:t>
            </a:r>
            <a:r>
              <a:rPr lang="en-US" sz="5100" b="0" i="0" dirty="0">
                <a:solidFill>
                  <a:srgbClr val="222222"/>
                </a:solidFill>
                <a:effectLst/>
                <a:latin typeface="Times New Roman" panose="02020603050405020304" pitchFamily="18" charset="0"/>
                <a:cs typeface="Times New Roman" panose="02020603050405020304" pitchFamily="18" charset="0"/>
              </a:rPr>
              <a:t>Stopped</a:t>
            </a:r>
            <a:endParaRPr lang="en-US" sz="5100" b="0" i="0" dirty="0">
              <a:solidFill>
                <a:srgbClr val="000000"/>
              </a:solidFill>
              <a:effectLst/>
              <a:latin typeface="Times New Roman" panose="02020603050405020304" pitchFamily="18" charset="0"/>
              <a:cs typeface="Times New Roman" panose="02020603050405020304" pitchFamily="18" charset="0"/>
            </a:endParaRPr>
          </a:p>
          <a:p>
            <a:pPr marL="0" indent="0" algn="l">
              <a:buNone/>
            </a:pPr>
            <a:r>
              <a:rPr lang="en-US" sz="5100" dirty="0">
                <a:solidFill>
                  <a:srgbClr val="000000"/>
                </a:solidFill>
                <a:latin typeface="Times New Roman" panose="02020603050405020304" pitchFamily="18" charset="0"/>
                <a:cs typeface="Times New Roman" panose="02020603050405020304" pitchFamily="18" charset="0"/>
              </a:rPr>
              <a:t>R</a:t>
            </a:r>
            <a:r>
              <a:rPr lang="en-US" sz="5100" b="0" i="0" dirty="0">
                <a:solidFill>
                  <a:srgbClr val="000000"/>
                </a:solidFill>
                <a:effectLst/>
                <a:latin typeface="Times New Roman" panose="02020603050405020304" pitchFamily="18" charset="0"/>
                <a:cs typeface="Times New Roman" panose="02020603050405020304" pitchFamily="18" charset="0"/>
              </a:rPr>
              <a:t>efers to a narration in which the statements or actions are attributed to a Sahabi (</a:t>
            </a:r>
            <a:r>
              <a:rPr lang="en-US" sz="5100" b="0" i="0" dirty="0" err="1">
                <a:solidFill>
                  <a:srgbClr val="000000"/>
                </a:solidFill>
                <a:effectLst/>
                <a:latin typeface="Times New Roman" panose="02020603050405020304" pitchFamily="18" charset="0"/>
                <a:cs typeface="Times New Roman" panose="02020603050405020304" pitchFamily="18" charset="0"/>
              </a:rPr>
              <a:t>radiyallahu’anhu</a:t>
            </a:r>
            <a:r>
              <a:rPr lang="en-US" sz="5100" b="0" i="0" dirty="0">
                <a:solidFill>
                  <a:srgbClr val="000000"/>
                </a:solidFill>
                <a:effectLst/>
                <a:latin typeface="Times New Roman" panose="02020603050405020304" pitchFamily="18" charset="0"/>
                <a:cs typeface="Times New Roman" panose="02020603050405020304" pitchFamily="18" charset="0"/>
              </a:rPr>
              <a:t>).</a:t>
            </a:r>
          </a:p>
          <a:p>
            <a:pPr>
              <a:buFont typeface="Arial" panose="020B0604020202020204" pitchFamily="34" charset="0"/>
              <a:buChar char="•"/>
            </a:pPr>
            <a:r>
              <a:rPr lang="en-US" sz="5100" b="1" dirty="0">
                <a:latin typeface="Times New Roman" panose="02020603050405020304" pitchFamily="18" charset="0"/>
                <a:cs typeface="Times New Roman" panose="02020603050405020304" pitchFamily="18" charset="0"/>
              </a:rPr>
              <a:t>  </a:t>
            </a:r>
            <a:r>
              <a:rPr lang="en-US" sz="5100" b="1" dirty="0" err="1">
                <a:latin typeface="Times New Roman" panose="02020603050405020304" pitchFamily="18" charset="0"/>
                <a:cs typeface="Times New Roman" panose="02020603050405020304" pitchFamily="18" charset="0"/>
              </a:rPr>
              <a:t>Maqtoo</a:t>
            </a:r>
            <a:r>
              <a:rPr lang="en-US" sz="5100" dirty="0">
                <a:latin typeface="Times New Roman" panose="02020603050405020304" pitchFamily="18" charset="0"/>
                <a:cs typeface="Times New Roman" panose="02020603050405020304" pitchFamily="18" charset="0"/>
              </a:rPr>
              <a:t>: </a:t>
            </a:r>
            <a:r>
              <a:rPr lang="en-US" sz="5100" b="0" i="0" dirty="0">
                <a:solidFill>
                  <a:srgbClr val="222222"/>
                </a:solidFill>
                <a:effectLst/>
                <a:latin typeface="Times New Roman" panose="02020603050405020304" pitchFamily="18" charset="0"/>
                <a:cs typeface="Times New Roman" panose="02020603050405020304" pitchFamily="18" charset="0"/>
              </a:rPr>
              <a:t>Severed. </a:t>
            </a:r>
          </a:p>
          <a:p>
            <a:pPr marL="0" indent="0">
              <a:buNone/>
            </a:pPr>
            <a:r>
              <a:rPr lang="en-US" sz="5100" dirty="0" err="1">
                <a:solidFill>
                  <a:srgbClr val="222222"/>
                </a:solidFill>
                <a:latin typeface="Times New Roman" panose="02020603050405020304" pitchFamily="18" charset="0"/>
                <a:cs typeface="Times New Roman" panose="02020603050405020304" pitchFamily="18" charset="0"/>
              </a:rPr>
              <a:t>Reffer</a:t>
            </a:r>
            <a:r>
              <a:rPr lang="en-US" sz="5100" dirty="0">
                <a:solidFill>
                  <a:srgbClr val="222222"/>
                </a:solidFill>
                <a:latin typeface="Times New Roman" panose="02020603050405020304" pitchFamily="18" charset="0"/>
                <a:cs typeface="Times New Roman" panose="02020603050405020304" pitchFamily="18" charset="0"/>
              </a:rPr>
              <a:t> to</a:t>
            </a:r>
            <a:r>
              <a:rPr lang="en-US" sz="5100" b="0" i="0" dirty="0">
                <a:solidFill>
                  <a:srgbClr val="222222"/>
                </a:solidFill>
                <a:effectLst/>
                <a:latin typeface="Times New Roman" panose="02020603050405020304" pitchFamily="18" charset="0"/>
                <a:cs typeface="Times New Roman" panose="02020603050405020304" pitchFamily="18" charset="0"/>
              </a:rPr>
              <a:t> Instruction which cannot be traced back to the Prophet </a:t>
            </a:r>
            <a:r>
              <a:rPr lang="ar-SA" sz="5100" b="0" i="0" dirty="0">
                <a:solidFill>
                  <a:srgbClr val="222222"/>
                </a:solidFill>
                <a:effectLst/>
                <a:latin typeface="Times New Roman" panose="02020603050405020304" pitchFamily="18" charset="0"/>
                <a:cs typeface="Times New Roman" panose="02020603050405020304" pitchFamily="18" charset="0"/>
              </a:rPr>
              <a:t>ﷺ, </a:t>
            </a:r>
            <a:r>
              <a:rPr lang="en-US" sz="5100" b="0" i="0" dirty="0">
                <a:solidFill>
                  <a:srgbClr val="222222"/>
                </a:solidFill>
                <a:effectLst/>
                <a:latin typeface="Times New Roman" panose="02020603050405020304" pitchFamily="18" charset="0"/>
                <a:cs typeface="Times New Roman" panose="02020603050405020304" pitchFamily="18" charset="0"/>
              </a:rPr>
              <a:t>but to one of his companions, who explained it in their own words</a:t>
            </a:r>
            <a:endParaRPr lang="en-US" sz="5100"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Fabricated Hadith</a:t>
            </a:r>
          </a:p>
        </p:txBody>
      </p:sp>
      <p:sp>
        <p:nvSpPr>
          <p:cNvPr id="3" name="Content Placeholder 2"/>
          <p:cNvSpPr>
            <a:spLocks noGrp="1"/>
          </p:cNvSpPr>
          <p:nvPr>
            <p:ph idx="1"/>
          </p:nvPr>
        </p:nvSpPr>
        <p:spPr>
          <a:xfrm>
            <a:off x="468317" y="1492688"/>
            <a:ext cx="8443864" cy="3604895"/>
          </a:xfrm>
        </p:spPr>
        <p:txBody>
          <a:bodyPr>
            <a:noAutofit/>
          </a:bodyPr>
          <a:lstStyle/>
          <a:p>
            <a:pPr algn="just"/>
            <a:r>
              <a:rPr lang="en-US" sz="2500" b="0" i="0" dirty="0">
                <a:effectLst/>
                <a:latin typeface="Roboto" panose="020F0502020204030204" pitchFamily="2" charset="0"/>
              </a:rPr>
              <a:t>Definition of a Fabricated Hadith </a:t>
            </a:r>
          </a:p>
          <a:p>
            <a:pPr marL="0" indent="0">
              <a:buNone/>
            </a:pPr>
            <a:r>
              <a:rPr lang="en-US" sz="2500" b="0" i="0" dirty="0">
                <a:effectLst/>
                <a:latin typeface="Roboto" panose="020F0502020204030204" pitchFamily="2" charset="0"/>
              </a:rPr>
              <a:t>A fabricated hadith is a hadith which is falsely ascribed to the Prophet (peace and blessings be upon him) while in fact he did not pronounce it; it is not permissible to narrate such hadiths (As-</a:t>
            </a:r>
            <a:r>
              <a:rPr lang="en-US" sz="2500" b="0" i="0" dirty="0" err="1">
                <a:effectLst/>
                <a:latin typeface="Roboto" panose="020F0502020204030204" pitchFamily="2" charset="0"/>
              </a:rPr>
              <a:t>Suyuti</a:t>
            </a:r>
            <a:r>
              <a:rPr lang="en-US" sz="2500" b="0" i="0" dirty="0">
                <a:effectLst/>
                <a:latin typeface="Roboto" panose="020F0502020204030204" pitchFamily="2" charset="0"/>
              </a:rPr>
              <a:t> 2:274). Most of the fabricated hadiths were introduced in Muslim literature by the fabricators themselves; they forged the statements and invented the isnad from their </a:t>
            </a:r>
            <a:r>
              <a:rPr lang="en-US" sz="2500" b="0" i="0" dirty="0" smtClean="0">
                <a:effectLst/>
                <a:latin typeface="Roboto" panose="020F0502020204030204" pitchFamily="2" charset="0"/>
              </a:rPr>
              <a:t>own imagination</a:t>
            </a:r>
            <a:r>
              <a:rPr lang="en-US" sz="2500" b="0" i="0" dirty="0">
                <a:effectLst/>
                <a:latin typeface="Roboto" panose="020F0502020204030204" pitchFamily="2" charset="0"/>
              </a:rPr>
              <a:t>.</a:t>
            </a:r>
            <a:r>
              <a:rPr lang="en-US" sz="2500" dirty="0"/>
              <a:t/>
            </a:r>
            <a:br>
              <a:rPr lang="en-US" sz="2500" dirty="0"/>
            </a:br>
            <a:endParaRPr lang="en-US" sz="25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Causes of Fabrication</a:t>
            </a:r>
          </a:p>
        </p:txBody>
      </p:sp>
      <p:sp>
        <p:nvSpPr>
          <p:cNvPr id="3" name="Content Placeholder 2"/>
          <p:cNvSpPr>
            <a:spLocks noGrp="1"/>
          </p:cNvSpPr>
          <p:nvPr>
            <p:ph idx="1"/>
          </p:nvPr>
        </p:nvSpPr>
        <p:spPr>
          <a:xfrm>
            <a:off x="796630" y="1612587"/>
            <a:ext cx="7294880" cy="3613785"/>
          </a:xfrm>
        </p:spPr>
        <p:txBody>
          <a:bodyPr>
            <a:noAutofit/>
          </a:bodyPr>
          <a:lstStyle/>
          <a:p>
            <a:r>
              <a:rPr lang="en-US" sz="2700" dirty="0">
                <a:effectLst/>
                <a:latin typeface="Roboto" panose="020F0502020204030204" pitchFamily="2" charset="0"/>
                <a:sym typeface="+mn-ea"/>
              </a:rPr>
              <a:t>1. The </a:t>
            </a:r>
            <a:r>
              <a:rPr lang="en-US" sz="2700" dirty="0" err="1">
                <a:effectLst/>
                <a:latin typeface="Roboto" panose="020F0502020204030204" pitchFamily="2" charset="0"/>
                <a:sym typeface="+mn-ea"/>
              </a:rPr>
              <a:t>Zanadiqah</a:t>
            </a:r>
            <a:r>
              <a:rPr lang="en-US" sz="2700" dirty="0">
                <a:effectLst/>
                <a:latin typeface="Roboto" panose="020F0502020204030204" pitchFamily="2" charset="0"/>
                <a:sym typeface="+mn-ea"/>
              </a:rPr>
              <a:t> (Who don’t believe in God) </a:t>
            </a:r>
            <a:endParaRPr lang="en-US" sz="2700" b="0" i="0" dirty="0">
              <a:effectLst/>
              <a:latin typeface="Roboto" panose="020F0502020204030204" pitchFamily="2" charset="0"/>
            </a:endParaRPr>
          </a:p>
          <a:p>
            <a:r>
              <a:rPr lang="en-US" sz="2700" dirty="0">
                <a:effectLst/>
                <a:latin typeface="Roboto" panose="020F0502020204030204" pitchFamily="2" charset="0"/>
                <a:sym typeface="+mn-ea"/>
              </a:rPr>
              <a:t>2. Political Differences</a:t>
            </a:r>
            <a:endParaRPr lang="en-US" sz="2700" b="0" i="0" dirty="0">
              <a:effectLst/>
              <a:latin typeface="Roboto" panose="020F0502020204030204" pitchFamily="2" charset="0"/>
            </a:endParaRPr>
          </a:p>
          <a:p>
            <a:r>
              <a:rPr lang="en-US" sz="2700" dirty="0">
                <a:effectLst/>
                <a:latin typeface="Roboto" panose="020F0502020204030204" pitchFamily="2" charset="0"/>
                <a:sym typeface="+mn-ea"/>
              </a:rPr>
              <a:t> 3. </a:t>
            </a:r>
            <a:r>
              <a:rPr lang="en-US" sz="2700" dirty="0" err="1">
                <a:effectLst/>
                <a:latin typeface="Roboto" panose="020F0502020204030204" pitchFamily="2" charset="0"/>
                <a:sym typeface="+mn-ea"/>
              </a:rPr>
              <a:t>Favour</a:t>
            </a:r>
            <a:r>
              <a:rPr lang="en-US" sz="2700" dirty="0">
                <a:effectLst/>
                <a:latin typeface="Roboto" panose="020F0502020204030204" pitchFamily="2" charset="0"/>
                <a:sym typeface="+mn-ea"/>
              </a:rPr>
              <a:t> Seekers </a:t>
            </a:r>
            <a:endParaRPr lang="en-US" sz="2700" b="0" i="0" dirty="0">
              <a:effectLst/>
              <a:latin typeface="Roboto" panose="020F0502020204030204" pitchFamily="2" charset="0"/>
            </a:endParaRPr>
          </a:p>
          <a:p>
            <a:r>
              <a:rPr lang="en-US" sz="2700" dirty="0">
                <a:effectLst/>
                <a:latin typeface="Roboto" panose="020F0502020204030204" pitchFamily="2" charset="0"/>
                <a:sym typeface="+mn-ea"/>
              </a:rPr>
              <a:t>4. Story tellers </a:t>
            </a:r>
            <a:endParaRPr lang="en-US" sz="2700" b="0" i="0" dirty="0">
              <a:effectLst/>
              <a:latin typeface="Roboto" panose="020F0502020204030204" pitchFamily="2" charset="0"/>
            </a:endParaRPr>
          </a:p>
          <a:p>
            <a:r>
              <a:rPr lang="en-US" sz="2700" dirty="0">
                <a:effectLst/>
                <a:latin typeface="Roboto" panose="020F0502020204030204" pitchFamily="2" charset="0"/>
                <a:sym typeface="+mn-ea"/>
              </a:rPr>
              <a:t>5. Human Frailties (Neglect,Bad memory,feeble-mindedness)</a:t>
            </a:r>
            <a:endParaRPr lang="en-US" sz="2700" b="0" i="0" dirty="0">
              <a:effectLst/>
              <a:latin typeface="Roboto" panose="020F0502020204030204" pitchFamily="2" charset="0"/>
            </a:endParaRPr>
          </a:p>
          <a:p>
            <a:r>
              <a:rPr lang="en-US" sz="2700" dirty="0">
                <a:effectLst/>
                <a:latin typeface="Roboto" panose="020F0502020204030204" pitchFamily="2" charset="0"/>
                <a:sym typeface="+mn-ea"/>
              </a:rPr>
              <a:t>6. Ignorant Ascetics (example to fabricate hadith to come close to Allah)</a:t>
            </a:r>
            <a:endParaRPr lang="en-US" sz="2700" b="0" i="0" dirty="0">
              <a:effectLst/>
              <a:latin typeface="Roboto" panose="020F0502020204030204" pitchFamily="2" charset="0"/>
            </a:endParaRPr>
          </a:p>
          <a:p>
            <a:r>
              <a:rPr lang="en-US" sz="2700" dirty="0">
                <a:effectLst/>
                <a:latin typeface="Roboto" panose="020F0502020204030204" pitchFamily="2" charset="0"/>
                <a:sym typeface="+mn-ea"/>
              </a:rPr>
              <a:t>7. Prejudice for One’s Own Town, Race or Imam</a:t>
            </a:r>
            <a:r>
              <a:rPr lang="en-US" sz="2700" dirty="0">
                <a:sym typeface="+mn-ea"/>
              </a:rPr>
              <a:t/>
            </a:r>
            <a:br>
              <a:rPr lang="en-US" sz="2700" dirty="0">
                <a:sym typeface="+mn-ea"/>
              </a:rPr>
            </a:br>
            <a:endParaRPr lang="en-US" sz="2700" dirty="0">
              <a:sym typeface="+mn-ea"/>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655" y="915035"/>
            <a:ext cx="6798945" cy="1069975"/>
          </a:xfrm>
        </p:spPr>
        <p:txBody>
          <a:bodyPr/>
          <a:lstStyle/>
          <a:p>
            <a:r>
              <a:rPr lang="en-US" altLang="en-US" b="1" dirty="0"/>
              <a:t>Books on fabricated </a:t>
            </a:r>
            <a:r>
              <a:rPr lang="en-US" altLang="en-US" b="1" dirty="0" err="1"/>
              <a:t>Ahadith</a:t>
            </a:r>
            <a:endParaRPr lang="en-US" altLang="en-US" b="1" dirty="0"/>
          </a:p>
        </p:txBody>
      </p:sp>
      <p:sp>
        <p:nvSpPr>
          <p:cNvPr id="3" name="Content Placeholder 2"/>
          <p:cNvSpPr>
            <a:spLocks noGrp="1"/>
          </p:cNvSpPr>
          <p:nvPr>
            <p:ph idx="1"/>
          </p:nvPr>
        </p:nvSpPr>
        <p:spPr>
          <a:xfrm>
            <a:off x="1176655" y="1985010"/>
            <a:ext cx="6798945" cy="3575050"/>
          </a:xfrm>
        </p:spPr>
        <p:txBody>
          <a:bodyPr>
            <a:noAutofit/>
          </a:bodyPr>
          <a:lstStyle/>
          <a:p>
            <a:pPr marL="0" indent="0" algn="r">
              <a:buNone/>
            </a:pPr>
            <a:r>
              <a:rPr lang="ar-SA" altLang="en-US" sz="2200">
                <a:sym typeface="+mn-ea"/>
              </a:rPr>
              <a:t>جلال الدين السيوطى)</a:t>
            </a:r>
            <a:r>
              <a:rPr lang="en-US" sz="2200">
                <a:sym typeface="+mn-ea"/>
              </a:rPr>
              <a:t> )</a:t>
            </a:r>
            <a:r>
              <a:rPr lang="ar-SA" altLang="en-US" sz="2200">
                <a:sym typeface="+mn-ea"/>
              </a:rPr>
              <a:t> المصنوعة فى الاحاديث الموضوعة </a:t>
            </a:r>
            <a:r>
              <a:rPr lang="en-US" sz="2200">
                <a:sym typeface="+mn-ea"/>
              </a:rPr>
              <a:t>اللآلئ </a:t>
            </a:r>
            <a:endParaRPr lang="en-US" sz="2200"/>
          </a:p>
          <a:p>
            <a:pPr marL="0" indent="0" algn="r">
              <a:buNone/>
            </a:pPr>
            <a:r>
              <a:rPr lang="ar-SA" altLang="en-US" sz="2200">
                <a:sym typeface="+mn-ea"/>
              </a:rPr>
              <a:t>تنزيه الشريعة المرفوعة من الأحاديث الشنيعة الموضوعة(ابن عراق الكنانى ) </a:t>
            </a:r>
            <a:endParaRPr lang="ar-SA" altLang="en-US" sz="2200"/>
          </a:p>
          <a:p>
            <a:pPr marL="0" indent="0" algn="r">
              <a:buNone/>
            </a:pPr>
            <a:r>
              <a:rPr lang="ar-SA" altLang="en-US" sz="2200">
                <a:sym typeface="+mn-ea"/>
              </a:rPr>
              <a:t>الفوائد المجموعة من الأحاديث الموضوعة (إمام الشوكانى)</a:t>
            </a:r>
            <a:endParaRPr lang="en-US" sz="2200"/>
          </a:p>
          <a:p>
            <a:pPr marL="0" indent="0" algn="r">
              <a:buNone/>
            </a:pPr>
            <a:r>
              <a:rPr lang="ar-SA" altLang="en-US" sz="2200">
                <a:sym typeface="+mn-ea"/>
              </a:rPr>
              <a:t>تذكرة الموضوعات( ابن طاهر المقدسى)</a:t>
            </a:r>
            <a:endParaRPr lang="en-US" sz="2200"/>
          </a:p>
          <a:p>
            <a:pPr marL="0" indent="0" algn="r">
              <a:buNone/>
            </a:pPr>
            <a:r>
              <a:rPr lang="ar-SA" altLang="en-US" sz="2200">
                <a:sym typeface="+mn-ea"/>
              </a:rPr>
              <a:t>(ابن الجوزى ) </a:t>
            </a:r>
            <a:r>
              <a:rPr lang="en-US" sz="2200">
                <a:sym typeface="+mn-ea"/>
              </a:rPr>
              <a:t>الموضوعات :</a:t>
            </a:r>
            <a:r>
              <a:rPr lang="ar-SA" altLang="en-US" sz="2200">
                <a:sym typeface="+mn-ea"/>
              </a:rPr>
              <a:t>جلال الدين السيوطى)</a:t>
            </a:r>
            <a:r>
              <a:rPr lang="en-US" sz="2200">
                <a:sym typeface="+mn-ea"/>
              </a:rPr>
              <a:t> )</a:t>
            </a:r>
            <a:r>
              <a:rPr lang="ar-SA" altLang="en-US" sz="2200">
                <a:sym typeface="+mn-ea"/>
              </a:rPr>
              <a:t> المصنوعة فى الاحاديث الموضوعة </a:t>
            </a:r>
            <a:r>
              <a:rPr lang="en-US" sz="2200">
                <a:sym typeface="+mn-ea"/>
              </a:rPr>
              <a:t>اللآلئ </a:t>
            </a:r>
            <a:endParaRPr lang="en-US" sz="2200"/>
          </a:p>
          <a:p>
            <a:pPr marL="0" indent="0" algn="r">
              <a:buNone/>
            </a:pPr>
            <a:r>
              <a:rPr lang="ar-SA" altLang="en-US" sz="2200">
                <a:sym typeface="+mn-ea"/>
              </a:rPr>
              <a:t>تنزيه الشريعة المرفوعة من الأحاديث الشنيعة الموضوعة(ابن عراق الكنانى ) </a:t>
            </a:r>
            <a:endParaRPr lang="ar-SA" altLang="en-US" sz="2200"/>
          </a:p>
          <a:p>
            <a:pPr marL="0" indent="0" algn="r">
              <a:buNone/>
            </a:pPr>
            <a:r>
              <a:rPr lang="ar-SA" altLang="en-US" sz="2200">
                <a:sym typeface="+mn-ea"/>
              </a:rPr>
              <a:t>الفوائد المجموعة من الأحاديث الموضوعة (إمام الشوكانى)</a:t>
            </a:r>
            <a:endParaRPr lang="en-US" sz="2200"/>
          </a:p>
          <a:p>
            <a:pPr marL="0" indent="0" algn="r">
              <a:buNone/>
            </a:pPr>
            <a:r>
              <a:rPr lang="ar-SA" altLang="en-US" sz="2200">
                <a:sym typeface="+mn-ea"/>
              </a:rPr>
              <a:t>تذكرة الموضوعات( ابن طاهر المقدسى)</a:t>
            </a:r>
            <a:endParaRPr lang="en-US" sz="2200"/>
          </a:p>
          <a:p>
            <a:pPr marL="0" indent="0" algn="r">
              <a:buNone/>
            </a:pPr>
            <a:r>
              <a:rPr lang="ar-SA" altLang="en-US" sz="2200">
                <a:sym typeface="+mn-ea"/>
              </a:rPr>
              <a:t>(ابن الجوزى ) </a:t>
            </a:r>
            <a:r>
              <a:rPr lang="en-US" sz="2200">
                <a:sym typeface="+mn-ea"/>
              </a:rPr>
              <a:t>الموضوعات :</a:t>
            </a:r>
            <a:endParaRPr lang="en-US" sz="2200"/>
          </a:p>
          <a:p>
            <a:pPr marL="0" indent="0" algn="r">
              <a:buNone/>
            </a:pPr>
            <a:endParaRPr lang="en-US" sz="220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Hadith about Fabrication</a:t>
            </a:r>
          </a:p>
        </p:txBody>
      </p:sp>
      <p:sp>
        <p:nvSpPr>
          <p:cNvPr id="3" name="Content Placeholder 2"/>
          <p:cNvSpPr>
            <a:spLocks noGrp="1"/>
          </p:cNvSpPr>
          <p:nvPr>
            <p:ph idx="1"/>
          </p:nvPr>
        </p:nvSpPr>
        <p:spPr>
          <a:xfrm>
            <a:off x="1031240" y="1587992"/>
            <a:ext cx="6944360" cy="4154170"/>
          </a:xfrm>
        </p:spPr>
        <p:txBody>
          <a:bodyPr>
            <a:normAutofit fontScale="77500" lnSpcReduction="20000"/>
          </a:bodyPr>
          <a:lstStyle/>
          <a:p>
            <a:pPr algn="l" fontAlgn="base"/>
            <a:r>
              <a:rPr lang="en-US" b="1" i="0" dirty="0">
                <a:solidFill>
                  <a:srgbClr val="000000"/>
                </a:solidFill>
                <a:effectLst/>
                <a:latin typeface="Source Serif Pro" panose="020F0502020204030204" pitchFamily="18" charset="0"/>
              </a:rPr>
              <a:t>There will be impostors near the end of time, liars who will bring narrations you have never heard, neither you nor your fathers. Beware, lest they misguide you and afflict you with trials</a:t>
            </a:r>
            <a:r>
              <a:rPr lang="en-US" b="0" i="0" dirty="0">
                <a:solidFill>
                  <a:srgbClr val="000000"/>
                </a:solidFill>
                <a:effectLst/>
                <a:latin typeface="Source Serif Pro" panose="020F0502020204030204" pitchFamily="18" charset="0"/>
              </a:rPr>
              <a:t>.”</a:t>
            </a:r>
          </a:p>
          <a:p>
            <a:pPr algn="l" fontAlgn="base"/>
            <a:r>
              <a:rPr lang="en-US" b="0" i="0" dirty="0">
                <a:solidFill>
                  <a:srgbClr val="000000"/>
                </a:solidFill>
                <a:effectLst/>
                <a:latin typeface="Source Serif Pro" panose="020F0502020204030204" pitchFamily="18" charset="0"/>
              </a:rPr>
              <a:t>Source: </a:t>
            </a:r>
            <a:r>
              <a:rPr lang="en-US" b="0" i="0" dirty="0" err="1">
                <a:solidFill>
                  <a:srgbClr val="000000"/>
                </a:solidFill>
                <a:effectLst/>
                <a:latin typeface="Source Serif Pro" panose="020F0502020204030204" pitchFamily="18" charset="0"/>
              </a:rPr>
              <a:t>Ṣaḥīh</a:t>
            </a:r>
            <a:r>
              <a:rPr lang="en-US" b="0" i="0" dirty="0">
                <a:solidFill>
                  <a:srgbClr val="000000"/>
                </a:solidFill>
                <a:effectLst/>
                <a:latin typeface="Source Serif Pro" panose="020F0502020204030204" pitchFamily="18" charset="0"/>
              </a:rPr>
              <a:t>̣ Muslim 7</a:t>
            </a:r>
          </a:p>
          <a:p>
            <a:pPr algn="l" fontAlgn="base"/>
            <a:r>
              <a:rPr lang="en-US" b="0" i="0" dirty="0">
                <a:solidFill>
                  <a:srgbClr val="000000"/>
                </a:solidFill>
                <a:effectLst/>
                <a:latin typeface="Source Serif Pro" panose="020F0502020204030204" pitchFamily="18" charset="0"/>
              </a:rPr>
              <a:t>Grade: </a:t>
            </a:r>
            <a:r>
              <a:rPr lang="en-US" b="1" i="1" dirty="0">
                <a:solidFill>
                  <a:srgbClr val="000000"/>
                </a:solidFill>
                <a:effectLst/>
                <a:latin typeface="Source Serif Pro" panose="020F0502020204030204" pitchFamily="18" charset="0"/>
              </a:rPr>
              <a:t>Sahih</a:t>
            </a:r>
            <a:r>
              <a:rPr lang="en-US" b="0" i="0" dirty="0">
                <a:solidFill>
                  <a:srgbClr val="000000"/>
                </a:solidFill>
                <a:effectLst/>
                <a:latin typeface="Source Serif Pro" panose="020F0502020204030204" pitchFamily="18" charset="0"/>
              </a:rPr>
              <a:t> (authentic) according to Muslim</a:t>
            </a:r>
          </a:p>
          <a:p>
            <a:pPr marL="0" indent="0" algn="r" fontAlgn="base">
              <a:buNone/>
            </a:pPr>
            <a:r>
              <a:rPr lang="ar-SA" b="0" i="0" dirty="0">
                <a:solidFill>
                  <a:srgbClr val="000000"/>
                </a:solidFill>
                <a:effectLst/>
                <a:latin typeface="Source Serif Pro" panose="020F0502020204030204" pitchFamily="18" charset="0"/>
              </a:rPr>
              <a:t>عَنْ أَبِي هُرَيْرَةَ قَالَ قَالَ رَسُولُ اللَّهِ صَلَّى اللَّهُ عَلَيْهِ وَسَلَّمَ</a:t>
            </a:r>
          </a:p>
          <a:p>
            <a:pPr algn="r" fontAlgn="base"/>
            <a:r>
              <a:rPr lang="ar-SA" b="1" i="0" dirty="0">
                <a:solidFill>
                  <a:srgbClr val="000000"/>
                </a:solidFill>
                <a:effectLst/>
                <a:latin typeface="Source Serif Pro" panose="020F0502020204030204" pitchFamily="18" charset="0"/>
              </a:rPr>
              <a:t> </a:t>
            </a:r>
            <a:r>
              <a:rPr lang="ar-SA" b="1" dirty="0">
                <a:solidFill>
                  <a:srgbClr val="000000"/>
                </a:solidFill>
                <a:latin typeface="Source Serif Pro" panose="020F0502020204030204" pitchFamily="18" charset="0"/>
                <a:sym typeface="+mn-ea"/>
              </a:rPr>
              <a:t>يَكُونُ فِي آخِرِ </a:t>
            </a:r>
            <a:r>
              <a:rPr lang="ar-SA" b="1" i="0" dirty="0">
                <a:solidFill>
                  <a:srgbClr val="000000"/>
                </a:solidFill>
                <a:effectLst/>
                <a:latin typeface="Source Serif Pro" panose="020F0502020204030204" pitchFamily="18" charset="0"/>
              </a:rPr>
              <a:t>الزَّمَانِ دَجَّالُونَ كَذَّابُونَ يَأْتُونَكُمْ مِنْ الْأَحَادِيثِ بِمَا لَمْ تَسْمَعُوا أَنْتُمْ وَلَا آبَاؤُكُمْ فَإِيَّاكُمْ وَإِيَّاهُمْ لَا يُضِلُّونَكُمْ وَلَا يَفْتِنُونَكُمْ</a:t>
            </a:r>
            <a:endParaRPr lang="ar-SA" b="0" i="0" dirty="0">
              <a:solidFill>
                <a:srgbClr val="000000"/>
              </a:solidFill>
              <a:effectLst/>
              <a:latin typeface="Source Serif Pro" panose="020F0502020204030204" pitchFamily="18" charset="0"/>
            </a:endParaRPr>
          </a:p>
          <a:p>
            <a:pPr algn="r" fontAlgn="base"/>
            <a:r>
              <a:rPr lang="ar-SA" b="0" i="0" dirty="0">
                <a:solidFill>
                  <a:srgbClr val="000000"/>
                </a:solidFill>
                <a:effectLst/>
                <a:latin typeface="Source Serif Pro" panose="020F0502020204030204" pitchFamily="18" charset="0"/>
              </a:rPr>
              <a:t> صحيح مسلم مقدمة باب النهي عن الرواية عن الضعفاء والاحتياط في تحمل</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Punishment of Fabrication</a:t>
            </a:r>
          </a:p>
        </p:txBody>
      </p:sp>
      <p:sp>
        <p:nvSpPr>
          <p:cNvPr id="3" name="Content Placeholder 2"/>
          <p:cNvSpPr>
            <a:spLocks noGrp="1"/>
          </p:cNvSpPr>
          <p:nvPr>
            <p:ph idx="1"/>
          </p:nvPr>
        </p:nvSpPr>
        <p:spPr>
          <a:xfrm>
            <a:off x="733329" y="1470133"/>
            <a:ext cx="7831124" cy="3924300"/>
          </a:xfrm>
        </p:spPr>
        <p:txBody>
          <a:bodyPr>
            <a:normAutofit/>
          </a:bodyPr>
          <a:lstStyle/>
          <a:p>
            <a:pPr algn="r"/>
            <a:r>
              <a:rPr lang="ar-SA" sz="2800" dirty="0">
                <a:sym typeface="+mn-ea"/>
              </a:rPr>
              <a:t>”</a:t>
            </a:r>
            <a:r>
              <a:rPr lang="ar-SA" sz="2800" dirty="0"/>
              <a:t>من كذب علي متعمداً فليتبوأ مقعده من النار</a:t>
            </a:r>
            <a:r>
              <a:rPr lang="ar-SA" sz="2800" dirty="0">
                <a:sym typeface="+mn-ea"/>
              </a:rPr>
              <a:t>“</a:t>
            </a:r>
            <a:endParaRPr lang="en-US" dirty="0"/>
          </a:p>
          <a:p>
            <a:r>
              <a:rPr lang="en-US" sz="2800" dirty="0"/>
              <a:t>Abu </a:t>
            </a:r>
            <a:r>
              <a:rPr lang="en-US" sz="2800" dirty="0" err="1"/>
              <a:t>Hurayrah</a:t>
            </a:r>
            <a:r>
              <a:rPr lang="en-US" sz="2800" dirty="0"/>
              <a:t> (may Allah be pleased with him) reported: The Prophet (may Allah’s peace and blessings be upon him) said: "Whoever tells lies about me intentionally should take his seat in Hellfire."  </a:t>
            </a:r>
          </a:p>
          <a:p>
            <a:pPr marL="0" indent="0">
              <a:buNone/>
            </a:pPr>
            <a:r>
              <a:rPr lang="en-US" sz="2800" dirty="0"/>
              <a:t>Sahih/Authentic. - [Al-Bukhari and Muslim]</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920</Words>
  <Application>Microsoft Office PowerPoint</Application>
  <PresentationFormat>On-screen Show (4:3)</PresentationFormat>
  <Paragraphs>96</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Seerah of Prophet Muhammad PBUH سيرة الرسول صلى الله عليه وسلم </vt:lpstr>
      <vt:lpstr>Relation between Sunnah and Hadith</vt:lpstr>
      <vt:lpstr>Relation between Sunnah and Hadith</vt:lpstr>
      <vt:lpstr>Relation between Sunnah and Hadith</vt:lpstr>
      <vt:lpstr>Classification of Hadith Based on Reliability </vt:lpstr>
      <vt:lpstr>Classification of Hadith Based on Reliability</vt:lpstr>
      <vt:lpstr>Classification of Hadith Based on Reliability</vt:lpstr>
      <vt:lpstr>Classification of Hadith Based on Reliability</vt:lpstr>
      <vt:lpstr>Da’if Hadith</vt:lpstr>
      <vt:lpstr>Types of Hadith Based on number of Narrators   </vt:lpstr>
      <vt:lpstr>Types of Hadith Based on number of Narrators</vt:lpstr>
      <vt:lpstr>Types of Hadith Based on number of Narrators</vt:lpstr>
      <vt:lpstr>Types of Hadith based on Refrence to  a particular Authority</vt:lpstr>
      <vt:lpstr>Fabricated Hadith</vt:lpstr>
      <vt:lpstr>Causes of Fabrication</vt:lpstr>
      <vt:lpstr>Books on fabricated Ahadith</vt:lpstr>
      <vt:lpstr>Hadith about Fabrication</vt:lpstr>
      <vt:lpstr>Punishment of Fabrication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Relation between Sunnah and Hadith</dc:title>
  <dc:creator>Zainab Sadiq</dc:creator>
  <cp:lastModifiedBy>Windows User</cp:lastModifiedBy>
  <cp:revision>19</cp:revision>
  <dcterms:created xsi:type="dcterms:W3CDTF">2023-09-18T04:59:00Z</dcterms:created>
  <dcterms:modified xsi:type="dcterms:W3CDTF">2024-05-06T06:44:10Z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198DA0F08886459EA9248038F96F0884_12</vt:lpwstr>
  </property>
  <property fmtid="{D5CDD505-2E9C-101B-9397-08002B2CF9AE}" pid="3" name="KSOProductBuildVer">
    <vt:lpwstr>1033-12.2.0.13489</vt:lpwstr>
  </property>
</Properties>
</file>