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303" r:id="rId2"/>
    <p:sldId id="302" r:id="rId3"/>
    <p:sldId id="293" r:id="rId4"/>
    <p:sldId id="313" r:id="rId5"/>
    <p:sldId id="294" r:id="rId6"/>
    <p:sldId id="295" r:id="rId7"/>
    <p:sldId id="296" r:id="rId8"/>
    <p:sldId id="297" r:id="rId9"/>
    <p:sldId id="292" r:id="rId10"/>
    <p:sldId id="298" r:id="rId11"/>
    <p:sldId id="299" r:id="rId12"/>
    <p:sldId id="300"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61" d="100"/>
          <a:sy n="61" d="100"/>
        </p:scale>
        <p:origin x="-246"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9156700" cy="6858000"/>
          </a:xfrm>
          <a:prstGeom prst="rect">
            <a:avLst/>
          </a:prstGeom>
          <a:noFill/>
          <a:ln w="9525">
            <a:noFill/>
          </a:ln>
        </p:spPr>
      </p:pic>
      <p:sp>
        <p:nvSpPr>
          <p:cNvPr id="2051" name="Rectangle 3"/>
          <p:cNvSpPr>
            <a:spLocks noGrp="1" noChangeArrowheads="1"/>
          </p:cNvSpPr>
          <p:nvPr>
            <p:ph type="ctrTitle"/>
          </p:nvPr>
        </p:nvSpPr>
        <p:spPr>
          <a:xfrm>
            <a:off x="468313" y="1196975"/>
            <a:ext cx="8207375" cy="1082675"/>
          </a:xfrm>
        </p:spPr>
        <p:txBody>
          <a:bodyPr/>
          <a:lstStyle>
            <a:lvl1pPr algn="ctr">
              <a:defRPr>
                <a:solidFill>
                  <a:schemeClr val="bg1"/>
                </a:solidFill>
              </a:defRPr>
            </a:lvl1pPr>
          </a:lstStyle>
          <a:p>
            <a:pPr lvl="0"/>
            <a:r>
              <a:rPr lang="en-US" altLang="zh-CN" noProof="0" smtClean="0"/>
              <a:t>Click to edit Master title style</a:t>
            </a:r>
          </a:p>
        </p:txBody>
      </p:sp>
      <p:sp>
        <p:nvSpPr>
          <p:cNvPr id="2052" name="Rectangle 4"/>
          <p:cNvSpPr>
            <a:spLocks noGrp="1" noChangeArrowheads="1"/>
          </p:cNvSpPr>
          <p:nvPr>
            <p:ph type="subTitle" idx="1"/>
          </p:nvPr>
        </p:nvSpPr>
        <p:spPr>
          <a:xfrm>
            <a:off x="469900" y="2422525"/>
            <a:ext cx="8212138" cy="1752600"/>
          </a:xfrm>
        </p:spPr>
        <p:txBody>
          <a:bodyPr/>
          <a:lstStyle>
            <a:lvl1pPr marL="0" indent="0" algn="ctr">
              <a:buFontTx/>
              <a:buNone/>
              <a:defRPr>
                <a:solidFill>
                  <a:schemeClr val="bg1"/>
                </a:solidFill>
              </a:defRPr>
            </a:lvl1pPr>
          </a:lstStyle>
          <a:p>
            <a:pPr lvl="0"/>
            <a:r>
              <a:rPr lang="en-US" altLang="zh-CN" noProof="0" smtClean="0"/>
              <a:t>Click to edit Master subtitle style</a:t>
            </a:r>
          </a:p>
        </p:txBody>
      </p:sp>
      <p:sp>
        <p:nvSpPr>
          <p:cNvPr id="9" name="Rectangle 5"/>
          <p:cNvSpPr>
            <a:spLocks noGrp="1" noChangeArrowheads="1"/>
          </p:cNvSpPr>
          <p:nvPr>
            <p:ph type="dt" sz="half" idx="2"/>
          </p:nvPr>
        </p:nvSpPr>
        <p:spPr bwMode="auto">
          <a:xfrm>
            <a:off x="457200" y="6245225"/>
            <a:ext cx="2133600" cy="47625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78ABE3C1-DBE1-495D-B57B-2849774B866A}" type="datetimeFigureOut">
              <a:rPr lang="en-US" dirty="0"/>
              <a:pPr/>
              <a:t>6/13/2024</a:t>
            </a:fld>
            <a:endParaRPr lang="en-US" dirty="0"/>
          </a:p>
        </p:txBody>
      </p:sp>
      <p:sp>
        <p:nvSpPr>
          <p:cNvPr id="10" name="Rectangle 6"/>
          <p:cNvSpPr>
            <a:spLocks noGrp="1" noChangeArrowheads="1"/>
          </p:cNvSpPr>
          <p:nvPr>
            <p:ph type="ftr" sz="quarter" idx="3"/>
          </p:nvPr>
        </p:nvSpPr>
        <p:spPr bwMode="auto">
          <a:xfrm>
            <a:off x="3124200" y="6245225"/>
            <a:ext cx="2895600" cy="47625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dirty="0"/>
          </a:p>
        </p:txBody>
      </p:sp>
      <p:sp>
        <p:nvSpPr>
          <p:cNvPr id="11" name="Rectangle 7"/>
          <p:cNvSpPr>
            <a:spLocks noGrp="1" noChangeArrowheads="1"/>
          </p:cNvSpPr>
          <p:nvPr>
            <p:ph type="sldNum" sz="quarter" idx="4"/>
          </p:nvPr>
        </p:nvSpPr>
        <p:spPr bwMode="auto">
          <a:xfrm>
            <a:off x="6553200" y="6245225"/>
            <a:ext cx="2133600" cy="47625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D22F896-40B5-4ADD-8801-0D06FADFA095}" type="slidenum">
              <a:rPr lang="en-US" dirty="0"/>
              <a:pPr/>
              <a:t>‹#›</a:t>
            </a:fld>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DE42F4-6EEF-4EF7-8ED4-2208F0F89A08}" type="datetimeFigureOut">
              <a:rPr lang="en-US" dirty="0"/>
              <a:pPr/>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pPr/>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7475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74750"/>
            <a:ext cx="40386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5A6C69-6797-4E8A-BF37-F2C3751466E9}" type="datetimeFigureOut">
              <a:rPr lang="en-US" dirty="0"/>
              <a:pPr/>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2014A1-A632-4878-A0D3-F52BA7563730}" type="datetimeFigureOut">
              <a:rPr lang="en-US" dirty="0"/>
              <a:pPr/>
              <a:t>6/13/2024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99F462-093F-4566-844B-4C71F2739DA5}" type="datetimeFigureOut">
              <a:rPr lang="en-US" dirty="0"/>
              <a:pPr/>
              <a:t>6/13/2024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dirty="0"/>
              <a:pPr/>
              <a:t>6/13/2024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pPr/>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6"/>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pPr/>
              <a:t>6/13/2024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A3F48C-C7C6-4055-9F49-3777875E72AE}" type="datetimeFigureOut">
              <a:rPr lang="en-US" dirty="0"/>
              <a:pPr/>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78E61D-D431-422C-9764-11DAFE33AB63}" type="datetimeFigureOut">
              <a:rPr lang="en-US" dirty="0"/>
              <a:pPr/>
              <a:t>6/13/2024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a:stretch>
            <a:fillRect/>
          </a:stretch>
        </p:blipFill>
        <p:spPr>
          <a:xfrm>
            <a:off x="0" y="0"/>
            <a:ext cx="9156700" cy="6858000"/>
          </a:xfrm>
          <a:prstGeom prst="rect">
            <a:avLst/>
          </a:prstGeom>
          <a:noFill/>
          <a:ln w="9525">
            <a:noFill/>
          </a:ln>
        </p:spPr>
      </p:pic>
      <p:sp>
        <p:nvSpPr>
          <p:cNvPr id="1027" name="Rectangle 3"/>
          <p:cNvSpPr>
            <a:spLocks noGrp="1"/>
          </p:cNvSpPr>
          <p:nvPr>
            <p:ph type="title"/>
          </p:nvPr>
        </p:nvSpPr>
        <p:spPr>
          <a:xfrm>
            <a:off x="457200" y="190501"/>
            <a:ext cx="82296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457200" y="1174750"/>
            <a:ext cx="82296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9D6E9DEC-419B-4CC5-A080-3B06BD5A8291}" type="datetimeFigureOut">
              <a:rPr lang="en-US" dirty="0"/>
              <a:pPr/>
              <a:t>6/13/2024</a:t>
            </a:fld>
            <a:endParaRPr lang="en-US" dirty="0"/>
          </a:p>
        </p:txBody>
      </p:sp>
      <p:sp>
        <p:nvSpPr>
          <p:cNvPr id="10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dirty="0"/>
          </a:p>
        </p:txBody>
      </p:sp>
      <p:sp>
        <p:nvSpPr>
          <p:cNvPr id="10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3888" y="1710056"/>
            <a:ext cx="7886700" cy="1194435"/>
          </a:xfrm>
        </p:spPr>
        <p:txBody>
          <a:bodyPr/>
          <a:lstStyle/>
          <a:p>
            <a:r>
              <a:rPr lang="en-US" dirty="0" err="1"/>
              <a:t>Seerah</a:t>
            </a:r>
            <a:r>
              <a:rPr lang="en-US" dirty="0"/>
              <a:t> </a:t>
            </a:r>
          </a:p>
        </p:txBody>
      </p:sp>
      <p:sp>
        <p:nvSpPr>
          <p:cNvPr id="4" name="Text Placeholder 3"/>
          <p:cNvSpPr>
            <a:spLocks noGrp="1"/>
          </p:cNvSpPr>
          <p:nvPr>
            <p:ph type="body" idx="1"/>
          </p:nvPr>
        </p:nvSpPr>
        <p:spPr>
          <a:xfrm>
            <a:off x="336233" y="3100705"/>
            <a:ext cx="8174355" cy="1776730"/>
          </a:xfrm>
        </p:spPr>
        <p:txBody>
          <a:bodyPr/>
          <a:lstStyle/>
          <a:p>
            <a:r>
              <a:rPr lang="en-US" sz="2800" dirty="0">
                <a:sym typeface="+mn-ea"/>
              </a:rPr>
              <a:t>Synonyms  word/terms to </a:t>
            </a:r>
            <a:r>
              <a:rPr lang="en-US" sz="2800" dirty="0" err="1">
                <a:sym typeface="+mn-ea"/>
              </a:rPr>
              <a:t>Seerah</a:t>
            </a:r>
            <a:endParaRPr lang="en-US" sz="2800" dirty="0">
              <a:sym typeface="+mn-ea"/>
            </a:endParaRPr>
          </a:p>
          <a:p>
            <a:r>
              <a:rPr lang="en-US" sz="2800" dirty="0" err="1"/>
              <a:t>Sunnah</a:t>
            </a:r>
            <a:r>
              <a:rPr lang="en-US" sz="2800" dirty="0"/>
              <a:t> and Hadith</a:t>
            </a:r>
          </a:p>
          <a:p>
            <a:endParaRPr lang="en-US" sz="2800" dirty="0"/>
          </a:p>
          <a:p>
            <a:endParaRPr lang="en-US"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2804912"/>
            <a:ext cx="8229600" cy="582613"/>
          </a:xfrm>
        </p:spPr>
        <p:txBody>
          <a:bodyPr/>
          <a:lstStyle/>
          <a:p>
            <a:r>
              <a:rPr lang="en-US" sz="4000" b="1" dirty="0"/>
              <a:t>Synonyms</a:t>
            </a:r>
            <a:r>
              <a:rPr lang="en-US" b="1" dirty="0"/>
              <a:t>  word to </a:t>
            </a:r>
            <a:r>
              <a:rPr lang="en-US" b="1" dirty="0" err="1"/>
              <a:t>Seerah</a:t>
            </a:r>
            <a:r>
              <a:rPr lang="en-US" b="1" dirty="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443" y="345048"/>
            <a:ext cx="8229600" cy="582613"/>
          </a:xfrm>
        </p:spPr>
        <p:txBody>
          <a:bodyPr/>
          <a:lstStyle/>
          <a:p>
            <a:r>
              <a:rPr lang="en-US" dirty="0"/>
              <a:t>Introduction</a:t>
            </a:r>
          </a:p>
        </p:txBody>
      </p:sp>
      <p:sp>
        <p:nvSpPr>
          <p:cNvPr id="3" name="Content Placeholder 2"/>
          <p:cNvSpPr>
            <a:spLocks noGrp="1"/>
          </p:cNvSpPr>
          <p:nvPr>
            <p:ph idx="1"/>
          </p:nvPr>
        </p:nvSpPr>
        <p:spPr>
          <a:xfrm>
            <a:off x="354807" y="1237204"/>
            <a:ext cx="8331994" cy="5135245"/>
          </a:xfrm>
        </p:spPr>
        <p:txBody>
          <a:bodyPr/>
          <a:lstStyle/>
          <a:p>
            <a:pPr marL="0" indent="0">
              <a:buNone/>
            </a:pPr>
            <a:r>
              <a:rPr lang="en-US" sz="2800" dirty="0"/>
              <a:t>The Quran and </a:t>
            </a:r>
            <a:r>
              <a:rPr lang="en-US" sz="2800" dirty="0" err="1"/>
              <a:t>Sunnah</a:t>
            </a:r>
            <a:r>
              <a:rPr lang="en-US" sz="2800" dirty="0"/>
              <a:t> are the foundation of </a:t>
            </a:r>
            <a:r>
              <a:rPr lang="en-US" sz="2800" dirty="0" err="1"/>
              <a:t>Islam.Their</a:t>
            </a:r>
            <a:r>
              <a:rPr lang="en-US" sz="2800" dirty="0"/>
              <a:t> importance can not be </a:t>
            </a:r>
            <a:r>
              <a:rPr lang="en-US" sz="2800" dirty="0" err="1"/>
              <a:t>overemphasized.The</a:t>
            </a:r>
            <a:r>
              <a:rPr lang="en-US" sz="2800" dirty="0"/>
              <a:t> </a:t>
            </a:r>
            <a:r>
              <a:rPr lang="en-US" sz="2800" dirty="0" err="1"/>
              <a:t>Sunnah</a:t>
            </a:r>
            <a:r>
              <a:rPr lang="en-US" sz="2800" dirty="0"/>
              <a:t> is next in importance to the Quran and this status has remained </a:t>
            </a:r>
            <a:r>
              <a:rPr lang="en-US" sz="2800" dirty="0" err="1"/>
              <a:t>unchallanged</a:t>
            </a:r>
            <a:r>
              <a:rPr lang="en-US" sz="2800" dirty="0"/>
              <a:t> and undisputed throughout </a:t>
            </a:r>
            <a:r>
              <a:rPr lang="en-US" sz="2800" dirty="0" err="1"/>
              <a:t>centuries.So</a:t>
            </a:r>
            <a:r>
              <a:rPr lang="en-US" sz="2800" dirty="0"/>
              <a:t> a proper understanding of </a:t>
            </a:r>
            <a:r>
              <a:rPr lang="en-US" sz="2800" dirty="0" err="1"/>
              <a:t>Sunnah</a:t>
            </a:r>
            <a:r>
              <a:rPr lang="en-US" sz="2800" dirty="0"/>
              <a:t> is must to understand its authority.</a:t>
            </a:r>
          </a:p>
          <a:p>
            <a:pPr marL="0" indent="0">
              <a:buNone/>
            </a:pPr>
            <a:r>
              <a:rPr lang="en-US" sz="2800" dirty="0"/>
              <a:t>There are two types of Revelation :</a:t>
            </a:r>
          </a:p>
          <a:p>
            <a:pPr marL="0" indent="0">
              <a:buNone/>
            </a:pPr>
            <a:r>
              <a:rPr lang="en-US" sz="2800" dirty="0"/>
              <a:t>1: Recited </a:t>
            </a:r>
          </a:p>
          <a:p>
            <a:pPr marL="0" indent="0">
              <a:buNone/>
            </a:pPr>
            <a:r>
              <a:rPr lang="en-US" sz="2800" dirty="0"/>
              <a:t>2: </a:t>
            </a:r>
            <a:r>
              <a:rPr lang="en-US" sz="2800" dirty="0" err="1"/>
              <a:t>Unrecited</a:t>
            </a:r>
            <a:r>
              <a:rPr lang="en-US" sz="2800" dirty="0"/>
              <a:t> </a:t>
            </a:r>
            <a:endParaRPr lang="en-US" sz="2400" dirty="0"/>
          </a:p>
          <a:p>
            <a:pPr marL="0" indent="0">
              <a:buNone/>
            </a:pPr>
            <a:endParaRPr lang="en-US"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 Introduction......</a:t>
            </a:r>
          </a:p>
        </p:txBody>
      </p:sp>
      <p:sp>
        <p:nvSpPr>
          <p:cNvPr id="3" name="Content Placeholder 2"/>
          <p:cNvSpPr>
            <a:spLocks noGrp="1"/>
          </p:cNvSpPr>
          <p:nvPr>
            <p:ph idx="1"/>
          </p:nvPr>
        </p:nvSpPr>
        <p:spPr>
          <a:xfrm>
            <a:off x="405684" y="530806"/>
            <a:ext cx="8229600" cy="4953000"/>
          </a:xfrm>
        </p:spPr>
        <p:txBody>
          <a:bodyPr/>
          <a:lstStyle/>
          <a:p>
            <a:pPr marL="0" indent="0">
              <a:buNone/>
            </a:pPr>
            <a:endParaRPr lang="en-US" sz="2600" dirty="0">
              <a:sym typeface="+mn-ea"/>
            </a:endParaRPr>
          </a:p>
          <a:p>
            <a:pPr marL="0" indent="0" algn="r">
              <a:buNone/>
            </a:pPr>
            <a:r>
              <a:rPr lang="ar-SA" altLang="en-US" sz="2600" b="1" dirty="0">
                <a:latin typeface="Traditional Arabic" panose="02020603050405020304" charset="0"/>
                <a:cs typeface="Traditional Arabic" panose="02020603050405020304" charset="0"/>
                <a:sym typeface="+mn-ea"/>
              </a:rPr>
              <a:t>و ما ينطق عن الهوي إن هو إلا وحي يوحي.</a:t>
            </a:r>
            <a:r>
              <a:rPr lang="ar-SA" altLang="en-US" sz="2600" dirty="0">
                <a:sym typeface="+mn-ea"/>
              </a:rPr>
              <a:t> النجم </a:t>
            </a:r>
          </a:p>
          <a:p>
            <a:pPr marL="0" indent="0" algn="r">
              <a:buNone/>
            </a:pPr>
            <a:r>
              <a:rPr lang="ar-SA" altLang="en-US" sz="2600" b="1" dirty="0">
                <a:latin typeface="Traditional Arabic" panose="02020603050405020304" charset="0"/>
                <a:cs typeface="Traditional Arabic" panose="02020603050405020304" charset="0"/>
                <a:sym typeface="+mn-ea"/>
              </a:rPr>
              <a:t>تركت فيكم أمرين لن تضلوا ما تمسكتم بهما : القرآن و السنة     الحديث </a:t>
            </a:r>
            <a:endParaRPr lang="en-US" sz="2600" b="1" dirty="0">
              <a:latin typeface="Traditional Arabic" panose="02020603050405020304" charset="0"/>
              <a:cs typeface="Traditional Arabic" panose="02020603050405020304" charset="0"/>
              <a:sym typeface="+mn-ea"/>
            </a:endParaRPr>
          </a:p>
          <a:p>
            <a:pPr marL="0" indent="0">
              <a:buNone/>
            </a:pPr>
            <a:r>
              <a:rPr lang="en-US" sz="2600" dirty="0" err="1">
                <a:sym typeface="+mn-ea"/>
              </a:rPr>
              <a:t>Sunnah</a:t>
            </a:r>
            <a:r>
              <a:rPr lang="en-US" sz="2600" dirty="0">
                <a:sym typeface="+mn-ea"/>
              </a:rPr>
              <a:t> is among the </a:t>
            </a:r>
            <a:r>
              <a:rPr lang="en-US" sz="2600" dirty="0" err="1">
                <a:sym typeface="+mn-ea"/>
              </a:rPr>
              <a:t>unrecited</a:t>
            </a:r>
            <a:r>
              <a:rPr lang="en-US" sz="2600" dirty="0">
                <a:sym typeface="+mn-ea"/>
              </a:rPr>
              <a:t> revelation from Allah </a:t>
            </a:r>
            <a:r>
              <a:rPr lang="en-US" sz="2600" dirty="0" err="1">
                <a:sym typeface="+mn-ea"/>
              </a:rPr>
              <a:t>swt</a:t>
            </a:r>
            <a:r>
              <a:rPr lang="en-US" sz="2600" dirty="0">
                <a:sym typeface="+mn-ea"/>
              </a:rPr>
              <a:t>.</a:t>
            </a:r>
            <a:endParaRPr lang="en-US" sz="2600" dirty="0"/>
          </a:p>
          <a:p>
            <a:pPr marL="0" indent="0">
              <a:buNone/>
            </a:pPr>
            <a:r>
              <a:rPr lang="en-US" sz="2600" dirty="0">
                <a:sym typeface="+mn-ea"/>
              </a:rPr>
              <a:t>Preservation of </a:t>
            </a:r>
            <a:r>
              <a:rPr lang="en-US" sz="2600" dirty="0" err="1">
                <a:sym typeface="+mn-ea"/>
              </a:rPr>
              <a:t>Sunnah</a:t>
            </a:r>
            <a:r>
              <a:rPr lang="en-US" sz="2600" dirty="0">
                <a:sym typeface="+mn-ea"/>
              </a:rPr>
              <a:t> is a proof of </a:t>
            </a:r>
            <a:r>
              <a:rPr lang="en-US" sz="2600" dirty="0" err="1">
                <a:sym typeface="+mn-ea"/>
              </a:rPr>
              <a:t>it.Allah</a:t>
            </a:r>
            <a:r>
              <a:rPr lang="en-US" sz="2600" dirty="0">
                <a:sym typeface="+mn-ea"/>
              </a:rPr>
              <a:t> </a:t>
            </a:r>
            <a:r>
              <a:rPr lang="en-US" sz="2600" dirty="0" err="1">
                <a:sym typeface="+mn-ea"/>
              </a:rPr>
              <a:t>swt</a:t>
            </a:r>
            <a:r>
              <a:rPr lang="en-US" sz="2600" dirty="0">
                <a:sym typeface="+mn-ea"/>
              </a:rPr>
              <a:t> preserved not only Quran but the </a:t>
            </a:r>
            <a:r>
              <a:rPr lang="en-US" sz="2600" dirty="0" err="1">
                <a:sym typeface="+mn-ea"/>
              </a:rPr>
              <a:t>Sunnah</a:t>
            </a:r>
            <a:r>
              <a:rPr lang="en-US" sz="2600" dirty="0">
                <a:sym typeface="+mn-ea"/>
              </a:rPr>
              <a:t> of Holy Prophet </a:t>
            </a:r>
            <a:r>
              <a:rPr lang="en-US" sz="2600" dirty="0" err="1">
                <a:sym typeface="+mn-ea"/>
              </a:rPr>
              <a:t>pbuh</a:t>
            </a:r>
            <a:r>
              <a:rPr lang="en-US" sz="2600" dirty="0">
                <a:sym typeface="+mn-ea"/>
              </a:rPr>
              <a:t> by enabling the companions and those after them to memorize and write down and pass on the statement of </a:t>
            </a:r>
            <a:r>
              <a:rPr lang="en-US" sz="2600" dirty="0" err="1">
                <a:sym typeface="+mn-ea"/>
              </a:rPr>
              <a:t>Messanger</a:t>
            </a:r>
            <a:r>
              <a:rPr lang="en-US" sz="2600" dirty="0">
                <a:sym typeface="+mn-ea"/>
              </a:rPr>
              <a:t> of Allah and the description of his ways to continue the blessings of practicing the </a:t>
            </a:r>
            <a:r>
              <a:rPr lang="en-US" sz="2600" dirty="0" err="1">
                <a:sym typeface="+mn-ea"/>
              </a:rPr>
              <a:t>Sunnah</a:t>
            </a:r>
            <a:r>
              <a:rPr lang="en-US" sz="2600" dirty="0">
                <a:sym typeface="+mn-ea"/>
              </a:rPr>
              <a:t> until the end of time. </a:t>
            </a:r>
            <a:endParaRPr lang="en-US" sz="2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Introduction .......</a:t>
            </a:r>
          </a:p>
        </p:txBody>
      </p:sp>
      <p:sp>
        <p:nvSpPr>
          <p:cNvPr id="3" name="Content Placeholder 2"/>
          <p:cNvSpPr>
            <a:spLocks noGrp="1"/>
          </p:cNvSpPr>
          <p:nvPr>
            <p:ph idx="1"/>
          </p:nvPr>
        </p:nvSpPr>
        <p:spPr>
          <a:xfrm>
            <a:off x="457200" y="879476"/>
            <a:ext cx="8229600" cy="5248275"/>
          </a:xfrm>
        </p:spPr>
        <p:txBody>
          <a:bodyPr/>
          <a:lstStyle/>
          <a:p>
            <a:pPr marL="0" indent="0">
              <a:buNone/>
            </a:pPr>
            <a:r>
              <a:rPr lang="en-US" sz="2600" dirty="0"/>
              <a:t>And when the purity of the </a:t>
            </a:r>
            <a:r>
              <a:rPr lang="en-US" sz="2600" dirty="0" err="1"/>
              <a:t>Sunnah</a:t>
            </a:r>
            <a:r>
              <a:rPr lang="en-US" sz="2600" dirty="0"/>
              <a:t> was </a:t>
            </a:r>
            <a:r>
              <a:rPr lang="en-US" sz="2600" dirty="0" err="1"/>
              <a:t>threatened,Allah</a:t>
            </a:r>
            <a:r>
              <a:rPr lang="en-US" sz="2600" dirty="0"/>
              <a:t> produced the outstanding individuals of </a:t>
            </a:r>
            <a:r>
              <a:rPr lang="en-US" sz="2600" dirty="0" err="1"/>
              <a:t>incrediable</a:t>
            </a:r>
            <a:r>
              <a:rPr lang="en-US" sz="2600" dirty="0"/>
              <a:t> memory skills and analytical expertise to preserve this part of </a:t>
            </a:r>
            <a:r>
              <a:rPr lang="en-US" sz="2600" dirty="0" err="1"/>
              <a:t>Deen</a:t>
            </a:r>
            <a:r>
              <a:rPr lang="en-US" sz="2600" dirty="0"/>
              <a:t> .And through their tireless efforts they collected hundreds of narrations and distinguished the true words of precious wisdom and divine guidance from corrupted and weak narrations.</a:t>
            </a:r>
          </a:p>
          <a:p>
            <a:pPr marL="0" indent="0">
              <a:buNone/>
            </a:pPr>
            <a:r>
              <a:rPr lang="en-US" sz="2600" dirty="0"/>
              <a:t>And this was achieved through the precise attention to the words narrated and detailed </a:t>
            </a:r>
            <a:r>
              <a:rPr lang="en-US" sz="2600" dirty="0" err="1"/>
              <a:t>familarity</a:t>
            </a:r>
            <a:r>
              <a:rPr lang="en-US" sz="2600" dirty="0"/>
              <a:t> with the biographies of the thousands of reporters of Hadith.</a:t>
            </a:r>
          </a:p>
          <a:p>
            <a:pPr marL="0" indent="0">
              <a:buNone/>
            </a:pPr>
            <a:r>
              <a:rPr lang="en-US" sz="2600" dirty="0"/>
              <a:t>So through  a very through way these narrations were collected.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73" y="499594"/>
            <a:ext cx="8229600" cy="582613"/>
          </a:xfrm>
        </p:spPr>
        <p:txBody>
          <a:bodyPr/>
          <a:lstStyle/>
          <a:p>
            <a:r>
              <a:rPr lang="en-US" sz="2600" b="1" dirty="0"/>
              <a:t>The meaning of the words “</a:t>
            </a:r>
            <a:r>
              <a:rPr lang="en-US" sz="2600" b="1" dirty="0" err="1"/>
              <a:t>Sunnah</a:t>
            </a:r>
            <a:r>
              <a:rPr lang="en-US" sz="2600" b="1" dirty="0"/>
              <a:t> and Hadith”</a:t>
            </a:r>
          </a:p>
        </p:txBody>
      </p:sp>
      <p:sp>
        <p:nvSpPr>
          <p:cNvPr id="3" name="Content Placeholder 2"/>
          <p:cNvSpPr>
            <a:spLocks noGrp="1"/>
          </p:cNvSpPr>
          <p:nvPr>
            <p:ph idx="1"/>
          </p:nvPr>
        </p:nvSpPr>
        <p:spPr>
          <a:xfrm>
            <a:off x="392907" y="774066"/>
            <a:ext cx="8293894" cy="5353685"/>
          </a:xfrm>
        </p:spPr>
        <p:txBody>
          <a:bodyPr/>
          <a:lstStyle/>
          <a:p>
            <a:pPr marL="0" indent="0">
              <a:buNone/>
            </a:pPr>
            <a:endParaRPr lang="en-US" sz="2000" dirty="0"/>
          </a:p>
          <a:p>
            <a:pPr marL="0" indent="0">
              <a:buNone/>
            </a:pPr>
            <a:endParaRPr lang="en-US" sz="2000" dirty="0"/>
          </a:p>
          <a:p>
            <a:pPr marL="0" indent="0">
              <a:buNone/>
            </a:pPr>
            <a:endParaRPr lang="en-US" sz="2000" dirty="0"/>
          </a:p>
          <a:p>
            <a:pPr marL="0" indent="0">
              <a:buNone/>
            </a:pPr>
            <a:r>
              <a:rPr lang="en-US" sz="2800" dirty="0"/>
              <a:t>Lexical Definition of the word </a:t>
            </a:r>
            <a:r>
              <a:rPr lang="en-US" sz="2800" dirty="0" err="1"/>
              <a:t>Sunnah</a:t>
            </a:r>
            <a:endParaRPr lang="en-US" sz="2800" dirty="0"/>
          </a:p>
          <a:p>
            <a:pPr marL="0" indent="0">
              <a:buNone/>
            </a:pPr>
            <a:r>
              <a:rPr lang="en-US" sz="2800" dirty="0"/>
              <a:t>Definition of the word </a:t>
            </a:r>
            <a:r>
              <a:rPr lang="en-US" sz="2800" dirty="0" err="1"/>
              <a:t>Sunnah</a:t>
            </a:r>
            <a:r>
              <a:rPr lang="en-US" sz="2800" dirty="0"/>
              <a:t> By Jurists</a:t>
            </a:r>
          </a:p>
          <a:p>
            <a:pPr marL="0" indent="0">
              <a:buNone/>
            </a:pPr>
            <a:r>
              <a:rPr lang="en-US" sz="2800" dirty="0">
                <a:sym typeface="+mn-ea"/>
              </a:rPr>
              <a:t>Definition of the word </a:t>
            </a:r>
            <a:r>
              <a:rPr lang="en-US" sz="2800" dirty="0" err="1">
                <a:sym typeface="+mn-ea"/>
              </a:rPr>
              <a:t>Sunnah</a:t>
            </a:r>
            <a:r>
              <a:rPr lang="en-US" sz="2800" dirty="0">
                <a:sym typeface="+mn-ea"/>
              </a:rPr>
              <a:t> By Scholars of Hadith</a:t>
            </a:r>
          </a:p>
          <a:p>
            <a:pPr marL="0" indent="0">
              <a:buNone/>
            </a:pPr>
            <a:r>
              <a:rPr lang="en-US" sz="2800" dirty="0">
                <a:sym typeface="+mn-ea"/>
              </a:rPr>
              <a:t>Definition of the word </a:t>
            </a:r>
            <a:r>
              <a:rPr lang="en-US" sz="2800" dirty="0" err="1">
                <a:sym typeface="+mn-ea"/>
              </a:rPr>
              <a:t>Sunnah</a:t>
            </a:r>
            <a:r>
              <a:rPr lang="en-US" sz="2800" dirty="0">
                <a:sym typeface="+mn-ea"/>
              </a:rPr>
              <a:t> By Islamic legal theory</a:t>
            </a:r>
            <a:endParaRPr lang="en-US" sz="2800" dirty="0"/>
          </a:p>
          <a:p>
            <a:pPr marL="0" indent="0">
              <a:buNone/>
            </a:pPr>
            <a:endParaRPr lang="en-US" sz="2000" dirty="0"/>
          </a:p>
          <a:p>
            <a:pPr marL="0" indent="0">
              <a:buNone/>
            </a:pPr>
            <a:endParaRPr lang="en-US" sz="2000" dirty="0"/>
          </a:p>
          <a:p>
            <a:pPr marL="0" indent="0">
              <a:buNone/>
            </a:pP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958" y="460958"/>
            <a:ext cx="8229600" cy="582613"/>
          </a:xfrm>
        </p:spPr>
        <p:txBody>
          <a:bodyPr/>
          <a:lstStyle/>
          <a:p>
            <a:r>
              <a:rPr lang="en-US" dirty="0"/>
              <a:t>  </a:t>
            </a:r>
            <a:r>
              <a:rPr lang="en-US" dirty="0" err="1"/>
              <a:t>Sunnah</a:t>
            </a:r>
            <a:r>
              <a:rPr lang="en-US" dirty="0"/>
              <a:t> and Hadith</a:t>
            </a:r>
          </a:p>
        </p:txBody>
      </p:sp>
      <p:sp>
        <p:nvSpPr>
          <p:cNvPr id="3" name="Content Placeholder 2"/>
          <p:cNvSpPr>
            <a:spLocks noGrp="1"/>
          </p:cNvSpPr>
          <p:nvPr>
            <p:ph idx="1"/>
          </p:nvPr>
        </p:nvSpPr>
        <p:spPr>
          <a:xfrm>
            <a:off x="534473" y="1647825"/>
            <a:ext cx="8229600" cy="5210175"/>
          </a:xfrm>
        </p:spPr>
        <p:txBody>
          <a:bodyPr/>
          <a:lstStyle/>
          <a:p>
            <a:pPr marL="0" indent="0">
              <a:buNone/>
            </a:pPr>
            <a:r>
              <a:rPr lang="en-US" sz="2400" dirty="0">
                <a:latin typeface="Times New Roman" panose="02020603050405020304" charset="0"/>
                <a:cs typeface="Times New Roman" panose="02020603050405020304" charset="0"/>
              </a:rPr>
              <a:t>Meaning of the word </a:t>
            </a:r>
            <a:r>
              <a:rPr lang="en-US" sz="2400" dirty="0" err="1">
                <a:latin typeface="Times New Roman" panose="02020603050405020304" charset="0"/>
                <a:cs typeface="Times New Roman" panose="02020603050405020304" charset="0"/>
              </a:rPr>
              <a:t>Sunnah</a:t>
            </a:r>
            <a:r>
              <a:rPr lang="en-US" sz="2400" dirty="0">
                <a:latin typeface="Times New Roman" panose="02020603050405020304" charset="0"/>
                <a:cs typeface="Times New Roman" panose="02020603050405020304" charset="0"/>
              </a:rPr>
              <a:t> and Hadith </a:t>
            </a:r>
          </a:p>
          <a:p>
            <a:pPr marL="0" indent="0">
              <a:buNone/>
            </a:pPr>
            <a:r>
              <a:rPr lang="en-US" sz="2400" dirty="0" err="1">
                <a:latin typeface="Times New Roman" panose="02020603050405020304" charset="0"/>
                <a:cs typeface="Times New Roman" panose="02020603050405020304" charset="0"/>
              </a:rPr>
              <a:t>Sunnah</a:t>
            </a:r>
            <a:endParaRPr lang="en-US" sz="2400" dirty="0">
              <a:latin typeface="Times New Roman" panose="02020603050405020304" charset="0"/>
              <a:cs typeface="Times New Roman" panose="02020603050405020304" charset="0"/>
            </a:endParaRPr>
          </a:p>
          <a:p>
            <a:pPr marL="0" indent="0">
              <a:buFont typeface="+mj-lt"/>
              <a:buNone/>
            </a:pPr>
            <a:r>
              <a:rPr lang="en-US" sz="2400" dirty="0">
                <a:latin typeface="Times New Roman" panose="02020603050405020304" charset="0"/>
                <a:cs typeface="Times New Roman" panose="02020603050405020304" charset="0"/>
                <a:sym typeface="+mn-ea"/>
              </a:rPr>
              <a:t>The lexical definition the word </a:t>
            </a:r>
            <a:r>
              <a:rPr lang="en-US" sz="2400" dirty="0" err="1">
                <a:latin typeface="Times New Roman" panose="02020603050405020304" charset="0"/>
                <a:cs typeface="Times New Roman" panose="02020603050405020304" charset="0"/>
                <a:sym typeface="+mn-ea"/>
              </a:rPr>
              <a:t>Sunnah</a:t>
            </a:r>
            <a:r>
              <a:rPr lang="en-US" sz="2400" dirty="0">
                <a:latin typeface="Times New Roman" panose="02020603050405020304" charset="0"/>
                <a:cs typeface="Times New Roman" panose="02020603050405020304" charset="0"/>
                <a:sym typeface="+mn-ea"/>
              </a:rPr>
              <a:t> is :</a:t>
            </a:r>
            <a:endParaRPr lang="en-US" sz="2400" dirty="0">
              <a:latin typeface="Times New Roman" panose="02020603050405020304" charset="0"/>
              <a:cs typeface="Times New Roman" panose="02020603050405020304" charset="0"/>
            </a:endParaRPr>
          </a:p>
          <a:p>
            <a:pPr marL="0" indent="0">
              <a:buFont typeface="+mj-lt"/>
              <a:buNone/>
            </a:pPr>
            <a:r>
              <a:rPr lang="en-US" sz="2400" dirty="0">
                <a:latin typeface="Times New Roman" panose="02020603050405020304" charset="0"/>
                <a:cs typeface="Times New Roman" panose="02020603050405020304" charset="0"/>
                <a:sym typeface="+mn-ea"/>
              </a:rPr>
              <a:t>A way, manner ,a path ,a conduct good/bad</a:t>
            </a:r>
          </a:p>
          <a:p>
            <a:pPr marL="0" indent="0">
              <a:buFont typeface="+mj-lt"/>
              <a:buNone/>
            </a:pPr>
            <a:endParaRPr lang="en-US" sz="2400" dirty="0">
              <a:latin typeface="Times New Roman" panose="02020603050405020304" charset="0"/>
              <a:cs typeface="Times New Roman" panose="02020603050405020304" charset="0"/>
              <a:sym typeface="+mn-ea"/>
            </a:endParaRPr>
          </a:p>
          <a:p>
            <a:pPr marL="0" indent="0">
              <a:buFont typeface="+mj-lt"/>
              <a:buNone/>
            </a:pPr>
            <a:r>
              <a:rPr lang="en-US" sz="2400" dirty="0">
                <a:latin typeface="Times New Roman" panose="02020603050405020304" charset="0"/>
                <a:cs typeface="Times New Roman" panose="02020603050405020304" charset="0"/>
                <a:sym typeface="+mn-ea"/>
              </a:rPr>
              <a:t>Word </a:t>
            </a:r>
            <a:r>
              <a:rPr lang="en-US" sz="2400" dirty="0" err="1">
                <a:latin typeface="Times New Roman" panose="02020603050405020304" charset="0"/>
                <a:cs typeface="Times New Roman" panose="02020603050405020304" charset="0"/>
                <a:sym typeface="+mn-ea"/>
              </a:rPr>
              <a:t>Sunnah</a:t>
            </a:r>
            <a:r>
              <a:rPr lang="en-US" sz="2400" dirty="0">
                <a:latin typeface="Times New Roman" panose="02020603050405020304" charset="0"/>
                <a:cs typeface="Times New Roman" panose="02020603050405020304" charset="0"/>
                <a:sym typeface="+mn-ea"/>
              </a:rPr>
              <a:t> in Quran and Hadith </a:t>
            </a:r>
            <a:endParaRPr lang="ar-SA" sz="2400" dirty="0">
              <a:latin typeface="Times New Roman" panose="02020603050405020304" charset="0"/>
              <a:cs typeface="Times New Roman" panose="02020603050405020304" charset="0"/>
              <a:sym typeface="+mn-ea"/>
            </a:endParaRPr>
          </a:p>
          <a:p>
            <a:pPr marL="0" indent="0" algn="r">
              <a:buFont typeface="+mj-lt"/>
              <a:buNone/>
            </a:pPr>
            <a:endParaRPr lang="ar-SA" altLang="en-US" sz="2400" dirty="0">
              <a:latin typeface="Times New Roman" panose="02020603050405020304" charset="0"/>
              <a:cs typeface="Times New Roman" panose="02020603050405020304" charset="0"/>
            </a:endParaRPr>
          </a:p>
          <a:p>
            <a:pPr marL="0" indent="0">
              <a:buNone/>
            </a:pPr>
            <a:endParaRPr lang="en-US" dirty="0"/>
          </a:p>
          <a:p>
            <a:pPr marL="0" indent="0">
              <a:buNone/>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b="1" dirty="0"/>
              <a:t>The word </a:t>
            </a:r>
            <a:r>
              <a:rPr lang="en-US" b="1" dirty="0" err="1"/>
              <a:t>Sunnah</a:t>
            </a:r>
            <a:r>
              <a:rPr lang="en-US" b="1" dirty="0"/>
              <a:t> in Quran</a:t>
            </a:r>
          </a:p>
        </p:txBody>
      </p:sp>
      <p:sp>
        <p:nvSpPr>
          <p:cNvPr id="3" name="Content Placeholder 2"/>
          <p:cNvSpPr>
            <a:spLocks noGrp="1"/>
          </p:cNvSpPr>
          <p:nvPr>
            <p:ph idx="1"/>
          </p:nvPr>
        </p:nvSpPr>
        <p:spPr>
          <a:xfrm>
            <a:off x="457200" y="1174750"/>
            <a:ext cx="8229600" cy="5594350"/>
          </a:xfrm>
        </p:spPr>
        <p:txBody>
          <a:bodyPr/>
          <a:lstStyle/>
          <a:p>
            <a:pPr marL="0" indent="0" algn="l">
              <a:buNone/>
            </a:pPr>
            <a:r>
              <a:rPr lang="ar-SA" altLang="en-US" sz="2600" dirty="0"/>
              <a:t>“</a:t>
            </a:r>
            <a:r>
              <a:rPr lang="en-US" altLang="ar-SA" sz="2600" dirty="0"/>
              <a:t>That was the way of Allah in case of those who passed away and you will not find any change in the</a:t>
            </a:r>
            <a:r>
              <a:rPr lang="ar-SA" altLang="en-US" sz="2600" dirty="0"/>
              <a:t> </a:t>
            </a:r>
            <a:r>
              <a:rPr lang="en-US" altLang="ar-SA" sz="2600" dirty="0"/>
              <a:t> Way of Allah.”</a:t>
            </a:r>
            <a:r>
              <a:rPr lang="ar-SA" altLang="en-US" sz="2600" b="1" dirty="0">
                <a:latin typeface="Traditional Arabic" panose="02020603050405020304" charset="0"/>
                <a:cs typeface="Traditional Arabic" panose="02020603050405020304" charset="0"/>
              </a:rPr>
              <a:t> </a:t>
            </a:r>
            <a:endParaRPr lang="ar-SA" altLang="en-US" sz="2600" b="1" dirty="0">
              <a:latin typeface="Traditional Arabic" panose="02020603050405020304" charset="0"/>
              <a:cs typeface="Traditional Arabic" panose="02020603050405020304" charset="0"/>
              <a:sym typeface="+mn-ea"/>
            </a:endParaRPr>
          </a:p>
          <a:p>
            <a:pPr marL="0" indent="0" algn="r">
              <a:buNone/>
            </a:pPr>
            <a:r>
              <a:rPr lang="ar-SA" altLang="en-US" sz="2600" b="1" dirty="0">
                <a:latin typeface="Traditional Arabic" panose="02020603050405020304" charset="0"/>
                <a:cs typeface="Traditional Arabic" panose="02020603050405020304" charset="0"/>
                <a:sym typeface="+mn-ea"/>
              </a:rPr>
              <a:t>”</a:t>
            </a:r>
            <a:r>
              <a:rPr lang="ar-SA" altLang="en-US" sz="2600" b="1" dirty="0">
                <a:latin typeface="Traditional Arabic" panose="02020603050405020304" charset="0"/>
                <a:cs typeface="Traditional Arabic" panose="02020603050405020304" charset="0"/>
              </a:rPr>
              <a:t>سنة الله فى الذين خلوا من قبل و لن تجد لسنة الله تبديلا</a:t>
            </a:r>
            <a:r>
              <a:rPr lang="ar-SA" altLang="en-US" sz="2600" b="1" dirty="0">
                <a:latin typeface="Traditional Arabic" panose="02020603050405020304" charset="0"/>
                <a:cs typeface="Traditional Arabic" panose="02020603050405020304" charset="0"/>
                <a:sym typeface="+mn-ea"/>
              </a:rPr>
              <a:t>“</a:t>
            </a:r>
            <a:r>
              <a:rPr lang="ar-SA" altLang="en-US" sz="2600" dirty="0">
                <a:sym typeface="+mn-ea"/>
              </a:rPr>
              <a:t>  . الأحزاب 62</a:t>
            </a:r>
          </a:p>
          <a:p>
            <a:pPr marL="0" indent="0" algn="r">
              <a:buNone/>
            </a:pPr>
            <a:r>
              <a:rPr lang="ar-SA" altLang="en-US" sz="2600" b="1" dirty="0">
                <a:latin typeface="Traditional Arabic" panose="02020603050405020304" charset="0"/>
                <a:cs typeface="Traditional Arabic" panose="02020603050405020304" charset="0"/>
                <a:sym typeface="+mn-ea"/>
              </a:rPr>
              <a:t>من سن فى الإسلام سنة حسنة فعمل بها بعده كتب له أجر من عمل بها و لا ينقص من أجورهم شيء و من سن فى الإسلام سنة سيئة فعمل بها كتب له من وزر من عمل بها و لا ينقص من أوزارهم شيء.</a:t>
            </a:r>
          </a:p>
          <a:p>
            <a:pPr marL="0" indent="0" algn="l">
              <a:buNone/>
            </a:pPr>
            <a:r>
              <a:rPr lang="en-US" sz="2600" dirty="0">
                <a:latin typeface="Times New Roman" panose="02020603050405020304" charset="0"/>
                <a:cs typeface="Times New Roman" panose="02020603050405020304" charset="0"/>
                <a:sym typeface="+mn-ea"/>
              </a:rPr>
              <a:t>“Whoever institutes a good practice in Islam will have its reward and the reward of whoever acts upon it without diminishing their rewards in the slightest. Whoever institutes an evil practice in Islam will have its sin and the sin of those who act upon it without diminishing their sins in the slightest.”</a:t>
            </a:r>
            <a:endParaRPr lang="en-US" sz="2600" dirty="0">
              <a:latin typeface="Times New Roman" panose="02020603050405020304" charset="0"/>
              <a:cs typeface="Times New Roman" panose="02020603050405020304" charset="0"/>
            </a:endParaRPr>
          </a:p>
          <a:p>
            <a:pPr marL="0" indent="0" algn="r">
              <a:buNone/>
            </a:pPr>
            <a:endParaRPr lang="ar-SA" altLang="en-US" sz="2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501"/>
            <a:ext cx="8229600" cy="798195"/>
          </a:xfrm>
        </p:spPr>
        <p:txBody>
          <a:bodyPr/>
          <a:lstStyle/>
          <a:p>
            <a:r>
              <a:rPr lang="en-US" altLang="en-US" sz="2800"/>
              <a:t>Sunnah in contexual meaning</a:t>
            </a:r>
          </a:p>
        </p:txBody>
      </p:sp>
      <p:sp>
        <p:nvSpPr>
          <p:cNvPr id="3" name="Content Placeholder 2"/>
          <p:cNvSpPr>
            <a:spLocks noGrp="1"/>
          </p:cNvSpPr>
          <p:nvPr>
            <p:ph idx="1"/>
          </p:nvPr>
        </p:nvSpPr>
        <p:spPr>
          <a:xfrm>
            <a:off x="284342" y="1192458"/>
            <a:ext cx="8229600" cy="4953000"/>
          </a:xfrm>
        </p:spPr>
        <p:txBody>
          <a:bodyPr/>
          <a:lstStyle/>
          <a:p>
            <a:pPr marL="0" indent="0">
              <a:buFont typeface="+mj-lt"/>
              <a:buNone/>
            </a:pPr>
            <a:r>
              <a:rPr lang="en-US" sz="2200" dirty="0">
                <a:latin typeface="Times New Roman" panose="02020603050405020304" charset="0"/>
                <a:cs typeface="Times New Roman" panose="02020603050405020304" charset="0"/>
              </a:rPr>
              <a:t>Technical meaning of </a:t>
            </a:r>
            <a:r>
              <a:rPr lang="en-US" sz="2200" dirty="0" err="1">
                <a:latin typeface="Times New Roman" panose="02020603050405020304" charset="0"/>
                <a:cs typeface="Times New Roman" panose="02020603050405020304" charset="0"/>
              </a:rPr>
              <a:t>Sunnah</a:t>
            </a:r>
            <a:r>
              <a:rPr lang="en-US" sz="2200" dirty="0">
                <a:latin typeface="Times New Roman" panose="02020603050405020304" charset="0"/>
                <a:cs typeface="Times New Roman" panose="02020603050405020304" charset="0"/>
              </a:rPr>
              <a:t>.</a:t>
            </a:r>
          </a:p>
          <a:p>
            <a:pPr marL="0" indent="0">
              <a:buFont typeface="+mj-lt"/>
              <a:buNone/>
            </a:pPr>
            <a:r>
              <a:rPr lang="en-US" sz="2200" dirty="0">
                <a:latin typeface="Times New Roman" panose="02020603050405020304" charset="0"/>
                <a:cs typeface="Times New Roman" panose="02020603050405020304" charset="0"/>
              </a:rPr>
              <a:t>The word </a:t>
            </a:r>
            <a:r>
              <a:rPr lang="en-US" sz="2200" dirty="0" err="1">
                <a:latin typeface="Times New Roman" panose="02020603050405020304" charset="0"/>
                <a:cs typeface="Times New Roman" panose="02020603050405020304" charset="0"/>
              </a:rPr>
              <a:t>Sunnah</a:t>
            </a:r>
            <a:r>
              <a:rPr lang="en-US" sz="2200" dirty="0">
                <a:latin typeface="Times New Roman" panose="02020603050405020304" charset="0"/>
                <a:cs typeface="Times New Roman" panose="02020603050405020304" charset="0"/>
              </a:rPr>
              <a:t> has different definitions and it depends on the context in which it is being used:</a:t>
            </a:r>
          </a:p>
          <a:p>
            <a:pPr marL="0" indent="0">
              <a:buFont typeface="+mj-lt"/>
              <a:buNone/>
            </a:pPr>
            <a:r>
              <a:rPr lang="en-US" sz="2200" u="sng" dirty="0" err="1">
                <a:latin typeface="Times New Roman" panose="02020603050405020304" charset="0"/>
                <a:cs typeface="Times New Roman" panose="02020603050405020304" charset="0"/>
              </a:rPr>
              <a:t>Fiqhi</a:t>
            </a:r>
            <a:r>
              <a:rPr lang="en-US" sz="2200" u="sng" dirty="0">
                <a:latin typeface="Times New Roman" panose="02020603050405020304" charset="0"/>
                <a:cs typeface="Times New Roman" panose="02020603050405020304" charset="0"/>
              </a:rPr>
              <a:t> Perspective:</a:t>
            </a:r>
            <a:endParaRPr lang="en-US" sz="2200" dirty="0">
              <a:latin typeface="Times New Roman" panose="02020603050405020304" charset="0"/>
              <a:cs typeface="Times New Roman" panose="02020603050405020304" charset="0"/>
            </a:endParaRPr>
          </a:p>
          <a:p>
            <a:pPr marL="0" indent="0">
              <a:buFont typeface="+mj-lt"/>
              <a:buNone/>
            </a:pPr>
            <a:r>
              <a:rPr lang="en-US" sz="2200" dirty="0">
                <a:latin typeface="Times New Roman" panose="02020603050405020304" charset="0"/>
                <a:cs typeface="Times New Roman" panose="02020603050405020304" charset="0"/>
              </a:rPr>
              <a:t>In context of </a:t>
            </a:r>
            <a:r>
              <a:rPr lang="en-US" sz="2200" dirty="0" err="1">
                <a:latin typeface="Times New Roman" panose="02020603050405020304" charset="0"/>
                <a:cs typeface="Times New Roman" panose="02020603050405020304" charset="0"/>
              </a:rPr>
              <a:t>Fiqh</a:t>
            </a:r>
            <a:r>
              <a:rPr lang="en-US" sz="2200" dirty="0">
                <a:latin typeface="Times New Roman" panose="02020603050405020304" charset="0"/>
                <a:cs typeface="Times New Roman" panose="02020603050405020304" charset="0"/>
              </a:rPr>
              <a:t> ,</a:t>
            </a:r>
            <a:r>
              <a:rPr lang="en-US" sz="2200" dirty="0" err="1">
                <a:latin typeface="Times New Roman" panose="02020603050405020304" charset="0"/>
                <a:cs typeface="Times New Roman" panose="02020603050405020304" charset="0"/>
              </a:rPr>
              <a:t>Sunnah</a:t>
            </a:r>
            <a:r>
              <a:rPr lang="en-US" sz="2200" dirty="0">
                <a:latin typeface="Times New Roman" panose="02020603050405020304" charset="0"/>
                <a:cs typeface="Times New Roman" panose="02020603050405020304" charset="0"/>
              </a:rPr>
              <a:t> means an act which is firmly established on the basis of a legal </a:t>
            </a:r>
            <a:r>
              <a:rPr lang="en-US" sz="2200" dirty="0" err="1">
                <a:latin typeface="Times New Roman" panose="02020603050405020304" charset="0"/>
                <a:cs typeface="Times New Roman" panose="02020603050405020304" charset="0"/>
              </a:rPr>
              <a:t>proof.Like</a:t>
            </a:r>
            <a:r>
              <a:rPr lang="en-US" sz="2200" dirty="0">
                <a:latin typeface="Times New Roman" panose="02020603050405020304" charset="0"/>
                <a:cs typeface="Times New Roman" panose="02020603050405020304" charset="0"/>
              </a:rPr>
              <a:t> </a:t>
            </a:r>
            <a:r>
              <a:rPr lang="en-US" sz="2200" dirty="0" err="1">
                <a:latin typeface="Times New Roman" panose="02020603050405020304" charset="0"/>
                <a:cs typeface="Times New Roman" panose="02020603050405020304" charset="0"/>
              </a:rPr>
              <a:t>Sunnah</a:t>
            </a:r>
            <a:r>
              <a:rPr lang="en-US" sz="2200" dirty="0">
                <a:latin typeface="Times New Roman" panose="02020603050405020304" charset="0"/>
                <a:cs typeface="Times New Roman" panose="02020603050405020304" charset="0"/>
              </a:rPr>
              <a:t> to use </a:t>
            </a:r>
            <a:r>
              <a:rPr lang="en-US" sz="2200" dirty="0" err="1">
                <a:latin typeface="Times New Roman" panose="02020603050405020304" charset="0"/>
                <a:cs typeface="Times New Roman" panose="02020603050405020304" charset="0"/>
              </a:rPr>
              <a:t>miswak</a:t>
            </a:r>
            <a:r>
              <a:rPr lang="en-US" sz="2200" dirty="0">
                <a:latin typeface="Times New Roman" panose="02020603050405020304" charset="0"/>
                <a:cs typeface="Times New Roman" panose="02020603050405020304" charset="0"/>
              </a:rPr>
              <a:t> before </a:t>
            </a:r>
            <a:r>
              <a:rPr lang="en-US" sz="2200" dirty="0" err="1">
                <a:latin typeface="Times New Roman" panose="02020603050405020304" charset="0"/>
                <a:cs typeface="Times New Roman" panose="02020603050405020304" charset="0"/>
              </a:rPr>
              <a:t>Wudhu</a:t>
            </a:r>
            <a:r>
              <a:rPr lang="en-US" sz="2200" dirty="0">
                <a:latin typeface="Times New Roman" panose="02020603050405020304" charset="0"/>
                <a:cs typeface="Times New Roman" panose="02020603050405020304" charset="0"/>
              </a:rPr>
              <a:t>.</a:t>
            </a:r>
          </a:p>
          <a:p>
            <a:pPr marL="0" indent="0">
              <a:buFont typeface="+mj-lt"/>
              <a:buNone/>
            </a:pPr>
            <a:r>
              <a:rPr lang="en-US" sz="2200" u="sng" dirty="0" err="1">
                <a:latin typeface="Times New Roman" panose="02020603050405020304" charset="0"/>
                <a:cs typeface="Times New Roman" panose="02020603050405020304" charset="0"/>
              </a:rPr>
              <a:t>Usool</a:t>
            </a:r>
            <a:r>
              <a:rPr lang="en-US" sz="2200" u="sng" dirty="0">
                <a:latin typeface="Times New Roman" panose="02020603050405020304" charset="0"/>
                <a:cs typeface="Times New Roman" panose="02020603050405020304" charset="0"/>
              </a:rPr>
              <a:t> Perspective:</a:t>
            </a:r>
          </a:p>
          <a:p>
            <a:pPr marL="0" indent="0">
              <a:buFont typeface="+mj-lt"/>
              <a:buNone/>
            </a:pPr>
            <a:r>
              <a:rPr lang="en-US" sz="2200" dirty="0" err="1">
                <a:latin typeface="Times New Roman" panose="02020603050405020304" charset="0"/>
                <a:cs typeface="Times New Roman" panose="02020603050405020304" charset="0"/>
              </a:rPr>
              <a:t>Sunnah</a:t>
            </a:r>
            <a:r>
              <a:rPr lang="en-US" sz="2200" dirty="0">
                <a:latin typeface="Times New Roman" panose="02020603050405020304" charset="0"/>
                <a:cs typeface="Times New Roman" panose="02020603050405020304" charset="0"/>
              </a:rPr>
              <a:t> is used as what the doer gets as a </a:t>
            </a:r>
            <a:r>
              <a:rPr lang="en-US" sz="2200" dirty="0" err="1">
                <a:latin typeface="Times New Roman" panose="02020603050405020304" charset="0"/>
                <a:cs typeface="Times New Roman" panose="02020603050405020304" charset="0"/>
              </a:rPr>
              <a:t>a</a:t>
            </a:r>
            <a:r>
              <a:rPr lang="en-US" sz="2200" dirty="0">
                <a:latin typeface="Times New Roman" panose="02020603050405020304" charset="0"/>
                <a:cs typeface="Times New Roman" panose="02020603050405020304" charset="0"/>
              </a:rPr>
              <a:t> reward for doing it but not a punishment for avoiding it, means an obligatory act.</a:t>
            </a:r>
          </a:p>
          <a:p>
            <a:pPr marL="0" indent="0">
              <a:buFont typeface="+mj-lt"/>
              <a:buNone/>
            </a:pPr>
            <a:r>
              <a:rPr lang="en-US" sz="2200" u="sng" dirty="0">
                <a:latin typeface="Times New Roman" panose="02020603050405020304" charset="0"/>
                <a:cs typeface="Times New Roman" panose="02020603050405020304" charset="0"/>
              </a:rPr>
              <a:t>Hadith Perspective:</a:t>
            </a:r>
            <a:endParaRPr lang="en-US" sz="2200" dirty="0">
              <a:latin typeface="Times New Roman" panose="02020603050405020304" charset="0"/>
              <a:cs typeface="Times New Roman" panose="02020603050405020304" charset="0"/>
            </a:endParaRPr>
          </a:p>
          <a:p>
            <a:pPr marL="0" indent="0">
              <a:buFont typeface="+mj-lt"/>
              <a:buNone/>
            </a:pPr>
            <a:r>
              <a:rPr lang="en-US" sz="2200" dirty="0">
                <a:latin typeface="Times New Roman" panose="02020603050405020304" charset="0"/>
                <a:cs typeface="Times New Roman" panose="02020603050405020304" charset="0"/>
              </a:rPr>
              <a:t>Any Saying (</a:t>
            </a:r>
            <a:r>
              <a:rPr lang="en-US" sz="2200" dirty="0" err="1">
                <a:latin typeface="Times New Roman" panose="02020603050405020304" charset="0"/>
                <a:cs typeface="Times New Roman" panose="02020603050405020304" charset="0"/>
              </a:rPr>
              <a:t>qawl</a:t>
            </a:r>
            <a:r>
              <a:rPr lang="en-US" sz="2200" dirty="0">
                <a:latin typeface="Times New Roman" panose="02020603050405020304" charset="0"/>
                <a:cs typeface="Times New Roman" panose="02020603050405020304" charset="0"/>
              </a:rPr>
              <a:t>),action (</a:t>
            </a:r>
            <a:r>
              <a:rPr lang="en-US" sz="2200" dirty="0" err="1">
                <a:latin typeface="Times New Roman" panose="02020603050405020304" charset="0"/>
                <a:cs typeface="Times New Roman" panose="02020603050405020304" charset="0"/>
              </a:rPr>
              <a:t>f’il</a:t>
            </a:r>
            <a:r>
              <a:rPr lang="en-US" sz="2200" dirty="0">
                <a:latin typeface="Times New Roman" panose="02020603050405020304" charset="0"/>
                <a:cs typeface="Times New Roman" panose="02020603050405020304" charset="0"/>
              </a:rPr>
              <a:t>),approval (</a:t>
            </a:r>
            <a:r>
              <a:rPr lang="en-US" sz="2200" dirty="0" err="1">
                <a:latin typeface="Times New Roman" panose="02020603050405020304" charset="0"/>
                <a:cs typeface="Times New Roman" panose="02020603050405020304" charset="0"/>
              </a:rPr>
              <a:t>taqrir</a:t>
            </a:r>
            <a:r>
              <a:rPr lang="en-US" sz="2200" dirty="0">
                <a:latin typeface="Times New Roman" panose="02020603050405020304" charset="0"/>
                <a:cs typeface="Times New Roman" panose="02020603050405020304" charset="0"/>
              </a:rPr>
              <a:t>) or </a:t>
            </a:r>
            <a:r>
              <a:rPr lang="en-US" sz="2200" dirty="0" err="1">
                <a:latin typeface="Times New Roman" panose="02020603050405020304" charset="0"/>
                <a:cs typeface="Times New Roman" panose="02020603050405020304" charset="0"/>
              </a:rPr>
              <a:t>attribut</a:t>
            </a:r>
            <a:r>
              <a:rPr lang="en-US" sz="2200" dirty="0">
                <a:latin typeface="Times New Roman" panose="02020603050405020304" charset="0"/>
                <a:cs typeface="Times New Roman" panose="02020603050405020304" charset="0"/>
              </a:rPr>
              <a:t>( </a:t>
            </a:r>
            <a:r>
              <a:rPr lang="en-US" sz="2200" dirty="0" err="1">
                <a:latin typeface="Times New Roman" panose="02020603050405020304" charset="0"/>
                <a:cs typeface="Times New Roman" panose="02020603050405020304" charset="0"/>
              </a:rPr>
              <a:t>sifa</a:t>
            </a:r>
            <a:r>
              <a:rPr lang="en-US" sz="2200" dirty="0">
                <a:latin typeface="Times New Roman" panose="02020603050405020304" charset="0"/>
                <a:cs typeface="Times New Roman" panose="02020603050405020304" charset="0"/>
              </a:rPr>
              <a:t>),whether physical (</a:t>
            </a:r>
            <a:r>
              <a:rPr lang="en-US" sz="2200" dirty="0" err="1">
                <a:latin typeface="Times New Roman" panose="02020603050405020304" charset="0"/>
                <a:cs typeface="Times New Roman" panose="02020603050405020304" charset="0"/>
              </a:rPr>
              <a:t>Khilqiyya</a:t>
            </a:r>
            <a:r>
              <a:rPr lang="en-US" sz="2200" dirty="0">
                <a:latin typeface="Times New Roman" panose="02020603050405020304" charset="0"/>
                <a:cs typeface="Times New Roman" panose="02020603050405020304" charset="0"/>
              </a:rPr>
              <a:t>),or moral(</a:t>
            </a:r>
            <a:r>
              <a:rPr lang="en-US" sz="2200" dirty="0" err="1">
                <a:latin typeface="Times New Roman" panose="02020603050405020304" charset="0"/>
                <a:cs typeface="Times New Roman" panose="02020603050405020304" charset="0"/>
              </a:rPr>
              <a:t>khuluqiyah</a:t>
            </a:r>
            <a:r>
              <a:rPr lang="en-US" sz="2200" dirty="0">
                <a:latin typeface="Times New Roman" panose="02020603050405020304" charset="0"/>
                <a:cs typeface="Times New Roman" panose="02020603050405020304" charset="0"/>
              </a:rPr>
              <a:t>) ascribed to </a:t>
            </a:r>
            <a:r>
              <a:rPr lang="en-US" sz="2200" dirty="0" smtClean="0">
                <a:latin typeface="Times New Roman" panose="02020603050405020304" charset="0"/>
                <a:cs typeface="Times New Roman" panose="02020603050405020304" charset="0"/>
              </a:rPr>
              <a:t>Prophet </a:t>
            </a:r>
            <a:r>
              <a:rPr lang="en-US" sz="2200" dirty="0" err="1">
                <a:latin typeface="Times New Roman" panose="02020603050405020304" charset="0"/>
                <a:cs typeface="Times New Roman" panose="02020603050405020304" charset="0"/>
              </a:rPr>
              <a:t>pbuh</a:t>
            </a:r>
            <a:r>
              <a:rPr lang="en-US" sz="2200" dirty="0">
                <a:latin typeface="Times New Roman" panose="02020603050405020304" charset="0"/>
                <a:cs typeface="Times New Roman" panose="02020603050405020304" charset="0"/>
              </a:rPr>
              <a:t> ,Whether before or after the beginning of </a:t>
            </a:r>
            <a:r>
              <a:rPr lang="en-US" sz="2200" dirty="0" err="1">
                <a:latin typeface="Times New Roman" panose="02020603050405020304" charset="0"/>
                <a:cs typeface="Times New Roman" panose="02020603050405020304" charset="0"/>
              </a:rPr>
              <a:t>Prophethood</a:t>
            </a:r>
            <a:r>
              <a:rPr lang="en-US" sz="2200" dirty="0">
                <a:latin typeface="Times New Roman" panose="02020603050405020304" charset="0"/>
                <a:cs typeface="Times New Roman" panose="02020603050405020304" charset="0"/>
              </a:rPr>
              <a:t>.</a:t>
            </a:r>
          </a:p>
          <a:p>
            <a:endParaRPr lang="en-US" sz="2200" dirty="0">
              <a:latin typeface="Times New Roman" panose="02020603050405020304" charset="0"/>
              <a:cs typeface="Times New Roman" panose="02020603050405020304" charset="0"/>
            </a:endParaRPr>
          </a:p>
          <a:p>
            <a:pPr marL="0" indent="0">
              <a:buNone/>
            </a:pPr>
            <a:endParaRPr lang="en-US" sz="2200" dirty="0">
              <a:latin typeface="Times New Roman" panose="02020603050405020304" charset="0"/>
              <a:cs typeface="Times New Roman" panose="02020603050405020304" charset="0"/>
            </a:endParaRPr>
          </a:p>
          <a:p>
            <a:endParaRPr lang="en-US" sz="2200" dirty="0">
              <a:latin typeface="Times New Roman" panose="02020603050405020304" charset="0"/>
              <a:cs typeface="Times New Roman" panose="02020603050405020304" charset="0"/>
            </a:endParaRPr>
          </a:p>
          <a:p>
            <a:pPr marL="0" indent="0">
              <a:buFont typeface="+mj-lt"/>
              <a:buNone/>
            </a:pPr>
            <a:endParaRPr lang="en-US" sz="2200" dirty="0">
              <a:latin typeface="Times New Roman" panose="02020603050405020304" charset="0"/>
              <a:cs typeface="Times New Roman" panose="02020603050405020304" charset="0"/>
            </a:endParaRPr>
          </a:p>
          <a:p>
            <a:pPr marL="0" indent="0">
              <a:buFont typeface="+mj-lt"/>
              <a:buNone/>
            </a:pPr>
            <a:endParaRPr lang="en-US" sz="2200" dirty="0">
              <a:latin typeface="Times New Roman" panose="02020603050405020304" charset="0"/>
              <a:cs typeface="Times New Roman" panose="0202060305040502030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t>Technical meaning of </a:t>
            </a:r>
            <a:r>
              <a:rPr lang="en-US" sz="3200" b="1" dirty="0" err="1" smtClean="0"/>
              <a:t>Sunnah</a:t>
            </a:r>
            <a:r>
              <a:rPr lang="en-US" sz="3200" b="1" dirty="0" smtClean="0"/>
              <a:t> </a:t>
            </a:r>
            <a:endParaRPr lang="en-US" sz="3200" b="1" dirty="0"/>
          </a:p>
        </p:txBody>
      </p:sp>
      <p:sp>
        <p:nvSpPr>
          <p:cNvPr id="3" name="Content Placeholder 2"/>
          <p:cNvSpPr>
            <a:spLocks noGrp="1"/>
          </p:cNvSpPr>
          <p:nvPr>
            <p:ph idx="1"/>
          </p:nvPr>
        </p:nvSpPr>
        <p:spPr/>
        <p:txBody>
          <a:bodyPr/>
          <a:lstStyle/>
          <a:p>
            <a:r>
              <a:rPr lang="en-US" sz="2400">
                <a:latin typeface="Times New Roman" panose="02020603050405020304" charset="0"/>
                <a:cs typeface="Times New Roman" panose="02020603050405020304" charset="0"/>
                <a:sym typeface="+mn-ea"/>
              </a:rPr>
              <a:t>A word spoken</a:t>
            </a:r>
            <a:endParaRPr lang="en-US" sz="2400">
              <a:latin typeface="Times New Roman" panose="02020603050405020304" charset="0"/>
              <a:cs typeface="Times New Roman" panose="02020603050405020304" charset="0"/>
            </a:endParaRPr>
          </a:p>
          <a:p>
            <a:r>
              <a:rPr lang="en-US" sz="2400">
                <a:latin typeface="Times New Roman" panose="02020603050405020304" charset="0"/>
                <a:cs typeface="Times New Roman" panose="02020603050405020304" charset="0"/>
                <a:sym typeface="+mn-ea"/>
              </a:rPr>
              <a:t>An action done</a:t>
            </a:r>
            <a:endParaRPr lang="en-US" sz="2400">
              <a:latin typeface="Times New Roman" panose="02020603050405020304" charset="0"/>
              <a:cs typeface="Times New Roman" panose="02020603050405020304" charset="0"/>
            </a:endParaRPr>
          </a:p>
          <a:p>
            <a:r>
              <a:rPr lang="en-US" sz="2400">
                <a:latin typeface="Times New Roman" panose="02020603050405020304" charset="0"/>
                <a:cs typeface="Times New Roman" panose="02020603050405020304" charset="0"/>
                <a:sym typeface="+mn-ea"/>
              </a:rPr>
              <a:t>A confirmation</a:t>
            </a:r>
            <a:endParaRPr lang="en-US" sz="2400">
              <a:latin typeface="Times New Roman" panose="02020603050405020304" charset="0"/>
              <a:cs typeface="Times New Roman" panose="02020603050405020304" charset="0"/>
            </a:endParaRPr>
          </a:p>
          <a:p>
            <a:r>
              <a:rPr lang="en-US" sz="2400">
                <a:latin typeface="Times New Roman" panose="02020603050405020304" charset="0"/>
                <a:cs typeface="Times New Roman" panose="02020603050405020304" charset="0"/>
              </a:rPr>
              <a:t>Physical qualities or natural disposition</a:t>
            </a:r>
          </a:p>
          <a:p>
            <a:r>
              <a:rPr lang="en-US" sz="2400">
                <a:latin typeface="Times New Roman" panose="02020603050405020304" charset="0"/>
                <a:cs typeface="Times New Roman" panose="02020603050405020304" charset="0"/>
              </a:rPr>
              <a:t>Morals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Hadith</a:t>
            </a:r>
          </a:p>
        </p:txBody>
      </p:sp>
      <p:sp>
        <p:nvSpPr>
          <p:cNvPr id="3" name="Content Placeholder 2"/>
          <p:cNvSpPr>
            <a:spLocks noGrp="1"/>
          </p:cNvSpPr>
          <p:nvPr>
            <p:ph idx="1"/>
          </p:nvPr>
        </p:nvSpPr>
        <p:spPr>
          <a:xfrm>
            <a:off x="405684" y="1084598"/>
            <a:ext cx="8229600" cy="4953000"/>
          </a:xfrm>
        </p:spPr>
        <p:txBody>
          <a:bodyPr/>
          <a:lstStyle/>
          <a:p>
            <a:r>
              <a:rPr lang="en-US" sz="2000" dirty="0"/>
              <a:t>Linguistically</a:t>
            </a:r>
          </a:p>
          <a:p>
            <a:pPr marL="0" indent="0">
              <a:buNone/>
            </a:pPr>
            <a:r>
              <a:rPr lang="en-US" sz="2000" dirty="0"/>
              <a:t>New, </a:t>
            </a:r>
            <a:r>
              <a:rPr lang="en-US" sz="2000" dirty="0" err="1"/>
              <a:t>latest,something</a:t>
            </a:r>
            <a:r>
              <a:rPr lang="en-US" sz="2000" dirty="0"/>
              <a:t> done for the first </a:t>
            </a:r>
            <a:r>
              <a:rPr lang="en-US" sz="2000" dirty="0" err="1"/>
              <a:t>time,news</a:t>
            </a:r>
            <a:endParaRPr lang="en-US" sz="2000" dirty="0"/>
          </a:p>
          <a:p>
            <a:r>
              <a:rPr lang="en-US" sz="2000" dirty="0"/>
              <a:t>Technically</a:t>
            </a:r>
          </a:p>
          <a:p>
            <a:pPr marL="0" indent="0">
              <a:buNone/>
            </a:pPr>
            <a:r>
              <a:rPr lang="en-US" sz="2000" dirty="0"/>
              <a:t>Any report of Prophet Muhammad </a:t>
            </a:r>
            <a:r>
              <a:rPr lang="en-US" sz="2000" dirty="0" err="1"/>
              <a:t>pbuh</a:t>
            </a:r>
            <a:r>
              <a:rPr lang="en-US" sz="2000" dirty="0"/>
              <a:t> </a:t>
            </a:r>
            <a:r>
              <a:rPr lang="en-US" sz="2000" dirty="0" err="1"/>
              <a:t>saying,action,approval,manners</a:t>
            </a:r>
            <a:r>
              <a:rPr lang="en-US" sz="2000" dirty="0"/>
              <a:t> and physical </a:t>
            </a:r>
            <a:r>
              <a:rPr lang="en-US" sz="2000" dirty="0" err="1"/>
              <a:t>characteristics.It</a:t>
            </a:r>
            <a:r>
              <a:rPr lang="en-US" sz="2000" dirty="0"/>
              <a:t> is a physical method in which </a:t>
            </a:r>
            <a:r>
              <a:rPr lang="en-US" sz="2000" dirty="0" err="1"/>
              <a:t>Sunnah</a:t>
            </a:r>
            <a:r>
              <a:rPr lang="en-US" sz="2000" dirty="0"/>
              <a:t> is preserved.</a:t>
            </a:r>
          </a:p>
          <a:p>
            <a:pPr marL="0" indent="0">
              <a:buNone/>
            </a:pPr>
            <a:r>
              <a:rPr lang="en-US" sz="2000" dirty="0"/>
              <a:t>Hadith as a discipline:</a:t>
            </a:r>
          </a:p>
          <a:p>
            <a:pPr marL="0" indent="0">
              <a:buNone/>
            </a:pPr>
            <a:r>
              <a:rPr lang="en-US" sz="2000" dirty="0"/>
              <a:t>While Hadith as a discipline </a:t>
            </a:r>
            <a:r>
              <a:rPr lang="en-US" sz="2000" dirty="0" err="1"/>
              <a:t>consisit</a:t>
            </a:r>
            <a:r>
              <a:rPr lang="en-US" sz="2000" dirty="0"/>
              <a:t> of two branches:</a:t>
            </a:r>
          </a:p>
          <a:p>
            <a:r>
              <a:rPr lang="en-US" sz="2000" dirty="0" err="1"/>
              <a:t>Isnad,singular</a:t>
            </a:r>
            <a:r>
              <a:rPr lang="en-US" sz="2000" dirty="0"/>
              <a:t> </a:t>
            </a:r>
            <a:r>
              <a:rPr lang="en-US" sz="2000" dirty="0" err="1"/>
              <a:t>sanad</a:t>
            </a:r>
            <a:endParaRPr lang="en-US" sz="2000" dirty="0"/>
          </a:p>
          <a:p>
            <a:r>
              <a:rPr lang="en-US" sz="2000" dirty="0" err="1"/>
              <a:t>Matn</a:t>
            </a:r>
            <a:endParaRPr lang="en-US" sz="2000" dirty="0"/>
          </a:p>
          <a:p>
            <a:pPr marL="0" indent="0">
              <a:buNone/>
            </a:pPr>
            <a:r>
              <a:rPr lang="en-US" sz="2000" dirty="0"/>
              <a:t>Sand deals with the validation of the </a:t>
            </a:r>
            <a:r>
              <a:rPr lang="en-US" sz="2000" dirty="0" err="1"/>
              <a:t>individuals,it</a:t>
            </a:r>
            <a:r>
              <a:rPr lang="en-US" sz="2000" dirty="0"/>
              <a:t> is a process of biography examination of the transmitters back to the Prophet  Muhammad </a:t>
            </a:r>
            <a:r>
              <a:rPr lang="en-US" sz="2000" dirty="0" err="1"/>
              <a:t>pbuh</a:t>
            </a:r>
            <a:r>
              <a:rPr lang="en-US" sz="2000" dirty="0"/>
              <a:t>.</a:t>
            </a:r>
          </a:p>
          <a:p>
            <a:pPr marL="0" indent="0">
              <a:buNone/>
            </a:pPr>
            <a:r>
              <a:rPr lang="en-US" sz="2000" dirty="0"/>
              <a:t>Whereas </a:t>
            </a:r>
            <a:r>
              <a:rPr lang="en-US" sz="2000" dirty="0" err="1"/>
              <a:t>Matn</a:t>
            </a:r>
            <a:r>
              <a:rPr lang="en-US" sz="2000" dirty="0"/>
              <a:t> deals with the actual content of the validated tradition as a source of religious authority.</a:t>
            </a:r>
          </a:p>
          <a:p>
            <a:pPr marL="0" indent="0">
              <a:buNone/>
            </a:pPr>
            <a:endParaRPr lang="en-US" sz="2000" dirty="0"/>
          </a:p>
          <a:p>
            <a:pPr marL="0" indent="0">
              <a:buNone/>
            </a:pPr>
            <a:endParaRPr lang="en-US" sz="2000" dirty="0"/>
          </a:p>
          <a:p>
            <a:endParaRPr lang="en-US" sz="2000" dirty="0"/>
          </a:p>
          <a:p>
            <a:pPr marL="0" indent="0">
              <a:buNone/>
            </a:pP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Hadith: Examples </a:t>
            </a:r>
          </a:p>
        </p:txBody>
      </p:sp>
      <p:sp>
        <p:nvSpPr>
          <p:cNvPr id="3" name="Content Placeholder 2"/>
          <p:cNvSpPr>
            <a:spLocks noGrp="1"/>
          </p:cNvSpPr>
          <p:nvPr>
            <p:ph idx="1"/>
          </p:nvPr>
        </p:nvSpPr>
        <p:spPr>
          <a:xfrm>
            <a:off x="293370" y="774065"/>
            <a:ext cx="8393430" cy="5820410"/>
          </a:xfrm>
        </p:spPr>
        <p:txBody>
          <a:bodyPr/>
          <a:lstStyle/>
          <a:p>
            <a:r>
              <a:rPr lang="en-US" sz="2600" dirty="0"/>
              <a:t>The following hadith Reported by Al-</a:t>
            </a:r>
            <a:r>
              <a:rPr lang="en-US" sz="2600" dirty="0" err="1"/>
              <a:t>Bukhari</a:t>
            </a:r>
            <a:r>
              <a:rPr lang="en-US" sz="2600" dirty="0"/>
              <a:t> as an example</a:t>
            </a:r>
          </a:p>
          <a:p>
            <a:pPr marL="0" indent="0">
              <a:buNone/>
            </a:pPr>
            <a:r>
              <a:rPr lang="en-US" sz="2600" dirty="0" err="1">
                <a:solidFill>
                  <a:srgbClr val="FF0000"/>
                </a:solidFill>
              </a:rPr>
              <a:t>Musadad</a:t>
            </a:r>
            <a:r>
              <a:rPr lang="en-US" sz="2600" dirty="0"/>
              <a:t> told us that </a:t>
            </a:r>
            <a:r>
              <a:rPr lang="en-US" sz="2600" dirty="0" err="1">
                <a:solidFill>
                  <a:srgbClr val="FF0000"/>
                </a:solidFill>
              </a:rPr>
              <a:t>Yahya</a:t>
            </a:r>
            <a:r>
              <a:rPr lang="en-US" sz="2600" dirty="0"/>
              <a:t> informed him from </a:t>
            </a:r>
            <a:r>
              <a:rPr lang="en-US" sz="2600" dirty="0" err="1">
                <a:solidFill>
                  <a:srgbClr val="FF0000"/>
                </a:solidFill>
              </a:rPr>
              <a:t>Shu’ba</a:t>
            </a:r>
            <a:r>
              <a:rPr lang="en-US" sz="2600" dirty="0" err="1"/>
              <a:t>,from</a:t>
            </a:r>
            <a:r>
              <a:rPr lang="en-US" sz="2600" dirty="0"/>
              <a:t> </a:t>
            </a:r>
            <a:r>
              <a:rPr lang="en-US" sz="2600" dirty="0" err="1">
                <a:solidFill>
                  <a:srgbClr val="FF0000"/>
                </a:solidFill>
                <a:latin typeface="Arial" panose="020B0604020202020204" pitchFamily="34" charset="0"/>
                <a:cs typeface="Arial" panose="020B0604020202020204" pitchFamily="34" charset="0"/>
                <a:sym typeface="+mn-ea"/>
              </a:rPr>
              <a:t>Qatadah</a:t>
            </a:r>
            <a:r>
              <a:rPr lang="en-US" sz="2600" dirty="0">
                <a:latin typeface="Arial" panose="020B0604020202020204" pitchFamily="34" charset="0"/>
                <a:cs typeface="Arial" panose="020B0604020202020204" pitchFamily="34" charset="0"/>
                <a:sym typeface="+mn-ea"/>
              </a:rPr>
              <a:t> from </a:t>
            </a:r>
            <a:r>
              <a:rPr lang="en-US" sz="2600" dirty="0" err="1">
                <a:solidFill>
                  <a:srgbClr val="FF0000"/>
                </a:solidFill>
              </a:rPr>
              <a:t>Anas</a:t>
            </a:r>
            <a:r>
              <a:rPr lang="en-US" sz="2600" dirty="0">
                <a:solidFill>
                  <a:srgbClr val="FF0000"/>
                </a:solidFill>
              </a:rPr>
              <a:t> R.A</a:t>
            </a:r>
            <a:r>
              <a:rPr lang="en-US" sz="2600" dirty="0"/>
              <a:t> from the </a:t>
            </a:r>
            <a:r>
              <a:rPr lang="en-US" sz="2600" dirty="0">
                <a:solidFill>
                  <a:srgbClr val="FF0000"/>
                </a:solidFill>
              </a:rPr>
              <a:t>Prophet </a:t>
            </a:r>
            <a:r>
              <a:rPr lang="en-US" sz="2600" dirty="0" err="1">
                <a:solidFill>
                  <a:srgbClr val="FF0000"/>
                </a:solidFill>
              </a:rPr>
              <a:t>pbuh</a:t>
            </a:r>
            <a:r>
              <a:rPr lang="en-US" sz="2600" dirty="0"/>
              <a:t> that he said:</a:t>
            </a:r>
          </a:p>
          <a:p>
            <a:pPr marL="0" indent="0">
              <a:buNone/>
            </a:pPr>
            <a:r>
              <a:rPr lang="en-US" sz="2600" dirty="0"/>
              <a:t>“ None of you truly believes until he loves for his brother what he love for himself ”</a:t>
            </a:r>
          </a:p>
          <a:p>
            <a:pPr marL="0" indent="0">
              <a:buNone/>
            </a:pPr>
            <a:r>
              <a:rPr lang="en-US" sz="2400" dirty="0" err="1"/>
              <a:t>AlBukhari</a:t>
            </a:r>
            <a:r>
              <a:rPr lang="en-US" sz="2400" dirty="0" err="1">
                <a:latin typeface="Arial" panose="020B0604020202020204" pitchFamily="34" charset="0"/>
                <a:cs typeface="Arial" panose="020B0604020202020204" pitchFamily="34" charset="0"/>
              </a:rPr>
              <a:t>→Musadad→Yahya→Shu’ba→Qatadah→Anas</a:t>
            </a:r>
            <a:r>
              <a:rPr lang="en-US" sz="2400" dirty="0">
                <a:latin typeface="Arial" panose="020B0604020202020204" pitchFamily="34" charset="0"/>
                <a:cs typeface="Arial" panose="020B0604020202020204" pitchFamily="34" charset="0"/>
              </a:rPr>
              <a:t>→</a:t>
            </a:r>
          </a:p>
          <a:p>
            <a:pPr marL="0" indent="0">
              <a:buNone/>
            </a:pPr>
            <a:r>
              <a:rPr lang="en-US" sz="2600" dirty="0">
                <a:latin typeface="Arial" panose="020B0604020202020204" pitchFamily="34" charset="0"/>
                <a:cs typeface="Arial" panose="020B0604020202020204" pitchFamily="34" charset="0"/>
              </a:rPr>
              <a:t>Prophet  Muhammad </a:t>
            </a:r>
            <a:r>
              <a:rPr lang="en-US" sz="2600" dirty="0" err="1">
                <a:latin typeface="Arial" panose="020B0604020202020204" pitchFamily="34" charset="0"/>
                <a:cs typeface="Arial" panose="020B0604020202020204" pitchFamily="34" charset="0"/>
              </a:rPr>
              <a:t>pbuh</a:t>
            </a:r>
            <a:endParaRPr lang="en-US" sz="2600" dirty="0">
              <a:latin typeface="Arial" panose="020B0604020202020204" pitchFamily="34" charset="0"/>
              <a:cs typeface="Arial" panose="020B0604020202020204" pitchFamily="34" charset="0"/>
            </a:endParaRPr>
          </a:p>
          <a:p>
            <a:pPr marL="0" indent="0">
              <a:buNone/>
            </a:pPr>
            <a:r>
              <a:rPr lang="en-US" sz="2600" dirty="0">
                <a:latin typeface="Arial" panose="020B0604020202020204" pitchFamily="34" charset="0"/>
                <a:cs typeface="Arial" panose="020B0604020202020204" pitchFamily="34" charset="0"/>
              </a:rPr>
              <a:t>This is the chain of the narrators that leads to the text ,starting with the last narrator who recorded this hadith in his book and ending with Prophet </a:t>
            </a:r>
            <a:r>
              <a:rPr lang="en-US" sz="2600" dirty="0" err="1">
                <a:latin typeface="Arial" panose="020B0604020202020204" pitchFamily="34" charset="0"/>
                <a:cs typeface="Arial" panose="020B0604020202020204" pitchFamily="34" charset="0"/>
              </a:rPr>
              <a:t>pbuh</a:t>
            </a:r>
            <a:r>
              <a:rPr lang="en-US" sz="2600" dirty="0">
                <a:latin typeface="Arial" panose="020B0604020202020204" pitchFamily="34" charset="0"/>
                <a:cs typeface="Arial" panose="020B0604020202020204" pitchFamily="34" charset="0"/>
              </a:rPr>
              <a: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831</Words>
  <Application>Microsoft Office PowerPoint</Application>
  <PresentationFormat>On-screen Show (4:3)</PresentationFormat>
  <Paragraphs>79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Blue Waves</vt:lpstr>
      <vt:lpstr>Seerah </vt:lpstr>
      <vt:lpstr>Synonyms  word to Seerah </vt:lpstr>
      <vt:lpstr>Introduction</vt:lpstr>
      <vt:lpstr> Introduction......</vt:lpstr>
      <vt:lpstr>Introduction .......</vt:lpstr>
      <vt:lpstr>The meaning of the words “Sunnah and Hadith”</vt:lpstr>
      <vt:lpstr>  Sunnah and Hadith</vt:lpstr>
      <vt:lpstr> The word Sunnah in Quran</vt:lpstr>
      <vt:lpstr>Sunnah in contexual meaning</vt:lpstr>
      <vt:lpstr>Technical meaning of Sunnah </vt:lpstr>
      <vt:lpstr>Hadith</vt:lpstr>
      <vt:lpstr>   Hadith: Examples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بسم الله الرحمان الرحيم </dc:title>
  <dc:creator>Zainab Sadiq</dc:creator>
  <cp:lastModifiedBy>Windows User</cp:lastModifiedBy>
  <cp:revision>29</cp:revision>
  <dcterms:created xsi:type="dcterms:W3CDTF">2023-09-06T05:59:00Z</dcterms:created>
  <dcterms:modified xsi:type="dcterms:W3CDTF">2024-06-13T08:46:14Z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9027A2A8277C44CFBC2C5E3E900BBD2E_12</vt:lpwstr>
  </property>
  <property fmtid="{D5CDD505-2E9C-101B-9397-08002B2CF9AE}" pid="3" name="KSOProductBuildVer">
    <vt:lpwstr>1033-12.2.0.13489</vt:lpwstr>
  </property>
</Properties>
</file>