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63" r:id="rId4"/>
    <p:sldId id="259" r:id="rId5"/>
    <p:sldId id="257" r:id="rId6"/>
    <p:sldId id="273" r:id="rId7"/>
    <p:sldId id="267" r:id="rId8"/>
    <p:sldId id="258" r:id="rId9"/>
    <p:sldId id="265" r:id="rId10"/>
    <p:sldId id="269" r:id="rId11"/>
    <p:sldId id="266" r:id="rId12"/>
    <p:sldId id="260"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1" d="100"/>
          <a:sy n="91" d="100"/>
        </p:scale>
        <p:origin x="-1404"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3"/>
            <a:ext cx="6726063" cy="275943"/>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9" y="4243846"/>
            <a:ext cx="2307831" cy="276940"/>
          </a:xfrm>
          <a:prstGeom prst="rect">
            <a:avLst/>
          </a:prstGeom>
        </p:spPr>
      </p:pic>
      <p:sp>
        <p:nvSpPr>
          <p:cNvPr id="9" name="Rectangle 8"/>
          <p:cNvSpPr/>
          <p:nvPr/>
        </p:nvSpPr>
        <p:spPr bwMode="ltGray">
          <a:xfrm>
            <a:off x="0" y="2590079"/>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9"/>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4" y="2733712"/>
            <a:ext cx="6108101" cy="1373071"/>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510244" y="4394044"/>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941510" y="2750339"/>
            <a:ext cx="878916" cy="1356443"/>
          </a:xfrm>
        </p:spPr>
        <p:txBody>
          <a:bodyPr/>
          <a:lstStyle/>
          <a:p>
            <a:fld id="{6D22F896-40B5-4ADD-8801-0D06FADFA095}" type="slidenum">
              <a:rPr lang="en-US" dirty="0"/>
            </a:fld>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showMasterSp="0">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7" name="Rectangle 16"/>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 y="4086907"/>
            <a:ext cx="7828359"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68" y="4087904"/>
            <a:ext cx="1202248" cy="144271"/>
          </a:xfrm>
          <a:prstGeom prst="rect">
            <a:avLst/>
          </a:prstGeom>
        </p:spPr>
      </p:pic>
      <p:sp>
        <p:nvSpPr>
          <p:cNvPr id="9" name="Rectangle 8"/>
          <p:cNvSpPr/>
          <p:nvPr/>
        </p:nvSpPr>
        <p:spPr bwMode="ltGray">
          <a:xfrm>
            <a:off x="-2" y="2726269"/>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70" y="2726269"/>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5" y="2869895"/>
            <a:ext cx="7210395"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10245" y="4232175"/>
            <a:ext cx="7210395"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endParaRPr lang="en-US"/>
          </a:p>
        </p:txBody>
      </p:sp>
      <p:sp>
        <p:nvSpPr>
          <p:cNvPr id="4" name="Date Placeholder 3"/>
          <p:cNvSpPr>
            <a:spLocks noGrp="1"/>
          </p:cNvSpPr>
          <p:nvPr>
            <p:ph type="dt" sz="half" idx="10"/>
          </p:nvPr>
        </p:nvSpPr>
        <p:spPr/>
        <p:txBody>
          <a:bodyPr/>
          <a:lstStyle/>
          <a:p>
            <a:fld id="{30578ACC-22D6-47C1-A373-4FD133E34F3C}"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047095" y="2869898"/>
            <a:ext cx="865613" cy="1090789"/>
          </a:xfrm>
        </p:spPr>
        <p:txBody>
          <a:bodyPr/>
          <a:lstStyle/>
          <a:p>
            <a:fld id="{6D22F896-40B5-4ADD-8801-0D06FADFA095}" type="slidenum">
              <a:rPr lang="en-US" dirty="0"/>
            </a:fld>
            <a:endParaRPr lang="en-US" dirty="0"/>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0" name="Rectangle 9"/>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10243" y="2336874"/>
            <a:ext cx="3523769" cy="359931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Content Placeholder 3"/>
          <p:cNvSpPr>
            <a:spLocks noGrp="1"/>
          </p:cNvSpPr>
          <p:nvPr>
            <p:ph sz="half" idx="2"/>
          </p:nvPr>
        </p:nvSpPr>
        <p:spPr>
          <a:xfrm>
            <a:off x="4195593" y="2336874"/>
            <a:ext cx="3525044" cy="3599316"/>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2" name="Rectangle 11"/>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3" y="753234"/>
            <a:ext cx="7210397"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679766" y="2336877"/>
            <a:ext cx="3354245"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4" name="Content Placeholder 3"/>
          <p:cNvSpPr>
            <a:spLocks noGrp="1"/>
          </p:cNvSpPr>
          <p:nvPr>
            <p:ph sz="half" idx="2"/>
          </p:nvPr>
        </p:nvSpPr>
        <p:spPr>
          <a:xfrm>
            <a:off x="510243" y="3030011"/>
            <a:ext cx="3523766" cy="2906179"/>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5" name="Text Placeholder 4"/>
          <p:cNvSpPr>
            <a:spLocks noGrp="1"/>
          </p:cNvSpPr>
          <p:nvPr>
            <p:ph type="body" sz="quarter" idx="3"/>
          </p:nvPr>
        </p:nvSpPr>
        <p:spPr>
          <a:xfrm>
            <a:off x="4365119" y="2336874"/>
            <a:ext cx="3355521"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6" name="Content Placeholder 5"/>
          <p:cNvSpPr>
            <a:spLocks noGrp="1"/>
          </p:cNvSpPr>
          <p:nvPr>
            <p:ph sz="quarter" idx="4"/>
          </p:nvPr>
        </p:nvSpPr>
        <p:spPr>
          <a:xfrm>
            <a:off x="4195594" y="3030011"/>
            <a:ext cx="3525044" cy="2906179"/>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dirty="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8" name="Rectangle 7"/>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6" name="Rectangle 5"/>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dirty="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0" name="Rectangle 9"/>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753227"/>
            <a:ext cx="721039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8"/>
            <a:ext cx="4206252" cy="3599313"/>
          </a:xfrm>
        </p:spPr>
        <p:txBody>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Text Placeholder 3"/>
          <p:cNvSpPr>
            <a:spLocks noGrp="1"/>
          </p:cNvSpPr>
          <p:nvPr>
            <p:ph type="body" sz="half" idx="2"/>
          </p:nvPr>
        </p:nvSpPr>
        <p:spPr>
          <a:xfrm>
            <a:off x="510244" y="2336876"/>
            <a:ext cx="2842559"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E331444B-B92B-4E27-8C94-BB93EAF5CB18}"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0" name="Rectangle 9"/>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6" y="753230"/>
            <a:ext cx="7210393" cy="1080939"/>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651253" y="2336875"/>
            <a:ext cx="406938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0242" y="2336877"/>
            <a:ext cx="2907192"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363EFA5E-FA76-400D-B3DC-F0BA90E6D107}"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showMasterSp="0">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5928629"/>
            <a:ext cx="7828359"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5929624"/>
            <a:ext cx="1202248" cy="144271"/>
          </a:xfrm>
          <a:prstGeom prst="rect">
            <a:avLst/>
          </a:prstGeom>
        </p:spPr>
      </p:pic>
      <p:sp>
        <p:nvSpPr>
          <p:cNvPr id="10" name="Rectangle 9"/>
          <p:cNvSpPr/>
          <p:nvPr/>
        </p:nvSpPr>
        <p:spPr bwMode="ltGray">
          <a:xfrm>
            <a:off x="2" y="4567991"/>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67991"/>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3" y="4711619"/>
            <a:ext cx="7210394"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0243" y="609601"/>
            <a:ext cx="721039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10242" y="5169587"/>
            <a:ext cx="7210397"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446C117F-5CCF-4837-BE5F-2B92066CAFAF}"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5" y="4711313"/>
            <a:ext cx="865613" cy="1090789"/>
          </a:xfrm>
        </p:spPr>
        <p:txBody>
          <a:bodyPr/>
          <a:lstStyle/>
          <a:p>
            <a:fld id="{6D22F896-40B5-4ADD-8801-0D06FADFA095}" type="slidenum">
              <a:rPr lang="en-US" dirty="0"/>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5928629"/>
            <a:ext cx="7828359"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5929624"/>
            <a:ext cx="1202248" cy="144271"/>
          </a:xfrm>
          <a:prstGeom prst="rect">
            <a:avLst/>
          </a:prstGeom>
        </p:spPr>
      </p:pic>
      <p:sp>
        <p:nvSpPr>
          <p:cNvPr id="10" name="Rectangle 9"/>
          <p:cNvSpPr/>
          <p:nvPr/>
        </p:nvSpPr>
        <p:spPr bwMode="ltGray">
          <a:xfrm>
            <a:off x="2" y="4567991"/>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7939371" y="4567991"/>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1" y="609600"/>
            <a:ext cx="7210394" cy="3592751"/>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10243" y="4711618"/>
            <a:ext cx="7210394"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84EB90BD-B6CE-46B7-997F-7313B992CCDC}"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5" y="4711618"/>
            <a:ext cx="865613" cy="1090789"/>
          </a:xfrm>
        </p:spPr>
        <p:txBody>
          <a:bodyPr/>
          <a:lstStyle/>
          <a:p>
            <a:fld id="{6D22F896-40B5-4ADD-8801-0D06FADFA095}" type="slidenum">
              <a:rPr lang="en-US" dirty="0"/>
            </a:fld>
            <a:endParaRPr lang="en-US" dirty="0"/>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showMasterSp="0">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5928629"/>
            <a:ext cx="7828359"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5929624"/>
            <a:ext cx="1202248" cy="144271"/>
          </a:xfrm>
          <a:prstGeom prst="rect">
            <a:avLst/>
          </a:prstGeom>
        </p:spPr>
      </p:pic>
      <p:sp>
        <p:nvSpPr>
          <p:cNvPr id="14" name="Rectangle 13"/>
          <p:cNvSpPr/>
          <p:nvPr/>
        </p:nvSpPr>
        <p:spPr bwMode="ltGray">
          <a:xfrm>
            <a:off x="2" y="4567991"/>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7939371" y="4567991"/>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92" y="609601"/>
            <a:ext cx="6539158"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051717" y="3653379"/>
            <a:ext cx="611743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4" name="Text Placeholder 3"/>
          <p:cNvSpPr>
            <a:spLocks noGrp="1"/>
          </p:cNvSpPr>
          <p:nvPr>
            <p:ph type="body" sz="half" idx="2"/>
          </p:nvPr>
        </p:nvSpPr>
        <p:spPr>
          <a:xfrm>
            <a:off x="510243" y="4711618"/>
            <a:ext cx="7210394"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CDB9D11F-B188-461D-B23F-39381795C052}"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5" y="4709929"/>
            <a:ext cx="865613" cy="1090789"/>
          </a:xfrm>
        </p:spPr>
        <p:txBody>
          <a:bodyPr/>
          <a:lstStyle/>
          <a:p>
            <a:fld id="{6D22F896-40B5-4ADD-8801-0D06FADFA095}" type="slidenum">
              <a:rPr lang="en-US" dirty="0"/>
            </a:fld>
            <a:endParaRPr lang="en-US" dirty="0"/>
          </a:p>
        </p:txBody>
      </p:sp>
      <p:sp>
        <p:nvSpPr>
          <p:cNvPr id="16" name="TextBox 15"/>
          <p:cNvSpPr txBox="1"/>
          <p:nvPr/>
        </p:nvSpPr>
        <p:spPr>
          <a:xfrm>
            <a:off x="437679" y="74811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endParaRPr lang="en-US" sz="7200" dirty="0">
              <a:solidFill>
                <a:schemeClr val="tx1"/>
              </a:solidFill>
              <a:effectLst/>
            </a:endParaRPr>
          </a:p>
        </p:txBody>
      </p:sp>
      <p:sp>
        <p:nvSpPr>
          <p:cNvPr id="17" name="TextBox 16"/>
          <p:cNvSpPr txBox="1"/>
          <p:nvPr/>
        </p:nvSpPr>
        <p:spPr>
          <a:xfrm>
            <a:off x="7247107" y="3033524"/>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endParaRPr lang="en-US" sz="7200" dirty="0">
              <a:solidFill>
                <a:schemeClr val="tx1"/>
              </a:solidFill>
              <a:effectLst/>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showMasterSp="0">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5928629"/>
            <a:ext cx="7828359"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5929624"/>
            <a:ext cx="1202248" cy="144271"/>
          </a:xfrm>
          <a:prstGeom prst="rect">
            <a:avLst/>
          </a:prstGeom>
        </p:spPr>
      </p:pic>
      <p:sp>
        <p:nvSpPr>
          <p:cNvPr id="11" name="Rectangle 10"/>
          <p:cNvSpPr/>
          <p:nvPr/>
        </p:nvSpPr>
        <p:spPr bwMode="ltGray">
          <a:xfrm>
            <a:off x="2" y="4567991"/>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7939371" y="4567991"/>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10242" y="4711620"/>
            <a:ext cx="7210397"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10243" y="5300153"/>
            <a:ext cx="7210397"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endParaRPr lang="en-US"/>
          </a:p>
        </p:txBody>
      </p:sp>
      <p:sp>
        <p:nvSpPr>
          <p:cNvPr id="5" name="Date Placeholder 4"/>
          <p:cNvSpPr>
            <a:spLocks noGrp="1"/>
          </p:cNvSpPr>
          <p:nvPr>
            <p:ph type="dt" sz="half" idx="10"/>
          </p:nvPr>
        </p:nvSpPr>
        <p:spPr/>
        <p:txBody>
          <a:bodyPr/>
          <a:lstStyle/>
          <a:p>
            <a:fld id="{52E6D8D9-55A2-4063-B0F3-121F44549695}" type="datetimeFigureOut">
              <a:rPr lang="en-US" dirty="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47095" y="4709929"/>
            <a:ext cx="865613" cy="1090789"/>
          </a:xfrm>
        </p:spPr>
        <p:txBody>
          <a:bodyPr/>
          <a:lstStyle/>
          <a:p>
            <a:fld id="{6D22F896-40B5-4ADD-8801-0D06FADFA095}" type="slidenum">
              <a:rPr lang="en-US" dirty="0"/>
            </a:fld>
            <a:endParaRPr lang="en-US" dirty="0"/>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6" name="Rectangle 15"/>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501917" y="753230"/>
            <a:ext cx="7218720" cy="1080939"/>
          </a:xfrm>
        </p:spPr>
        <p:txBody>
          <a:bodyPr/>
          <a:lstStyle/>
          <a:p>
            <a:r>
              <a:rPr lang="en-US"/>
              <a:t>Click to edit Master title style</a:t>
            </a:r>
            <a:endParaRPr lang="en-US" dirty="0"/>
          </a:p>
        </p:txBody>
      </p:sp>
      <p:sp>
        <p:nvSpPr>
          <p:cNvPr id="7" name="Text Placeholder 2"/>
          <p:cNvSpPr>
            <a:spLocks noGrp="1"/>
          </p:cNvSpPr>
          <p:nvPr>
            <p:ph type="body" idx="1"/>
          </p:nvPr>
        </p:nvSpPr>
        <p:spPr>
          <a:xfrm>
            <a:off x="495709" y="2336876"/>
            <a:ext cx="2302526" cy="57626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8" name="Text Placeholder 3"/>
          <p:cNvSpPr>
            <a:spLocks noGrp="1"/>
          </p:cNvSpPr>
          <p:nvPr>
            <p:ph type="body" sz="half" idx="15"/>
          </p:nvPr>
        </p:nvSpPr>
        <p:spPr>
          <a:xfrm>
            <a:off x="510244" y="3022678"/>
            <a:ext cx="2287277"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9" name="Text Placeholder 4"/>
          <p:cNvSpPr>
            <a:spLocks noGrp="1"/>
          </p:cNvSpPr>
          <p:nvPr>
            <p:ph type="body" sz="quarter" idx="3"/>
          </p:nvPr>
        </p:nvSpPr>
        <p:spPr>
          <a:xfrm>
            <a:off x="2967019" y="2336876"/>
            <a:ext cx="2297430" cy="57626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0" name="Text Placeholder 3"/>
          <p:cNvSpPr>
            <a:spLocks noGrp="1"/>
          </p:cNvSpPr>
          <p:nvPr>
            <p:ph type="body" sz="half" idx="16"/>
          </p:nvPr>
        </p:nvSpPr>
        <p:spPr>
          <a:xfrm>
            <a:off x="2959103" y="3022678"/>
            <a:ext cx="229743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11" name="Text Placeholder 4"/>
          <p:cNvSpPr>
            <a:spLocks noGrp="1"/>
          </p:cNvSpPr>
          <p:nvPr>
            <p:ph type="body" sz="quarter" idx="13"/>
          </p:nvPr>
        </p:nvSpPr>
        <p:spPr>
          <a:xfrm>
            <a:off x="5418120" y="2336876"/>
            <a:ext cx="2302519" cy="57626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12" name="Text Placeholder 3"/>
          <p:cNvSpPr>
            <a:spLocks noGrp="1"/>
          </p:cNvSpPr>
          <p:nvPr>
            <p:ph type="body" sz="half" idx="17"/>
          </p:nvPr>
        </p:nvSpPr>
        <p:spPr>
          <a:xfrm>
            <a:off x="5418120" y="3022678"/>
            <a:ext cx="2302519"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3" name="Date Placeholder 2"/>
          <p:cNvSpPr>
            <a:spLocks noGrp="1"/>
          </p:cNvSpPr>
          <p:nvPr>
            <p:ph type="dt" sz="half" idx="10"/>
          </p:nvPr>
        </p:nvSpPr>
        <p:spPr/>
        <p:txBody>
          <a:bodyPr/>
          <a:lstStyle/>
          <a:p>
            <a:fld id="{D4B24536-994D-4021-A283-9F449C0DB509}"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17" name="Rectangle 16"/>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510245" y="753230"/>
            <a:ext cx="7210395" cy="1080939"/>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10242" y="4297505"/>
            <a:ext cx="2287279" cy="57626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0" name="Picture Placeholder 2"/>
          <p:cNvSpPr>
            <a:spLocks noGrp="1" noChangeAspect="1"/>
          </p:cNvSpPr>
          <p:nvPr>
            <p:ph type="pic" idx="15"/>
          </p:nvPr>
        </p:nvSpPr>
        <p:spPr>
          <a:xfrm>
            <a:off x="510242" y="2336873"/>
            <a:ext cx="228727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10242" y="4873768"/>
            <a:ext cx="2287279" cy="106242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22" name="Text Placeholder 4"/>
          <p:cNvSpPr>
            <a:spLocks noGrp="1"/>
          </p:cNvSpPr>
          <p:nvPr>
            <p:ph type="body" sz="quarter" idx="3"/>
          </p:nvPr>
        </p:nvSpPr>
        <p:spPr>
          <a:xfrm>
            <a:off x="2959103" y="4297505"/>
            <a:ext cx="2297430" cy="57626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3" name="Picture Placeholder 2"/>
          <p:cNvSpPr>
            <a:spLocks noGrp="1" noChangeAspect="1"/>
          </p:cNvSpPr>
          <p:nvPr>
            <p:ph type="pic" idx="21"/>
          </p:nvPr>
        </p:nvSpPr>
        <p:spPr>
          <a:xfrm>
            <a:off x="2959103" y="2336873"/>
            <a:ext cx="229743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958091" y="4873767"/>
            <a:ext cx="2300473" cy="106242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25" name="Text Placeholder 4"/>
          <p:cNvSpPr>
            <a:spLocks noGrp="1"/>
          </p:cNvSpPr>
          <p:nvPr>
            <p:ph type="body" sz="quarter" idx="13"/>
          </p:nvPr>
        </p:nvSpPr>
        <p:spPr>
          <a:xfrm>
            <a:off x="5423012" y="4297505"/>
            <a:ext cx="2297629" cy="576263"/>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endParaRPr lang="en-US"/>
          </a:p>
        </p:txBody>
      </p:sp>
      <p:sp>
        <p:nvSpPr>
          <p:cNvPr id="26" name="Picture Placeholder 2"/>
          <p:cNvSpPr>
            <a:spLocks noGrp="1" noChangeAspect="1"/>
          </p:cNvSpPr>
          <p:nvPr>
            <p:ph type="pic" idx="22"/>
          </p:nvPr>
        </p:nvSpPr>
        <p:spPr>
          <a:xfrm>
            <a:off x="5423011" y="2336873"/>
            <a:ext cx="229762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422915" y="4873764"/>
            <a:ext cx="2300672" cy="106242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endParaRPr lang="en-US"/>
          </a:p>
        </p:txBody>
      </p:sp>
      <p:sp>
        <p:nvSpPr>
          <p:cNvPr id="3" name="Date Placeholder 2"/>
          <p:cNvSpPr>
            <a:spLocks noGrp="1"/>
          </p:cNvSpPr>
          <p:nvPr>
            <p:ph type="dt" sz="half" idx="10"/>
          </p:nvPr>
        </p:nvSpPr>
        <p:spPr/>
        <p:txBody>
          <a:bodyPr/>
          <a:lstStyle/>
          <a:p>
            <a:fld id="{3CBBBB78-C96F-47B7-AB17-D852CA960AC9}" type="datetimeFigureOut">
              <a:rPr lang="en-US" dirty="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showMasterSp="0">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 y="1970241"/>
            <a:ext cx="7828359"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9371" y="1971234"/>
            <a:ext cx="1202248" cy="144271"/>
          </a:xfrm>
          <a:prstGeom prst="rect">
            <a:avLst/>
          </a:prstGeom>
        </p:spPr>
      </p:pic>
      <p:sp>
        <p:nvSpPr>
          <p:cNvPr id="9" name="Rectangle 8"/>
          <p:cNvSpPr/>
          <p:nvPr/>
        </p:nvSpPr>
        <p:spPr bwMode="ltGray">
          <a:xfrm>
            <a:off x="2" y="609603"/>
            <a:ext cx="7828359" cy="136819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7939371" y="609603"/>
            <a:ext cx="1202248" cy="1368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dirty="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fld>
            <a:endParaRPr lang="en-US" dirty="0"/>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showMasterSp="0">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5448783" y="2040424"/>
            <a:ext cx="5106988"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7200779" y="5543432"/>
            <a:ext cx="1602997"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7596924" y="609597"/>
            <a:ext cx="80535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601"/>
            <a:ext cx="6652503" cy="5326589"/>
          </a:xfrm>
        </p:spPr>
        <p:txBody>
          <a:bodyPr vert="eaVert"/>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10"/>
          </p:nvPr>
        </p:nvSpPr>
        <p:spPr>
          <a:xfrm>
            <a:off x="5105344" y="5936190"/>
            <a:ext cx="2057400" cy="365125"/>
          </a:xfrm>
        </p:spPr>
        <p:txBody>
          <a:bodyPr/>
          <a:lstStyle/>
          <a:p>
            <a:fld id="{6178E61D-D431-422C-9764-11DAFE33AB63}" type="datetimeFigureOut">
              <a:rPr lang="en-US" dirty="0"/>
            </a:fld>
            <a:endParaRPr lang="en-US" dirty="0"/>
          </a:p>
        </p:txBody>
      </p:sp>
      <p:sp>
        <p:nvSpPr>
          <p:cNvPr id="5" name="Footer Placeholder 4"/>
          <p:cNvSpPr>
            <a:spLocks noGrp="1"/>
          </p:cNvSpPr>
          <p:nvPr>
            <p:ph type="ftr" sz="quarter" idx="11"/>
          </p:nvPr>
        </p:nvSpPr>
        <p:spPr>
          <a:xfrm>
            <a:off x="510242" y="5936192"/>
            <a:ext cx="4595104" cy="365125"/>
          </a:xfrm>
        </p:spPr>
        <p:txBody>
          <a:bodyPr/>
          <a:lstStyle/>
          <a:p>
            <a:endParaRPr lang="en-US" dirty="0"/>
          </a:p>
        </p:txBody>
      </p:sp>
      <p:sp>
        <p:nvSpPr>
          <p:cNvPr id="6" name="Slide Number Placeholder 5"/>
          <p:cNvSpPr>
            <a:spLocks noGrp="1"/>
          </p:cNvSpPr>
          <p:nvPr>
            <p:ph type="sldNum" sz="quarter" idx="12"/>
          </p:nvPr>
        </p:nvSpPr>
        <p:spPr>
          <a:xfrm>
            <a:off x="7573166" y="5398637"/>
            <a:ext cx="865613" cy="1090789"/>
          </a:xfrm>
        </p:spPr>
        <p:txBody>
          <a:bodyPr anchor="t"/>
          <a:lstStyle>
            <a:lvl1pPr algn="ctr">
              <a:defRPr/>
            </a:lvl1pPr>
          </a:lstStyle>
          <a:p>
            <a:fld id="{6D22F896-40B5-4ADD-8801-0D06FADFA095}" type="slidenum">
              <a:rPr lang="en-US" dirty="0"/>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3.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chemeClr val="tx1">
                <a:alpha val="0"/>
              </a:schemeClr>
            </a:gs>
            <a:gs pos="100000">
              <a:schemeClr val="bg2">
                <a:shade val="78000"/>
                <a:hueMod val="44000"/>
                <a:satMod val="200000"/>
                <a:lumMod val="69000"/>
              </a:schemeClr>
            </a:gs>
          </a:gsLst>
          <a:lin ang="2520000" scaled="0"/>
          <a:tileRect/>
        </a:gradFill>
        <a:effectLst/>
      </p:bgPr>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8">
            <a:alphaModFix amt="10000"/>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10242" y="753230"/>
            <a:ext cx="7210396" cy="108093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10242" y="2336874"/>
            <a:ext cx="7210396" cy="3599316"/>
          </a:xfrm>
          <a:prstGeom prst="rect">
            <a:avLst/>
          </a:prstGeom>
        </p:spPr>
        <p:txBody>
          <a:bodyPr vert="horz" lIns="91440" tIns="45720" rIns="91440" bIns="45720" rtlCol="0">
            <a:normAutofit/>
          </a:bodyPr>
          <a:lstStyle/>
          <a:p>
            <a:pPr lvl="0"/>
            <a:r>
              <a:rPr lang="en-US"/>
              <a:t>Click to edit Master text styles</a:t>
            </a:r>
            <a:endParaRPr lang="en-US"/>
          </a:p>
          <a:p>
            <a:pPr lvl="1"/>
            <a:r>
              <a:rPr lang="en-US"/>
              <a:t>Second level</a:t>
            </a:r>
            <a:endParaRPr lang="en-US"/>
          </a:p>
          <a:p>
            <a:pPr lvl="2"/>
            <a:r>
              <a:rPr lang="en-US"/>
              <a:t>Third level</a:t>
            </a:r>
            <a:endParaRPr lang="en-US"/>
          </a:p>
          <a:p>
            <a:pPr lvl="3"/>
            <a:r>
              <a:rPr lang="en-US"/>
              <a:t>Fourth level</a:t>
            </a:r>
            <a:endParaRPr lang="en-US"/>
          </a:p>
          <a:p>
            <a:pPr lvl="4"/>
            <a:r>
              <a:rPr lang="en-US"/>
              <a:t>Fifth level</a:t>
            </a:r>
            <a:endParaRPr lang="en-US" dirty="0"/>
          </a:p>
        </p:txBody>
      </p:sp>
      <p:sp>
        <p:nvSpPr>
          <p:cNvPr id="4" name="Date Placeholder 3"/>
          <p:cNvSpPr>
            <a:spLocks noGrp="1"/>
          </p:cNvSpPr>
          <p:nvPr>
            <p:ph type="dt" sz="half" idx="2"/>
          </p:nvPr>
        </p:nvSpPr>
        <p:spPr>
          <a:xfrm>
            <a:off x="5663236" y="5936190"/>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dirty="0"/>
            </a:fld>
            <a:endParaRPr lang="en-US" dirty="0"/>
          </a:p>
        </p:txBody>
      </p:sp>
      <p:sp>
        <p:nvSpPr>
          <p:cNvPr id="5" name="Footer Placeholder 4"/>
          <p:cNvSpPr>
            <a:spLocks noGrp="1"/>
          </p:cNvSpPr>
          <p:nvPr>
            <p:ph type="ftr" sz="quarter" idx="3"/>
          </p:nvPr>
        </p:nvSpPr>
        <p:spPr>
          <a:xfrm>
            <a:off x="510244" y="5936192"/>
            <a:ext cx="5152995"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047095" y="753230"/>
            <a:ext cx="865613"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dirty="0"/>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archive.org/stream/kitbalmaghz00kremgoog"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1" y="512270"/>
            <a:ext cx="6544772" cy="1054727"/>
          </a:xfrm>
        </p:spPr>
        <p:txBody>
          <a:bodyPr/>
          <a:lstStyle/>
          <a:p>
            <a:pPr algn="ctr"/>
            <a:r>
              <a:rPr lang="en-US" sz="5000" dirty="0">
                <a:solidFill>
                  <a:schemeClr val="bg1"/>
                </a:solidFill>
              </a:rPr>
              <a:t>      </a:t>
            </a:r>
            <a:r>
              <a:rPr lang="ar-SA" sz="5000" dirty="0">
                <a:solidFill>
                  <a:schemeClr val="bg1"/>
                </a:solidFill>
                <a:latin typeface="Traditional Arabic" panose="02020603050405020304" pitchFamily="18" charset="-78"/>
                <a:cs typeface="Traditional Arabic" panose="02020603050405020304" pitchFamily="18" charset="-78"/>
              </a:rPr>
              <a:t>بسم الله الرحمان الرحيم </a:t>
            </a:r>
            <a:endParaRPr lang="en-US" sz="5000" dirty="0">
              <a:solidFill>
                <a:schemeClr val="bg1"/>
              </a:solidFill>
              <a:latin typeface="Traditional Arabic" panose="02020603050405020304" pitchFamily="18" charset="-78"/>
              <a:cs typeface="Traditional Arabic" panose="02020603050405020304" pitchFamily="18" charset="-78"/>
            </a:endParaRPr>
          </a:p>
        </p:txBody>
      </p:sp>
      <p:sp>
        <p:nvSpPr>
          <p:cNvPr id="6" name="Subtitle 5"/>
          <p:cNvSpPr>
            <a:spLocks noGrp="1"/>
          </p:cNvSpPr>
          <p:nvPr>
            <p:ph type="subTitle" idx="1"/>
          </p:nvPr>
        </p:nvSpPr>
        <p:spPr>
          <a:xfrm>
            <a:off x="0" y="2858811"/>
            <a:ext cx="6668323" cy="1289573"/>
          </a:xfrm>
        </p:spPr>
        <p:txBody>
          <a:bodyPr>
            <a:normAutofit/>
          </a:bodyPr>
          <a:lstStyle/>
          <a:p>
            <a:pPr algn="ctr"/>
            <a:r>
              <a:rPr lang="en-US" sz="3000" dirty="0" err="1"/>
              <a:t>Seerah</a:t>
            </a:r>
            <a:r>
              <a:rPr lang="en-US" sz="3000" dirty="0"/>
              <a:t> of Prophet Muhammad PBUH</a:t>
            </a:r>
            <a:endParaRPr lang="en-US" sz="3000" dirty="0"/>
          </a:p>
          <a:p>
            <a:pPr algn="ctr"/>
            <a:r>
              <a:rPr lang="ar-SA" sz="3000" dirty="0"/>
              <a:t>سيرة الرسول صلى الله عليه و سلم</a:t>
            </a:r>
            <a:endParaRPr lang="en-US" sz="30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Content </a:t>
            </a:r>
            <a:endParaRPr lang="en-US"/>
          </a:p>
        </p:txBody>
      </p:sp>
      <p:sp>
        <p:nvSpPr>
          <p:cNvPr id="3" name="Content Placeholder 2"/>
          <p:cNvSpPr>
            <a:spLocks noGrp="1"/>
          </p:cNvSpPr>
          <p:nvPr>
            <p:ph idx="1"/>
          </p:nvPr>
        </p:nvSpPr>
        <p:spPr>
          <a:xfrm>
            <a:off x="510241" y="2336874"/>
            <a:ext cx="7519661" cy="3599316"/>
          </a:xfrm>
        </p:spPr>
        <p:txBody>
          <a:bodyPr>
            <a:normAutofit/>
          </a:bodyPr>
          <a:lstStyle/>
          <a:p>
            <a:r>
              <a:rPr lang="en-US" sz="2800" dirty="0">
                <a:solidFill>
                  <a:schemeClr val="bg1"/>
                </a:solidFill>
              </a:rPr>
              <a:t>Definition </a:t>
            </a:r>
            <a:endParaRPr lang="en-US" sz="2800" dirty="0">
              <a:solidFill>
                <a:schemeClr val="bg1"/>
              </a:solidFill>
            </a:endParaRPr>
          </a:p>
          <a:p>
            <a:pPr marL="0" indent="0">
              <a:buNone/>
            </a:pPr>
            <a:r>
              <a:rPr lang="en-US" sz="2800" dirty="0">
                <a:solidFill>
                  <a:schemeClr val="bg1"/>
                </a:solidFill>
              </a:rPr>
              <a:t>     Literal </a:t>
            </a:r>
            <a:endParaRPr lang="en-US" sz="2800" dirty="0">
              <a:solidFill>
                <a:schemeClr val="bg1"/>
              </a:solidFill>
            </a:endParaRPr>
          </a:p>
          <a:p>
            <a:pPr marL="0" indent="0">
              <a:buNone/>
            </a:pPr>
            <a:r>
              <a:rPr lang="en-US" sz="2800" dirty="0">
                <a:solidFill>
                  <a:schemeClr val="bg1"/>
                </a:solidFill>
              </a:rPr>
              <a:t>     Technical</a:t>
            </a:r>
            <a:endParaRPr lang="en-US" sz="2800" dirty="0">
              <a:solidFill>
                <a:schemeClr val="bg1"/>
              </a:solidFill>
            </a:endParaRPr>
          </a:p>
          <a:p>
            <a:r>
              <a:rPr lang="en-US" sz="2800" dirty="0" err="1">
                <a:solidFill>
                  <a:schemeClr val="bg1"/>
                </a:solidFill>
              </a:rPr>
              <a:t>Need,Importance</a:t>
            </a:r>
            <a:r>
              <a:rPr lang="en-US" sz="2800" dirty="0">
                <a:solidFill>
                  <a:schemeClr val="bg1"/>
                </a:solidFill>
              </a:rPr>
              <a:t> and Benefits of Studying </a:t>
            </a:r>
            <a:r>
              <a:rPr lang="en-US" sz="2800" dirty="0" err="1">
                <a:solidFill>
                  <a:schemeClr val="bg1"/>
                </a:solidFill>
              </a:rPr>
              <a:t>Seerah</a:t>
            </a:r>
            <a:endParaRPr lang="en-US" sz="2800" dirty="0">
              <a:solidFill>
                <a:schemeClr val="bg1"/>
              </a:solidFill>
            </a:endParaRPr>
          </a:p>
          <a:p>
            <a:r>
              <a:rPr lang="en-US" sz="2800" dirty="0">
                <a:solidFill>
                  <a:schemeClr val="bg1"/>
                </a:solidFill>
              </a:rPr>
              <a:t>Famous books of </a:t>
            </a:r>
            <a:r>
              <a:rPr lang="en-US" sz="2800" dirty="0" err="1">
                <a:solidFill>
                  <a:schemeClr val="bg1"/>
                </a:solidFill>
              </a:rPr>
              <a:t>Seerah</a:t>
            </a:r>
            <a:r>
              <a:rPr lang="en-US" sz="2800" dirty="0">
                <a:solidFill>
                  <a:schemeClr val="bg1"/>
                </a:solidFill>
              </a:rPr>
              <a:t> </a:t>
            </a:r>
            <a:endParaRPr lang="en-US" sz="2800" dirty="0">
              <a:solidFill>
                <a:schemeClr val="bg1"/>
              </a:solidFill>
            </a:endParaRPr>
          </a:p>
          <a:p>
            <a:pPr marL="0" indent="0">
              <a:buNone/>
            </a:pPr>
            <a:endParaRPr lang="en-US" sz="2800" dirty="0">
              <a:solidFill>
                <a:schemeClr val="bg1"/>
              </a:solidFill>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Definition of Seerah  </a:t>
            </a:r>
            <a:endParaRPr lang="en-US" dirty="0"/>
          </a:p>
        </p:txBody>
      </p:sp>
      <p:sp>
        <p:nvSpPr>
          <p:cNvPr id="3" name="Content Placeholder 2"/>
          <p:cNvSpPr>
            <a:spLocks noGrp="1"/>
          </p:cNvSpPr>
          <p:nvPr>
            <p:ph idx="1"/>
          </p:nvPr>
        </p:nvSpPr>
        <p:spPr>
          <a:xfrm>
            <a:off x="510540" y="2167259"/>
            <a:ext cx="8034369" cy="3952875"/>
          </a:xfrm>
        </p:spPr>
        <p:txBody>
          <a:bodyPr/>
          <a:lstStyle/>
          <a:p>
            <a:pPr algn="l"/>
            <a:r>
              <a:rPr lang="en-US" sz="2500" b="0" i="0" dirty="0">
                <a:solidFill>
                  <a:schemeClr val="bg1"/>
                </a:solidFill>
                <a:effectLst/>
                <a:latin typeface="Times New Roman" panose="02020603050405020304" charset="0"/>
                <a:cs typeface="Times New Roman" panose="02020603050405020304" charset="0"/>
              </a:rPr>
              <a:t>Linguistic meaning:</a:t>
            </a:r>
            <a:endParaRPr lang="en-US" sz="2500" b="0" i="0" dirty="0">
              <a:solidFill>
                <a:schemeClr val="bg1"/>
              </a:solidFill>
              <a:effectLst/>
              <a:latin typeface="Times New Roman" panose="02020603050405020304" charset="0"/>
              <a:cs typeface="Times New Roman" panose="02020603050405020304" charset="0"/>
            </a:endParaRPr>
          </a:p>
          <a:p>
            <a:pPr algn="l"/>
            <a:r>
              <a:rPr lang="en-US" sz="2500" dirty="0" err="1">
                <a:solidFill>
                  <a:schemeClr val="bg1"/>
                </a:solidFill>
                <a:latin typeface="Times New Roman" panose="02020603050405020304" charset="0"/>
                <a:cs typeface="Times New Roman" panose="02020603050405020304" charset="0"/>
              </a:rPr>
              <a:t>Seerah</a:t>
            </a:r>
            <a:r>
              <a:rPr lang="en-US" sz="2500" dirty="0">
                <a:solidFill>
                  <a:schemeClr val="bg1"/>
                </a:solidFill>
                <a:latin typeface="Times New Roman" panose="02020603050405020304" charset="0"/>
                <a:cs typeface="Times New Roman" panose="02020603050405020304" charset="0"/>
              </a:rPr>
              <a:t> comes from Arabic word “sara” </a:t>
            </a:r>
            <a:r>
              <a:rPr lang="en-US" sz="2500" dirty="0" err="1">
                <a:solidFill>
                  <a:schemeClr val="bg1"/>
                </a:solidFill>
                <a:latin typeface="Times New Roman" panose="02020603050405020304" charset="0"/>
                <a:cs typeface="Times New Roman" panose="02020603050405020304" charset="0"/>
              </a:rPr>
              <a:t>Yaseeroo</a:t>
            </a:r>
            <a:r>
              <a:rPr lang="en-US" sz="2500" dirty="0">
                <a:solidFill>
                  <a:schemeClr val="bg1"/>
                </a:solidFill>
                <a:latin typeface="Times New Roman" panose="02020603050405020304" charset="0"/>
                <a:cs typeface="Times New Roman" panose="02020603050405020304" charset="0"/>
              </a:rPr>
              <a:t>” which means Journey or Travelling</a:t>
            </a:r>
            <a:endParaRPr lang="en-US" sz="2500" b="0" i="0" dirty="0">
              <a:solidFill>
                <a:schemeClr val="bg1"/>
              </a:solidFill>
              <a:effectLst/>
              <a:latin typeface="Times New Roman" panose="02020603050405020304" charset="0"/>
              <a:cs typeface="Times New Roman" panose="02020603050405020304" charset="0"/>
            </a:endParaRPr>
          </a:p>
          <a:p>
            <a:pPr algn="l"/>
            <a:r>
              <a:rPr lang="en-US" sz="2500" b="0" i="0" dirty="0">
                <a:solidFill>
                  <a:schemeClr val="bg1"/>
                </a:solidFill>
                <a:effectLst/>
                <a:latin typeface="Times New Roman" panose="02020603050405020304" charset="0"/>
                <a:cs typeface="Times New Roman" panose="02020603050405020304" charset="0"/>
              </a:rPr>
              <a:t> A path, where somebody walks, a direction which somebody </a:t>
            </a:r>
            <a:r>
              <a:rPr lang="en-US" sz="2500" b="0" i="0" dirty="0" smtClean="0">
                <a:solidFill>
                  <a:schemeClr val="bg1"/>
                </a:solidFill>
                <a:effectLst/>
                <a:latin typeface="Times New Roman" panose="02020603050405020304" charset="0"/>
                <a:cs typeface="Times New Roman" panose="02020603050405020304" charset="0"/>
              </a:rPr>
              <a:t>takes or </a:t>
            </a:r>
            <a:r>
              <a:rPr lang="en-US" sz="2500" b="0" i="0" dirty="0">
                <a:solidFill>
                  <a:schemeClr val="bg1"/>
                </a:solidFill>
                <a:effectLst/>
                <a:latin typeface="Times New Roman" panose="02020603050405020304" charset="0"/>
                <a:cs typeface="Times New Roman" panose="02020603050405020304" charset="0"/>
              </a:rPr>
              <a:t>follows </a:t>
            </a:r>
            <a:endParaRPr lang="en-US" sz="2500" b="0" i="0" dirty="0">
              <a:solidFill>
                <a:schemeClr val="bg1"/>
              </a:solidFill>
              <a:effectLst/>
              <a:latin typeface="Times New Roman" panose="02020603050405020304" charset="0"/>
              <a:cs typeface="Times New Roman" panose="02020603050405020304" charset="0"/>
            </a:endParaRPr>
          </a:p>
          <a:p>
            <a:pPr algn="l">
              <a:buNone/>
            </a:pPr>
            <a:r>
              <a:rPr lang="en-US" sz="2500" b="0" i="0" dirty="0" smtClean="0">
                <a:solidFill>
                  <a:schemeClr val="bg1"/>
                </a:solidFill>
                <a:effectLst/>
                <a:latin typeface="Times New Roman" panose="02020603050405020304" charset="0"/>
                <a:cs typeface="Times New Roman" panose="02020603050405020304" charset="0"/>
              </a:rPr>
              <a:t>• Figurative</a:t>
            </a:r>
            <a:r>
              <a:rPr lang="en-US" sz="2500" b="0" i="0" dirty="0">
                <a:solidFill>
                  <a:schemeClr val="bg1"/>
                </a:solidFill>
                <a:effectLst/>
                <a:latin typeface="Times New Roman" panose="02020603050405020304" charset="0"/>
                <a:cs typeface="Times New Roman" panose="02020603050405020304" charset="0"/>
              </a:rPr>
              <a:t> meaning: a person’s life, the path that someone has gone on, lived life in a direction "•</a:t>
            </a:r>
            <a:endParaRPr lang="en-US" sz="2500" b="0" i="0" dirty="0">
              <a:solidFill>
                <a:schemeClr val="bg1"/>
              </a:solidFill>
              <a:effectLst/>
              <a:latin typeface="Times New Roman" panose="02020603050405020304" charset="0"/>
              <a:cs typeface="Times New Roman" panose="02020603050405020304" charset="0"/>
            </a:endParaRPr>
          </a:p>
          <a:p>
            <a:pPr algn="l"/>
            <a:r>
              <a:rPr lang="en-US" sz="2500" b="0" i="1" dirty="0">
                <a:solidFill>
                  <a:schemeClr val="bg1"/>
                </a:solidFill>
                <a:effectLst/>
                <a:latin typeface="Times New Roman" panose="02020603050405020304" charset="0"/>
                <a:cs typeface="Times New Roman" panose="02020603050405020304" charset="0"/>
              </a:rPr>
              <a:t> </a:t>
            </a:r>
            <a:r>
              <a:rPr lang="en-US" sz="2500" b="0" i="1" dirty="0" err="1">
                <a:solidFill>
                  <a:schemeClr val="bg1"/>
                </a:solidFill>
                <a:effectLst/>
                <a:latin typeface="Times New Roman" panose="02020603050405020304" charset="0"/>
                <a:cs typeface="Times New Roman" panose="02020603050405020304" charset="0"/>
              </a:rPr>
              <a:t>Seerah</a:t>
            </a:r>
            <a:r>
              <a:rPr lang="en-US" sz="2500" b="0" i="1" dirty="0">
                <a:solidFill>
                  <a:schemeClr val="bg1"/>
                </a:solidFill>
                <a:effectLst/>
                <a:latin typeface="Times New Roman" panose="02020603050405020304" charset="0"/>
                <a:cs typeface="Times New Roman" panose="02020603050405020304" charset="0"/>
              </a:rPr>
              <a:t> </a:t>
            </a:r>
            <a:r>
              <a:rPr lang="en-US" sz="2500" b="0" i="0" dirty="0">
                <a:solidFill>
                  <a:schemeClr val="bg1"/>
                </a:solidFill>
                <a:effectLst/>
                <a:latin typeface="Times New Roman" panose="02020603050405020304" charset="0"/>
                <a:cs typeface="Times New Roman" panose="02020603050405020304" charset="0"/>
              </a:rPr>
              <a:t>can also be used for description</a:t>
            </a:r>
            <a:endParaRPr lang="en-US" sz="2500" b="0" i="0" dirty="0">
              <a:solidFill>
                <a:schemeClr val="bg1"/>
              </a:solidFill>
              <a:effectLst/>
              <a:latin typeface="Times New Roman" panose="02020603050405020304" charset="0"/>
              <a:cs typeface="Times New Roman" panose="02020603050405020304" charset="0"/>
            </a:endParaRPr>
          </a:p>
          <a:p>
            <a:endParaRPr lang="en-US" sz="2800" dirty="0">
              <a:solidFill>
                <a:schemeClr val="bg1"/>
              </a:solidFill>
              <a:latin typeface="Times New Roman" panose="02020603050405020304" charset="0"/>
              <a:cs typeface="Times New Roman" panose="0202060305040502030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50" y="679657"/>
            <a:ext cx="8594949" cy="1080939"/>
          </a:xfrm>
        </p:spPr>
        <p:txBody>
          <a:bodyPr>
            <a:normAutofit/>
          </a:bodyPr>
          <a:lstStyle/>
          <a:p>
            <a:r>
              <a:rPr lang="en-US" dirty="0" err="1" smtClean="0"/>
              <a:t>S</a:t>
            </a:r>
            <a:r>
              <a:rPr lang="en-US" dirty="0" err="1" smtClean="0"/>
              <a:t>eerah</a:t>
            </a:r>
            <a:r>
              <a:rPr lang="ar-SA" dirty="0" smtClean="0"/>
              <a:t> </a:t>
            </a:r>
            <a:r>
              <a:rPr lang="en-US" dirty="0" smtClean="0"/>
              <a:t> </a:t>
            </a:r>
            <a:r>
              <a:rPr lang="en-US" dirty="0"/>
              <a:t>of Prophet </a:t>
            </a:r>
            <a:r>
              <a:rPr lang="en-US" dirty="0" smtClean="0"/>
              <a:t>Muhammad PBUH</a:t>
            </a:r>
            <a:br>
              <a:rPr lang="en-US" dirty="0" smtClean="0"/>
            </a:br>
            <a:r>
              <a:rPr lang="en-US" sz="3200" dirty="0" smtClean="0"/>
              <a:t>Definition</a:t>
            </a:r>
            <a:endParaRPr lang="en-US" sz="3200" dirty="0"/>
          </a:p>
        </p:txBody>
      </p:sp>
      <p:sp>
        <p:nvSpPr>
          <p:cNvPr id="3" name="Content Placeholder 2"/>
          <p:cNvSpPr>
            <a:spLocks noGrp="1"/>
          </p:cNvSpPr>
          <p:nvPr>
            <p:ph idx="1"/>
          </p:nvPr>
        </p:nvSpPr>
        <p:spPr>
          <a:xfrm>
            <a:off x="416875" y="2209015"/>
            <a:ext cx="8895291" cy="4286378"/>
          </a:xfrm>
        </p:spPr>
        <p:txBody>
          <a:bodyPr>
            <a:normAutofit/>
          </a:bodyPr>
          <a:lstStyle/>
          <a:p>
            <a:r>
              <a:rPr lang="en-US" sz="2000" dirty="0">
                <a:solidFill>
                  <a:schemeClr val="bg1"/>
                </a:solidFill>
              </a:rPr>
              <a:t>Technical Meaning</a:t>
            </a:r>
            <a:endParaRPr lang="en-US" sz="2000" b="0" i="0" dirty="0">
              <a:solidFill>
                <a:schemeClr val="bg1"/>
              </a:solidFill>
              <a:effectLst/>
              <a:latin typeface="Source Sans Pro" panose="020B0503030403020204" pitchFamily="34" charset="0"/>
            </a:endParaRPr>
          </a:p>
          <a:p>
            <a:r>
              <a:rPr lang="en-US" sz="2000" b="0" i="0" dirty="0">
                <a:solidFill>
                  <a:schemeClr val="bg1"/>
                </a:solidFill>
                <a:effectLst/>
                <a:latin typeface="Times New Roman" panose="02020603050405020304" charset="0"/>
                <a:cs typeface="Times New Roman" panose="02020603050405020304" charset="0"/>
              </a:rPr>
              <a:t> Word Seerah also means " To Translates  /biography </a:t>
            </a:r>
            <a:endParaRPr lang="en-US" sz="2000" b="0" i="0" dirty="0">
              <a:solidFill>
                <a:schemeClr val="bg1"/>
              </a:solidFill>
              <a:effectLst/>
              <a:latin typeface="Times New Roman" panose="02020603050405020304" charset="0"/>
              <a:cs typeface="Times New Roman" panose="02020603050405020304" charset="0"/>
            </a:endParaRPr>
          </a:p>
          <a:p>
            <a:r>
              <a:rPr lang="en-US" sz="2000" b="0" i="1" dirty="0">
                <a:solidFill>
                  <a:schemeClr val="bg1"/>
                </a:solidFill>
                <a:effectLst/>
                <a:latin typeface="Times New Roman" panose="02020603050405020304" charset="0"/>
                <a:cs typeface="Times New Roman" panose="02020603050405020304" charset="0"/>
              </a:rPr>
              <a:t> </a:t>
            </a:r>
            <a:r>
              <a:rPr lang="en-US" sz="2000" b="0" i="1" dirty="0" err="1">
                <a:solidFill>
                  <a:schemeClr val="bg1"/>
                </a:solidFill>
                <a:effectLst/>
                <a:latin typeface="Times New Roman" panose="02020603050405020304" charset="0"/>
                <a:cs typeface="Times New Roman" panose="02020603050405020304" charset="0"/>
              </a:rPr>
              <a:t>Seerah</a:t>
            </a:r>
            <a:r>
              <a:rPr lang="en-US" sz="2000" b="0" i="1" dirty="0">
                <a:solidFill>
                  <a:schemeClr val="bg1"/>
                </a:solidFill>
                <a:effectLst/>
                <a:latin typeface="Times New Roman" panose="02020603050405020304" charset="0"/>
                <a:cs typeface="Times New Roman" panose="02020603050405020304" charset="0"/>
              </a:rPr>
              <a:t> </a:t>
            </a:r>
            <a:r>
              <a:rPr lang="en-US" sz="2000" b="0" i="1" dirty="0" err="1">
                <a:solidFill>
                  <a:schemeClr val="bg1"/>
                </a:solidFill>
                <a:effectLst/>
                <a:latin typeface="Times New Roman" panose="02020603050405020304" charset="0"/>
                <a:cs typeface="Times New Roman" panose="02020603050405020304" charset="0"/>
              </a:rPr>
              <a:t>shaksiya</a:t>
            </a:r>
            <a:r>
              <a:rPr lang="en-US" sz="2000" b="0" i="1" dirty="0">
                <a:solidFill>
                  <a:schemeClr val="bg1"/>
                </a:solidFill>
                <a:effectLst/>
                <a:latin typeface="Times New Roman" panose="02020603050405020304" charset="0"/>
                <a:cs typeface="Times New Roman" panose="02020603050405020304" charset="0"/>
              </a:rPr>
              <a:t> –</a:t>
            </a:r>
            <a:r>
              <a:rPr lang="en-US" sz="2000" b="0" i="0" dirty="0">
                <a:solidFill>
                  <a:schemeClr val="bg1"/>
                </a:solidFill>
                <a:effectLst/>
                <a:latin typeface="Times New Roman" panose="02020603050405020304" charset="0"/>
                <a:cs typeface="Times New Roman" panose="02020603050405020304" charset="0"/>
              </a:rPr>
              <a:t> biography of someone</a:t>
            </a:r>
            <a:endParaRPr lang="en-US" sz="2000" b="0" i="0" dirty="0">
              <a:solidFill>
                <a:schemeClr val="bg1"/>
              </a:solidFill>
              <a:effectLst/>
              <a:latin typeface="Times New Roman" panose="02020603050405020304" charset="0"/>
              <a:cs typeface="Times New Roman" panose="02020603050405020304" charset="0"/>
            </a:endParaRPr>
          </a:p>
          <a:p>
            <a:r>
              <a:rPr lang="en-US" sz="2000" b="0" i="1" dirty="0">
                <a:solidFill>
                  <a:schemeClr val="bg1"/>
                </a:solidFill>
                <a:effectLst/>
                <a:latin typeface="Times New Roman" panose="02020603050405020304" charset="0"/>
                <a:cs typeface="Times New Roman" panose="02020603050405020304" charset="0"/>
              </a:rPr>
              <a:t>  </a:t>
            </a:r>
            <a:r>
              <a:rPr lang="en-US" sz="2000" b="0" i="1" dirty="0" err="1">
                <a:solidFill>
                  <a:schemeClr val="bg1"/>
                </a:solidFill>
                <a:effectLst/>
                <a:latin typeface="Times New Roman" panose="02020603050405020304" charset="0"/>
                <a:cs typeface="Times New Roman" panose="02020603050405020304" charset="0"/>
              </a:rPr>
              <a:t>Seeratul</a:t>
            </a:r>
            <a:r>
              <a:rPr lang="en-US" sz="2000" b="0" i="1" dirty="0">
                <a:solidFill>
                  <a:schemeClr val="bg1"/>
                </a:solidFill>
                <a:effectLst/>
                <a:latin typeface="Times New Roman" panose="02020603050405020304" charset="0"/>
                <a:cs typeface="Times New Roman" panose="02020603050405020304" charset="0"/>
              </a:rPr>
              <a:t> </a:t>
            </a:r>
            <a:r>
              <a:rPr lang="en-US" sz="2000" b="0" i="1" dirty="0" err="1">
                <a:solidFill>
                  <a:schemeClr val="bg1"/>
                </a:solidFill>
                <a:effectLst/>
                <a:latin typeface="Times New Roman" panose="02020603050405020304" charset="0"/>
                <a:cs typeface="Times New Roman" panose="02020603050405020304" charset="0"/>
              </a:rPr>
              <a:t>Nabawiya</a:t>
            </a:r>
            <a:r>
              <a:rPr lang="en-US" sz="2000" b="0" i="1" dirty="0">
                <a:solidFill>
                  <a:schemeClr val="bg1"/>
                </a:solidFill>
                <a:effectLst/>
                <a:latin typeface="Times New Roman" panose="02020603050405020304" charset="0"/>
                <a:cs typeface="Times New Roman" panose="02020603050405020304" charset="0"/>
              </a:rPr>
              <a:t> –</a:t>
            </a:r>
            <a:r>
              <a:rPr lang="en-US" sz="2000" b="0" i="0" dirty="0">
                <a:solidFill>
                  <a:schemeClr val="bg1"/>
                </a:solidFill>
                <a:effectLst/>
                <a:latin typeface="Times New Roman" panose="02020603050405020304" charset="0"/>
                <a:cs typeface="Times New Roman" panose="02020603050405020304" charset="0"/>
              </a:rPr>
              <a:t> Prophetic </a:t>
            </a:r>
            <a:r>
              <a:rPr lang="en-US" sz="2000" b="0" i="0" dirty="0" smtClean="0">
                <a:solidFill>
                  <a:schemeClr val="bg1"/>
                </a:solidFill>
                <a:effectLst/>
                <a:latin typeface="Times New Roman" panose="02020603050405020304" charset="0"/>
                <a:cs typeface="Times New Roman" panose="02020603050405020304" charset="0"/>
              </a:rPr>
              <a:t>biography </a:t>
            </a:r>
            <a:endParaRPr lang="en-US" sz="2000" b="0" i="0" dirty="0" smtClean="0">
              <a:solidFill>
                <a:schemeClr val="bg1"/>
              </a:solidFill>
              <a:effectLst/>
              <a:latin typeface="Times New Roman" panose="02020603050405020304" charset="0"/>
              <a:cs typeface="Times New Roman" panose="02020603050405020304" charset="0"/>
            </a:endParaRPr>
          </a:p>
          <a:p>
            <a:pPr>
              <a:buNone/>
            </a:pPr>
            <a:r>
              <a:rPr lang="en-US" sz="2000" dirty="0" smtClean="0">
                <a:solidFill>
                  <a:schemeClr val="bg1"/>
                </a:solidFill>
                <a:latin typeface="Times New Roman" panose="02020603050405020304" charset="0"/>
                <a:cs typeface="Times New Roman" panose="02020603050405020304" charset="0"/>
              </a:rPr>
              <a:t>    </a:t>
            </a:r>
            <a:r>
              <a:rPr lang="en-US" sz="2000" b="0" i="0" dirty="0" smtClean="0">
                <a:solidFill>
                  <a:schemeClr val="bg1"/>
                </a:solidFill>
                <a:effectLst/>
                <a:latin typeface="Times New Roman" panose="02020603050405020304" charset="0"/>
                <a:cs typeface="Times New Roman" panose="02020603050405020304" charset="0"/>
              </a:rPr>
              <a:t>Scholars</a:t>
            </a:r>
            <a:r>
              <a:rPr lang="en-US" sz="2000" b="0" i="0" dirty="0">
                <a:solidFill>
                  <a:schemeClr val="bg1"/>
                </a:solidFill>
                <a:effectLst/>
                <a:latin typeface="Times New Roman" panose="02020603050405020304" charset="0"/>
                <a:cs typeface="Times New Roman" panose="02020603050405020304" charset="0"/>
              </a:rPr>
              <a:t> describe it as everything ,anything in connection to the life like</a:t>
            </a:r>
            <a:endParaRPr lang="en-US" sz="2000" b="0" i="0" dirty="0">
              <a:solidFill>
                <a:schemeClr val="bg1"/>
              </a:solidFill>
              <a:effectLst/>
              <a:latin typeface="Times New Roman" panose="02020603050405020304" charset="0"/>
              <a:cs typeface="Times New Roman" panose="02020603050405020304" charset="0"/>
            </a:endParaRPr>
          </a:p>
          <a:p>
            <a:pPr marL="0" indent="0">
              <a:buNone/>
            </a:pPr>
            <a:r>
              <a:rPr lang="en-US" sz="2000" b="0" i="0" dirty="0">
                <a:solidFill>
                  <a:schemeClr val="bg1"/>
                </a:solidFill>
                <a:effectLst/>
                <a:latin typeface="Times New Roman" panose="02020603050405020304" charset="0"/>
                <a:cs typeface="Times New Roman" panose="02020603050405020304" charset="0"/>
              </a:rPr>
              <a:t>    physical descriptions, manners, his campaigns, his </a:t>
            </a:r>
            <a:r>
              <a:rPr lang="en-US" sz="2000" b="0" i="0" dirty="0" smtClean="0">
                <a:solidFill>
                  <a:schemeClr val="bg1"/>
                </a:solidFill>
                <a:effectLst/>
                <a:latin typeface="Times New Roman" panose="02020603050405020304" charset="0"/>
                <a:cs typeface="Times New Roman" panose="02020603050405020304" charset="0"/>
              </a:rPr>
              <a:t>family, home </a:t>
            </a:r>
            <a:r>
              <a:rPr lang="en-US" sz="2000" b="0" i="0" dirty="0">
                <a:solidFill>
                  <a:schemeClr val="bg1"/>
                </a:solidFill>
                <a:effectLst/>
                <a:latin typeface="Times New Roman" panose="02020603050405020304" charset="0"/>
                <a:cs typeface="Times New Roman" panose="02020603050405020304" charset="0"/>
              </a:rPr>
              <a:t>life, </a:t>
            </a:r>
            <a:r>
              <a:rPr lang="en-US" sz="2000" b="0" i="0" dirty="0" smtClean="0">
                <a:solidFill>
                  <a:schemeClr val="bg1"/>
                </a:solidFill>
                <a:effectLst/>
                <a:latin typeface="Times New Roman" panose="02020603050405020304" charset="0"/>
                <a:cs typeface="Times New Roman" panose="02020603050405020304" charset="0"/>
              </a:rPr>
              <a:t>etc“</a:t>
            </a:r>
            <a:endParaRPr lang="en-US" sz="2000" b="0" i="0" dirty="0" smtClean="0">
              <a:solidFill>
                <a:schemeClr val="bg1"/>
              </a:solidFill>
              <a:effectLst/>
              <a:latin typeface="Times New Roman" panose="02020603050405020304" charset="0"/>
              <a:cs typeface="Times New Roman" panose="02020603050405020304" charset="0"/>
            </a:endParaRPr>
          </a:p>
          <a:p>
            <a:pPr marL="0" indent="0">
              <a:buNone/>
            </a:pPr>
            <a:r>
              <a:rPr lang="en-US" sz="2000" dirty="0" smtClean="0">
                <a:solidFill>
                  <a:schemeClr val="bg1"/>
                </a:solidFill>
                <a:latin typeface="Times New Roman" panose="02020603050405020304" charset="0"/>
                <a:cs typeface="Times New Roman" panose="02020603050405020304" charset="0"/>
              </a:rPr>
              <a:t> </a:t>
            </a:r>
            <a:r>
              <a:rPr lang="en-US" sz="2000" dirty="0" smtClean="0">
                <a:solidFill>
                  <a:schemeClr val="bg1"/>
                </a:solidFill>
                <a:latin typeface="Times New Roman" panose="02020603050405020304" charset="0"/>
                <a:cs typeface="Times New Roman" panose="02020603050405020304" charset="0"/>
              </a:rPr>
              <a:t>   </a:t>
            </a:r>
            <a:r>
              <a:rPr lang="en-US" sz="2000" b="0" i="0" dirty="0" smtClean="0">
                <a:solidFill>
                  <a:schemeClr val="bg1"/>
                </a:solidFill>
                <a:effectLst/>
                <a:latin typeface="Times New Roman" panose="02020603050405020304" charset="0"/>
                <a:cs typeface="Times New Roman" panose="02020603050405020304" charset="0"/>
              </a:rPr>
              <a:t>are </a:t>
            </a:r>
            <a:r>
              <a:rPr lang="en-US" sz="2000" b="0" i="0" dirty="0">
                <a:solidFill>
                  <a:schemeClr val="bg1"/>
                </a:solidFill>
                <a:effectLst/>
                <a:latin typeface="Times New Roman" panose="02020603050405020304" charset="0"/>
                <a:cs typeface="Times New Roman" panose="02020603050405020304" charset="0"/>
              </a:rPr>
              <a:t>all part of the </a:t>
            </a:r>
            <a:r>
              <a:rPr lang="en-US" sz="2000" b="0" i="0" dirty="0" err="1">
                <a:solidFill>
                  <a:schemeClr val="bg1"/>
                </a:solidFill>
                <a:effectLst/>
                <a:latin typeface="Times New Roman" panose="02020603050405020304" charset="0"/>
                <a:cs typeface="Times New Roman" panose="02020603050405020304" charset="0"/>
              </a:rPr>
              <a:t>seerah</a:t>
            </a:r>
            <a:endParaRPr lang="en-US" sz="2000" b="0" i="0" dirty="0">
              <a:solidFill>
                <a:schemeClr val="bg1"/>
              </a:solidFill>
              <a:effectLst/>
              <a:latin typeface="Times New Roman" panose="02020603050405020304" charset="0"/>
              <a:cs typeface="Times New Roman" panose="02020603050405020304" charset="0"/>
            </a:endParaRPr>
          </a:p>
          <a:p>
            <a:pPr marL="0" indent="0">
              <a:buNone/>
            </a:pPr>
            <a:r>
              <a:rPr lang="en-US" sz="2000" dirty="0">
                <a:solidFill>
                  <a:schemeClr val="bg1"/>
                </a:solidFill>
                <a:latin typeface="Times New Roman" panose="02020603050405020304" charset="0"/>
                <a:cs typeface="Times New Roman" panose="02020603050405020304" charset="0"/>
              </a:rPr>
              <a:t>   </a:t>
            </a:r>
            <a:r>
              <a:rPr lang="en-US" sz="2000" b="0" i="0" dirty="0">
                <a:solidFill>
                  <a:schemeClr val="bg1"/>
                </a:solidFill>
                <a:effectLst/>
                <a:latin typeface="Times New Roman" panose="02020603050405020304" charset="0"/>
                <a:cs typeface="Times New Roman" panose="02020603050405020304" charset="0"/>
              </a:rPr>
              <a:t>early compilations of </a:t>
            </a:r>
            <a:r>
              <a:rPr lang="en-US" sz="2000" b="0" i="0" dirty="0" err="1">
                <a:solidFill>
                  <a:schemeClr val="bg1"/>
                </a:solidFill>
                <a:effectLst/>
                <a:latin typeface="Times New Roman" panose="02020603050405020304" charset="0"/>
                <a:cs typeface="Times New Roman" panose="02020603050405020304" charset="0"/>
              </a:rPr>
              <a:t>seerah</a:t>
            </a:r>
            <a:r>
              <a:rPr lang="en-US" sz="2000" b="0" i="0" dirty="0">
                <a:solidFill>
                  <a:schemeClr val="bg1"/>
                </a:solidFill>
                <a:effectLst/>
                <a:latin typeface="Times New Roman" panose="02020603050405020304" charset="0"/>
                <a:cs typeface="Times New Roman" panose="02020603050405020304" charset="0"/>
              </a:rPr>
              <a:t> are referred to </a:t>
            </a:r>
            <a:r>
              <a:rPr lang="en-US" sz="2000" b="0" i="0" dirty="0" smtClean="0">
                <a:solidFill>
                  <a:schemeClr val="bg1"/>
                </a:solidFill>
                <a:effectLst/>
                <a:latin typeface="Times New Roman" panose="02020603050405020304" charset="0"/>
                <a:cs typeface="Times New Roman" panose="02020603050405020304" charset="0"/>
              </a:rPr>
              <a:t>as </a:t>
            </a:r>
            <a:r>
              <a:rPr lang="en-US" sz="2000" b="1" i="0" u="none" strike="noStrike" dirty="0">
                <a:solidFill>
                  <a:schemeClr val="bg1">
                    <a:alpha val="0"/>
                  </a:schemeClr>
                </a:solidFill>
                <a:effectLst/>
                <a:latin typeface="Times New Roman" panose="02020603050405020304" charset="0"/>
                <a:cs typeface="Times New Roman" panose="02020603050405020304" charset="0"/>
                <a:hlinkClick r:id="rId1"/>
              </a:rPr>
              <a:t> </a:t>
            </a:r>
            <a:r>
              <a:rPr lang="en-US" sz="2000" b="1" i="0" u="none" strike="noStrike" dirty="0" smtClean="0">
                <a:solidFill>
                  <a:schemeClr val="bg1">
                    <a:alpha val="0"/>
                  </a:schemeClr>
                </a:solidFill>
                <a:effectLst/>
                <a:latin typeface="Times New Roman" panose="02020603050405020304" charset="0"/>
                <a:cs typeface="Times New Roman" panose="02020603050405020304" charset="0"/>
                <a:hlinkClick r:id="rId1"/>
              </a:rPr>
              <a:t>Al-</a:t>
            </a:r>
            <a:r>
              <a:rPr lang="en-US" sz="2000" b="1" i="0" u="none" strike="noStrike" dirty="0" err="1" smtClean="0">
                <a:solidFill>
                  <a:schemeClr val="bg1">
                    <a:alpha val="0"/>
                  </a:schemeClr>
                </a:solidFill>
                <a:effectLst/>
                <a:latin typeface="Times New Roman" panose="02020603050405020304" charset="0"/>
                <a:cs typeface="Times New Roman" panose="02020603050405020304" charset="0"/>
                <a:hlinkClick r:id="rId1"/>
              </a:rPr>
              <a:t>Maghazi</a:t>
            </a:r>
            <a:endParaRPr lang="en-US" sz="2000" b="0" i="0" dirty="0">
              <a:solidFill>
                <a:schemeClr val="bg1">
                  <a:alpha val="0"/>
                </a:schemeClr>
              </a:solidFill>
              <a:effectLst/>
              <a:latin typeface="Times New Roman" panose="02020603050405020304" charset="0"/>
              <a:cs typeface="Times New Roman" panose="02020603050405020304" charset="0"/>
            </a:endParaRPr>
          </a:p>
          <a:p>
            <a:pPr>
              <a:buNone/>
            </a:pPr>
            <a:r>
              <a:rPr lang="en-US" sz="2000" dirty="0" smtClean="0">
                <a:solidFill>
                  <a:schemeClr val="bg1"/>
                </a:solidFill>
                <a:latin typeface="Times New Roman" panose="02020603050405020304" charset="0"/>
                <a:cs typeface="Times New Roman" panose="02020603050405020304" charset="0"/>
              </a:rPr>
              <a:t>   Which </a:t>
            </a:r>
            <a:r>
              <a:rPr lang="en-US" sz="2000" dirty="0">
                <a:solidFill>
                  <a:schemeClr val="bg1"/>
                </a:solidFill>
                <a:latin typeface="Times New Roman" panose="02020603050405020304" charset="0"/>
                <a:cs typeface="Times New Roman" panose="02020603050405020304" charset="0"/>
              </a:rPr>
              <a:t>is mostly</a:t>
            </a:r>
            <a:r>
              <a:rPr lang="en-US" sz="2000" b="0" i="0" dirty="0">
                <a:solidFill>
                  <a:schemeClr val="bg1"/>
                </a:solidFill>
                <a:effectLst/>
                <a:latin typeface="Times New Roman" panose="02020603050405020304" charset="0"/>
                <a:cs typeface="Times New Roman" panose="02020603050405020304" charset="0"/>
              </a:rPr>
              <a:t> about the military campaigns of Prophet PBUH</a:t>
            </a:r>
            <a:endParaRPr lang="en-US" sz="2000" b="0" i="0" dirty="0">
              <a:solidFill>
                <a:schemeClr val="bg1"/>
              </a:solidFill>
              <a:effectLst/>
              <a:latin typeface="Times New Roman" panose="02020603050405020304" charset="0"/>
              <a:cs typeface="Times New Roman" panose="02020603050405020304" charset="0"/>
            </a:endParaRPr>
          </a:p>
          <a:p>
            <a:endParaRPr lang="en-US" sz="2000" b="0" i="0" dirty="0">
              <a:solidFill>
                <a:schemeClr val="bg1"/>
              </a:solidFill>
              <a:effectLst/>
              <a:latin typeface="Source Sans Pro" panose="020B0503030403020204" pitchFamily="34" charset="0"/>
            </a:endParaRPr>
          </a:p>
          <a:p>
            <a:pPr marL="0" indent="0">
              <a:buNone/>
            </a:pPr>
            <a:endParaRPr lang="en-US" sz="2000" dirty="0">
              <a:solidFill>
                <a:schemeClr val="bg1"/>
              </a:solidFill>
            </a:endParaRP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457200" y="1000125"/>
            <a:ext cx="8229600" cy="737711"/>
          </a:xfrm>
        </p:spPr>
        <p:txBody>
          <a:bodyPr/>
          <a:p>
            <a:r>
              <a:rPr lang="en-US" b="1"/>
              <a:t>Word Seerah in Holy Quran </a:t>
            </a:r>
            <a:endParaRPr lang="en-US" b="1"/>
          </a:p>
        </p:txBody>
      </p:sp>
      <p:sp>
        <p:nvSpPr>
          <p:cNvPr id="3" name="Content Placeholder 2"/>
          <p:cNvSpPr>
            <a:spLocks noGrp="1"/>
          </p:cNvSpPr>
          <p:nvPr>
            <p:ph idx="1"/>
          </p:nvPr>
        </p:nvSpPr>
        <p:spPr>
          <a:xfrm>
            <a:off x="223520" y="2103438"/>
            <a:ext cx="8229600" cy="3944303"/>
          </a:xfrm>
        </p:spPr>
        <p:txBody>
          <a:bodyPr/>
          <a:p>
            <a:pPr marL="0" indent="0" algn="just">
              <a:buNone/>
            </a:pPr>
            <a:r>
              <a:rPr lang="en-US">
                <a:solidFill>
                  <a:schemeClr val="bg1"/>
                </a:solidFill>
              </a:rPr>
              <a:t>In Arabic language the word sīra (</a:t>
            </a:r>
            <a:r>
              <a:rPr lang="en-US" b="1">
                <a:solidFill>
                  <a:schemeClr val="bg1"/>
                </a:solidFill>
                <a:latin typeface="Traditional Arabic" panose="02020603050405020304" charset="0"/>
                <a:cs typeface="Traditional Arabic" panose="02020603050405020304" charset="0"/>
              </a:rPr>
              <a:t>سيرة</a:t>
            </a:r>
            <a:r>
              <a:rPr lang="en-US">
                <a:solidFill>
                  <a:schemeClr val="bg1"/>
                </a:solidFill>
              </a:rPr>
              <a:t>) comes from the verb sāra, which means to travel or to be on a journey. A person's sīra is that person's journey through life.</a:t>
            </a:r>
            <a:endParaRPr lang="en-US">
              <a:solidFill>
                <a:schemeClr val="bg1"/>
              </a:solidFill>
            </a:endParaRPr>
          </a:p>
          <a:p>
            <a:pPr marL="0" indent="0" algn="just">
              <a:buNone/>
            </a:pPr>
            <a:r>
              <a:rPr lang="en-US">
                <a:solidFill>
                  <a:schemeClr val="bg1"/>
                </a:solidFill>
              </a:rPr>
              <a:t>In Holy Quran word Sirah has been used multiple times for example :</a:t>
            </a:r>
            <a:endParaRPr lang="en-US">
              <a:solidFill>
                <a:schemeClr val="bg1"/>
              </a:solidFill>
            </a:endParaRPr>
          </a:p>
          <a:p>
            <a:pPr marL="0" indent="0" algn="r">
              <a:buNone/>
            </a:pPr>
            <a:r>
              <a:rPr lang="en-US">
                <a:solidFill>
                  <a:schemeClr val="bg1"/>
                </a:solidFill>
              </a:rPr>
              <a:t> </a:t>
            </a:r>
            <a:r>
              <a:rPr lang="en-US" sz="3000" b="1">
                <a:solidFill>
                  <a:schemeClr val="bg1"/>
                </a:solidFill>
                <a:latin typeface="Traditional Arabic" panose="02020603050405020304" charset="0"/>
                <a:cs typeface="Traditional Arabic" panose="02020603050405020304" charset="0"/>
              </a:rPr>
              <a:t>يُسَيِّرُكُمْ  سَيَّارَةٌ يَسِيرُوا سُيِّرَتْ نُسَيِّرُ سِيرَتَهَا وَسَارَ السَّيْرَ وَتَسِيرُ سَيْرًا</a:t>
            </a:r>
            <a:endParaRPr lang="en-US" sz="3000" b="1">
              <a:solidFill>
                <a:schemeClr val="bg1"/>
              </a:solidFill>
              <a:latin typeface="Traditional Arabic" panose="02020603050405020304" charset="0"/>
              <a:cs typeface="Traditional Arabic" panose="02020603050405020304" charset="0"/>
            </a:endParaRPr>
          </a:p>
          <a:p>
            <a:pPr marL="0" indent="0" algn="r">
              <a:buNone/>
            </a:pPr>
            <a:r>
              <a:rPr lang="ar-SA" altLang="en-US" sz="3000" b="1">
                <a:solidFill>
                  <a:schemeClr val="bg1"/>
                </a:solidFill>
                <a:latin typeface="Traditional Arabic" panose="02020603050405020304" charset="0"/>
                <a:cs typeface="Traditional Arabic" panose="02020603050405020304" charset="0"/>
              </a:rPr>
              <a:t>قال خُذۡهَا و لاتخف سنعيدها سيرتها الأولى (سورة طه آية21)</a:t>
            </a:r>
            <a:endParaRPr lang="ar-SA" altLang="en-US" sz="3000" b="1">
              <a:solidFill>
                <a:schemeClr val="bg1"/>
              </a:solidFill>
              <a:latin typeface="Traditional Arabic" panose="02020603050405020304" charset="0"/>
              <a:cs typeface="Traditional Arabic" panose="02020603050405020304" charset="0"/>
            </a:endParaRPr>
          </a:p>
          <a:p>
            <a:pPr marL="0" indent="0" algn="l">
              <a:buNone/>
            </a:pPr>
            <a:r>
              <a:rPr lang="en-US" sz="2100">
                <a:solidFill>
                  <a:schemeClr val="bg1"/>
                </a:solidFill>
                <a:latin typeface="Traditional Arabic" panose="02020603050405020304" charset="0"/>
                <a:cs typeface="Traditional Arabic" panose="02020603050405020304" charset="0"/>
              </a:rPr>
              <a:t>[Allah] said, “Seize it and fear not; We will return it to its former condition.</a:t>
            </a:r>
            <a:endParaRPr lang="en-US" sz="2100">
              <a:solidFill>
                <a:schemeClr val="bg1"/>
              </a:solidFill>
              <a:latin typeface="Traditional Arabic" panose="02020603050405020304" charset="0"/>
              <a:cs typeface="Traditional Arabic" panose="02020603050405020304" charset="0"/>
            </a:endParaRPr>
          </a:p>
          <a:p>
            <a:pPr marL="0" indent="0" algn="l">
              <a:buNone/>
            </a:pPr>
            <a:r>
              <a:rPr lang="en-US" sz="1800" b="1">
                <a:solidFill>
                  <a:schemeClr val="bg1"/>
                </a:solidFill>
                <a:latin typeface="Traditional Arabic" panose="02020603050405020304" charset="0"/>
                <a:cs typeface="Traditional Arabic" panose="02020603050405020304" charset="0"/>
              </a:rPr>
              <a:t>In this verse word Seerah  means former condition.</a:t>
            </a:r>
            <a:endParaRPr lang="en-US" sz="1800" b="1">
              <a:solidFill>
                <a:schemeClr val="bg1"/>
              </a:solidFill>
              <a:latin typeface="Traditional Arabic" panose="02020603050405020304" charset="0"/>
              <a:cs typeface="Traditional Arabic" panose="02020603050405020304" charset="0"/>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 Specifing Seerah </a:t>
            </a:r>
            <a:endParaRPr lang="en-US"/>
          </a:p>
        </p:txBody>
      </p:sp>
      <p:sp>
        <p:nvSpPr>
          <p:cNvPr id="3" name="Content Placeholder 2"/>
          <p:cNvSpPr>
            <a:spLocks noGrp="1"/>
          </p:cNvSpPr>
          <p:nvPr>
            <p:ph idx="1"/>
          </p:nvPr>
        </p:nvSpPr>
        <p:spPr>
          <a:xfrm>
            <a:off x="0" y="2377045"/>
            <a:ext cx="8975834" cy="3172417"/>
          </a:xfrm>
        </p:spPr>
        <p:txBody>
          <a:bodyPr>
            <a:normAutofit/>
          </a:bodyPr>
          <a:lstStyle/>
          <a:p>
            <a:r>
              <a:rPr lang="en-US" dirty="0">
                <a:solidFill>
                  <a:schemeClr val="bg1"/>
                </a:solidFill>
              </a:rPr>
              <a:t>The Arabs used this term for the biography of any individual in their society, but after the beloved Prophet Muhammad (PBUH), Muslim prominent scholars and historians have used it exclusively for the beloved Prophet Muhammad (PBUH). Because of this, when scholars say “</a:t>
            </a:r>
            <a:r>
              <a:rPr lang="en-US" dirty="0" err="1">
                <a:solidFill>
                  <a:schemeClr val="bg1"/>
                </a:solidFill>
              </a:rPr>
              <a:t>Seerah</a:t>
            </a:r>
            <a:r>
              <a:rPr lang="en-US" dirty="0">
                <a:solidFill>
                  <a:schemeClr val="bg1"/>
                </a:solidFill>
              </a:rPr>
              <a:t>” they mean a biography of the life and times of the best of human beings, Prophet Muhammad (PBUH) Who no doubt has the Ideal Character.</a:t>
            </a:r>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655" y="735724"/>
            <a:ext cx="8088500" cy="1108955"/>
          </a:xfrm>
        </p:spPr>
        <p:txBody>
          <a:bodyPr>
            <a:normAutofit/>
          </a:bodyPr>
          <a:lstStyle/>
          <a:p>
            <a:r>
              <a:rPr lang="en-US" sz="3000" dirty="0"/>
              <a:t>Need, Importance and benefits of studying </a:t>
            </a:r>
            <a:r>
              <a:rPr lang="en-US" sz="3200" b="1" dirty="0" err="1"/>
              <a:t>Seerah</a:t>
            </a:r>
            <a:r>
              <a:rPr lang="en-US" sz="3000" dirty="0"/>
              <a:t> </a:t>
            </a:r>
            <a:endParaRPr lang="en-US" sz="3000" dirty="0"/>
          </a:p>
        </p:txBody>
      </p:sp>
      <p:sp>
        <p:nvSpPr>
          <p:cNvPr id="3" name="Content Placeholder 2"/>
          <p:cNvSpPr>
            <a:spLocks noGrp="1"/>
          </p:cNvSpPr>
          <p:nvPr>
            <p:ph idx="1"/>
          </p:nvPr>
        </p:nvSpPr>
        <p:spPr>
          <a:xfrm>
            <a:off x="288235" y="2133601"/>
            <a:ext cx="7909833" cy="4280452"/>
          </a:xfrm>
        </p:spPr>
        <p:txBody>
          <a:bodyPr>
            <a:noAutofit/>
          </a:bodyPr>
          <a:lstStyle/>
          <a:p>
            <a:pPr marL="914400" lvl="1" indent="-457200">
              <a:buFont typeface="+mj-lt"/>
              <a:buAutoNum type="arabicPeriod"/>
            </a:pPr>
            <a:r>
              <a:rPr lang="en-US" sz="2400" dirty="0">
                <a:solidFill>
                  <a:schemeClr val="bg1"/>
                </a:solidFill>
                <a:latin typeface="Times New Roman" panose="02020603050405020304" charset="0"/>
                <a:cs typeface="Times New Roman" panose="02020603050405020304" charset="0"/>
              </a:rPr>
              <a:t>Prophet PBUH is the true role model to be </a:t>
            </a:r>
            <a:r>
              <a:rPr lang="en-US" sz="2400" dirty="0" err="1" smtClean="0">
                <a:solidFill>
                  <a:schemeClr val="bg1"/>
                </a:solidFill>
                <a:latin typeface="Times New Roman" panose="02020603050405020304" charset="0"/>
                <a:cs typeface="Times New Roman" panose="02020603050405020304" charset="0"/>
              </a:rPr>
              <a:t>followed.A</a:t>
            </a:r>
            <a:r>
              <a:rPr lang="en-US" sz="2400" dirty="0" smtClean="0">
                <a:solidFill>
                  <a:schemeClr val="bg1"/>
                </a:solidFill>
                <a:latin typeface="Times New Roman" panose="02020603050405020304" charset="0"/>
                <a:cs typeface="Times New Roman" panose="02020603050405020304" charset="0"/>
              </a:rPr>
              <a:t> </a:t>
            </a:r>
            <a:r>
              <a:rPr lang="en-US" sz="2400" dirty="0">
                <a:solidFill>
                  <a:schemeClr val="bg1"/>
                </a:solidFill>
                <a:latin typeface="Times New Roman" panose="02020603050405020304" charset="0"/>
                <a:cs typeface="Times New Roman" panose="02020603050405020304" charset="0"/>
              </a:rPr>
              <a:t>command from Allah to know the Seerah </a:t>
            </a:r>
            <a:endParaRPr lang="en-US" sz="2400" dirty="0">
              <a:solidFill>
                <a:schemeClr val="bg1"/>
              </a:solidFill>
              <a:latin typeface="Times New Roman" panose="02020603050405020304" charset="0"/>
              <a:cs typeface="Times New Roman" panose="02020603050405020304" charset="0"/>
            </a:endParaRPr>
          </a:p>
          <a:p>
            <a:pPr marL="0" indent="0">
              <a:buFont typeface="+mj-lt"/>
              <a:buNone/>
            </a:pPr>
            <a:endParaRPr lang="en-US" sz="1900" dirty="0">
              <a:solidFill>
                <a:schemeClr val="bg1"/>
              </a:solidFill>
              <a:latin typeface="Times New Roman" panose="02020603050405020304" charset="0"/>
              <a:cs typeface="Times New Roman" panose="02020603050405020304" charset="0"/>
            </a:endParaRPr>
          </a:p>
          <a:p>
            <a:pPr marL="0" indent="0">
              <a:buFont typeface="+mj-lt"/>
              <a:buNone/>
            </a:pPr>
            <a:r>
              <a:rPr lang="ar-SA" sz="4400" dirty="0">
                <a:solidFill>
                  <a:schemeClr val="bg1"/>
                </a:solidFill>
                <a:latin typeface="Times New Roman" panose="02020603050405020304" charset="0"/>
                <a:cs typeface="Times New Roman" panose="02020603050405020304" charset="0"/>
              </a:rPr>
              <a:t>لَقَدْ كَانَ لَكُمْ فِیْ رَسُوْلِ اللّٰهِ اُسْوَةٌ حَسَنَةٌ    </a:t>
            </a:r>
            <a:endParaRPr lang="ar-SA" sz="4400" dirty="0">
              <a:solidFill>
                <a:schemeClr val="bg1"/>
              </a:solidFill>
              <a:latin typeface="Times New Roman" panose="02020603050405020304" charset="0"/>
              <a:cs typeface="Times New Roman" panose="02020603050405020304" charset="0"/>
            </a:endParaRPr>
          </a:p>
          <a:p>
            <a:pPr marL="0" indent="0">
              <a:buFont typeface="+mj-lt"/>
              <a:buNone/>
            </a:pPr>
            <a:r>
              <a:rPr lang="ar-SA" sz="1900" dirty="0">
                <a:solidFill>
                  <a:schemeClr val="bg1"/>
                </a:solidFill>
                <a:latin typeface="Times New Roman" panose="02020603050405020304" charset="0"/>
                <a:cs typeface="Times New Roman" panose="02020603050405020304" charset="0"/>
                <a:sym typeface="+mn-ea"/>
              </a:rPr>
              <a:t>(الأحزاب 21)</a:t>
            </a:r>
            <a:r>
              <a:rPr lang="ar-SA" sz="1900" dirty="0">
                <a:solidFill>
                  <a:schemeClr val="bg1"/>
                </a:solidFill>
                <a:latin typeface="Times New Roman" panose="02020603050405020304" charset="0"/>
                <a:cs typeface="Times New Roman" panose="02020603050405020304" charset="0"/>
              </a:rPr>
              <a:t>        </a:t>
            </a:r>
            <a:endParaRPr lang="ar-SA" sz="1900" dirty="0">
              <a:solidFill>
                <a:schemeClr val="bg1"/>
              </a:solidFill>
              <a:latin typeface="Times New Roman" panose="02020603050405020304" charset="0"/>
              <a:cs typeface="Times New Roman" panose="02020603050405020304" charset="0"/>
            </a:endParaRPr>
          </a:p>
          <a:p>
            <a:pPr marL="0" indent="0">
              <a:buNone/>
            </a:pPr>
            <a:r>
              <a:rPr lang="en-US" altLang="en-US" sz="1900" dirty="0">
                <a:solidFill>
                  <a:schemeClr val="bg1"/>
                </a:solidFill>
                <a:latin typeface="Times New Roman" panose="02020603050405020304" charset="0"/>
                <a:cs typeface="Times New Roman" panose="02020603050405020304" charset="0"/>
                <a:sym typeface="+mn-ea"/>
              </a:rPr>
              <a:t>2.Studying the life of Prophet </a:t>
            </a:r>
            <a:r>
              <a:rPr lang="en-US" altLang="en-US" sz="1900" dirty="0" err="1">
                <a:solidFill>
                  <a:schemeClr val="bg1"/>
                </a:solidFill>
                <a:latin typeface="Times New Roman" panose="02020603050405020304" charset="0"/>
                <a:cs typeface="Times New Roman" panose="02020603050405020304" charset="0"/>
                <a:sym typeface="+mn-ea"/>
              </a:rPr>
              <a:t>Muhmmad</a:t>
            </a:r>
            <a:r>
              <a:rPr lang="en-US" altLang="en-US" sz="1900" dirty="0">
                <a:solidFill>
                  <a:schemeClr val="bg1"/>
                </a:solidFill>
                <a:latin typeface="Times New Roman" panose="02020603050405020304" charset="0"/>
                <a:cs typeface="Times New Roman" panose="02020603050405020304" charset="0"/>
                <a:sym typeface="+mn-ea"/>
              </a:rPr>
              <a:t> </a:t>
            </a:r>
            <a:r>
              <a:rPr lang="en-US" altLang="en-US" sz="1900" dirty="0" smtClean="0">
                <a:solidFill>
                  <a:schemeClr val="bg1"/>
                </a:solidFill>
                <a:latin typeface="Times New Roman" panose="02020603050405020304" charset="0"/>
                <a:cs typeface="Times New Roman" panose="02020603050405020304" charset="0"/>
                <a:sym typeface="+mn-ea"/>
              </a:rPr>
              <a:t>PBUH </a:t>
            </a:r>
            <a:r>
              <a:rPr lang="en-US" altLang="en-US" sz="1900" dirty="0">
                <a:solidFill>
                  <a:schemeClr val="bg1"/>
                </a:solidFill>
                <a:latin typeface="Times New Roman" panose="02020603050405020304" charset="0"/>
                <a:cs typeface="Times New Roman" panose="02020603050405020304" charset="0"/>
                <a:sym typeface="+mn-ea"/>
              </a:rPr>
              <a:t>is like studying our own Religion , because His life history is </a:t>
            </a:r>
            <a:r>
              <a:rPr lang="en-US" altLang="en-US" sz="1900" dirty="0" err="1">
                <a:solidFill>
                  <a:schemeClr val="bg1"/>
                </a:solidFill>
                <a:latin typeface="Times New Roman" panose="02020603050405020304" charset="0"/>
                <a:cs typeface="Times New Roman" panose="02020603050405020304" charset="0"/>
                <a:sym typeface="+mn-ea"/>
              </a:rPr>
              <a:t>infact</a:t>
            </a:r>
            <a:r>
              <a:rPr lang="en-US" altLang="en-US" sz="1900" dirty="0">
                <a:solidFill>
                  <a:schemeClr val="bg1"/>
                </a:solidFill>
                <a:latin typeface="Times New Roman" panose="02020603050405020304" charset="0"/>
                <a:cs typeface="Times New Roman" panose="02020603050405020304" charset="0"/>
                <a:sym typeface="+mn-ea"/>
              </a:rPr>
              <a:t> the history of our </a:t>
            </a:r>
            <a:r>
              <a:rPr lang="en-US" altLang="en-US" sz="1900" dirty="0" err="1">
                <a:solidFill>
                  <a:schemeClr val="bg1"/>
                </a:solidFill>
                <a:latin typeface="Times New Roman" panose="02020603050405020304" charset="0"/>
                <a:cs typeface="Times New Roman" panose="02020603050405020304" charset="0"/>
                <a:sym typeface="+mn-ea"/>
              </a:rPr>
              <a:t>Religion.It</a:t>
            </a:r>
            <a:r>
              <a:rPr lang="en-US" altLang="en-US" sz="1900" dirty="0">
                <a:solidFill>
                  <a:schemeClr val="bg1"/>
                </a:solidFill>
                <a:latin typeface="Times New Roman" panose="02020603050405020304" charset="0"/>
                <a:cs typeface="Times New Roman" panose="02020603050405020304" charset="0"/>
                <a:sym typeface="+mn-ea"/>
              </a:rPr>
              <a:t> is the biography of our most beloved Prophet and the seal </a:t>
            </a:r>
            <a:r>
              <a:rPr lang="en-US" altLang="en-US" sz="1900" dirty="0" smtClean="0">
                <a:solidFill>
                  <a:schemeClr val="bg1"/>
                </a:solidFill>
                <a:latin typeface="Times New Roman" panose="02020603050405020304" charset="0"/>
                <a:cs typeface="Times New Roman" panose="02020603050405020304" charset="0"/>
                <a:sym typeface="+mn-ea"/>
              </a:rPr>
              <a:t>of </a:t>
            </a:r>
            <a:r>
              <a:rPr lang="en-US" altLang="en-US" sz="1900" dirty="0" err="1" smtClean="0">
                <a:solidFill>
                  <a:schemeClr val="bg1"/>
                </a:solidFill>
                <a:latin typeface="Times New Roman" panose="02020603050405020304" charset="0"/>
                <a:cs typeface="Times New Roman" panose="02020603050405020304" charset="0"/>
                <a:sym typeface="+mn-ea"/>
              </a:rPr>
              <a:t>Prophets.Learning</a:t>
            </a:r>
            <a:r>
              <a:rPr lang="en-US" altLang="en-US" sz="1900" dirty="0" smtClean="0">
                <a:solidFill>
                  <a:schemeClr val="bg1"/>
                </a:solidFill>
                <a:latin typeface="Times New Roman" panose="02020603050405020304" charset="0"/>
                <a:cs typeface="Times New Roman" panose="02020603050405020304" charset="0"/>
                <a:sym typeface="+mn-ea"/>
              </a:rPr>
              <a:t> </a:t>
            </a:r>
            <a:r>
              <a:rPr lang="en-US" altLang="en-US" sz="1900" dirty="0" err="1">
                <a:solidFill>
                  <a:schemeClr val="bg1"/>
                </a:solidFill>
                <a:latin typeface="Times New Roman" panose="02020603050405020304" charset="0"/>
                <a:cs typeface="Times New Roman" panose="02020603050405020304" charset="0"/>
                <a:sym typeface="+mn-ea"/>
              </a:rPr>
              <a:t>Seerah</a:t>
            </a:r>
            <a:r>
              <a:rPr lang="en-US" altLang="en-US" sz="1900" dirty="0">
                <a:solidFill>
                  <a:schemeClr val="bg1"/>
                </a:solidFill>
                <a:latin typeface="Times New Roman" panose="02020603050405020304" charset="0"/>
                <a:cs typeface="Times New Roman" panose="02020603050405020304" charset="0"/>
                <a:sym typeface="+mn-ea"/>
              </a:rPr>
              <a:t> </a:t>
            </a:r>
            <a:r>
              <a:rPr lang="en-US" altLang="en-US" sz="1900" dirty="0" err="1">
                <a:solidFill>
                  <a:schemeClr val="bg1"/>
                </a:solidFill>
                <a:latin typeface="Times New Roman" panose="02020603050405020304" charset="0"/>
                <a:cs typeface="Times New Roman" panose="02020603050405020304" charset="0"/>
                <a:sym typeface="+mn-ea"/>
              </a:rPr>
              <a:t>increses</a:t>
            </a:r>
            <a:r>
              <a:rPr lang="en-US" altLang="en-US" sz="1900" dirty="0">
                <a:solidFill>
                  <a:schemeClr val="bg1"/>
                </a:solidFill>
                <a:latin typeface="Times New Roman" panose="02020603050405020304" charset="0"/>
                <a:cs typeface="Times New Roman" panose="02020603050405020304" charset="0"/>
                <a:sym typeface="+mn-ea"/>
              </a:rPr>
              <a:t> our love for Prophet </a:t>
            </a:r>
            <a:r>
              <a:rPr lang="en-US" altLang="en-US" sz="1900" dirty="0" smtClean="0">
                <a:solidFill>
                  <a:schemeClr val="bg1"/>
                </a:solidFill>
                <a:latin typeface="Times New Roman" panose="02020603050405020304" charset="0"/>
                <a:cs typeface="Times New Roman" panose="02020603050405020304" charset="0"/>
                <a:sym typeface="+mn-ea"/>
              </a:rPr>
              <a:t>PBUH.</a:t>
            </a:r>
            <a:endParaRPr lang="en-US" altLang="en-US" sz="1900" dirty="0">
              <a:solidFill>
                <a:schemeClr val="bg1"/>
              </a:solidFill>
              <a:latin typeface="Times New Roman" panose="02020603050405020304" charset="0"/>
              <a:cs typeface="Times New Roman" panose="02020603050405020304" charset="0"/>
            </a:endParaRPr>
          </a:p>
          <a:p>
            <a:pPr marL="0" indent="0">
              <a:buNone/>
            </a:pPr>
            <a:r>
              <a:rPr lang="en-US" altLang="en-US" sz="1900" dirty="0">
                <a:solidFill>
                  <a:schemeClr val="bg1"/>
                </a:solidFill>
                <a:latin typeface="Times New Roman" panose="02020603050405020304" charset="0"/>
                <a:cs typeface="Times New Roman" panose="02020603050405020304" charset="0"/>
                <a:sym typeface="+mn-ea"/>
              </a:rPr>
              <a:t>And loving him and obeying him is “</a:t>
            </a:r>
            <a:r>
              <a:rPr lang="en-US" altLang="en-US" sz="1900" dirty="0" err="1">
                <a:solidFill>
                  <a:schemeClr val="bg1"/>
                </a:solidFill>
                <a:latin typeface="Times New Roman" panose="02020603050405020304" charset="0"/>
                <a:cs typeface="Times New Roman" panose="02020603050405020304" charset="0"/>
                <a:sym typeface="+mn-ea"/>
              </a:rPr>
              <a:t>Ibadah”.So</a:t>
            </a:r>
            <a:r>
              <a:rPr lang="en-US" altLang="en-US" sz="1900" dirty="0">
                <a:solidFill>
                  <a:schemeClr val="bg1"/>
                </a:solidFill>
                <a:latin typeface="Times New Roman" panose="02020603050405020304" charset="0"/>
                <a:cs typeface="Times New Roman" panose="02020603050405020304" charset="0"/>
                <a:sym typeface="+mn-ea"/>
              </a:rPr>
              <a:t> he who obeys Prophet Muhammad </a:t>
            </a:r>
            <a:r>
              <a:rPr lang="en-US" altLang="en-US" sz="1900" dirty="0" smtClean="0">
                <a:solidFill>
                  <a:schemeClr val="bg1"/>
                </a:solidFill>
                <a:latin typeface="Times New Roman" panose="02020603050405020304" charset="0"/>
                <a:cs typeface="Times New Roman" panose="02020603050405020304" charset="0"/>
                <a:sym typeface="+mn-ea"/>
              </a:rPr>
              <a:t>PBUH </a:t>
            </a:r>
            <a:r>
              <a:rPr lang="en-US" altLang="en-US" sz="1900" dirty="0">
                <a:solidFill>
                  <a:schemeClr val="bg1"/>
                </a:solidFill>
                <a:latin typeface="Times New Roman" panose="02020603050405020304" charset="0"/>
                <a:cs typeface="Times New Roman" panose="02020603050405020304" charset="0"/>
                <a:sym typeface="+mn-ea"/>
              </a:rPr>
              <a:t>obeys ALLAH.As it is mentioned in the Holy Quran </a:t>
            </a:r>
            <a:endParaRPr lang="en-US" altLang="en-US" sz="1900" dirty="0">
              <a:solidFill>
                <a:schemeClr val="bg1"/>
              </a:solidFill>
              <a:latin typeface="Times New Roman" panose="02020603050405020304" charset="0"/>
              <a:cs typeface="Times New Roman" panose="02020603050405020304" charset="0"/>
              <a:sym typeface="+mn-ea"/>
            </a:endParaRPr>
          </a:p>
          <a:p>
            <a:pPr marL="0" indent="0" algn="r">
              <a:buNone/>
            </a:pPr>
            <a:r>
              <a:rPr lang="ar-SA" altLang="en-US" sz="1900" dirty="0">
                <a:solidFill>
                  <a:schemeClr val="bg1"/>
                </a:solidFill>
                <a:latin typeface="Times New Roman" panose="02020603050405020304" charset="0"/>
                <a:cs typeface="Times New Roman" panose="02020603050405020304" charset="0"/>
                <a:sym typeface="+mn-ea"/>
              </a:rPr>
              <a:t> </a:t>
            </a:r>
            <a:endParaRPr lang="en-US" sz="1900" dirty="0">
              <a:solidFill>
                <a:schemeClr val="bg1"/>
              </a:solidFill>
              <a:latin typeface="Times New Roman" panose="02020603050405020304" charset="0"/>
              <a:cs typeface="Times New Roman" panose="02020603050405020304" charset="0"/>
            </a:endParaRPr>
          </a:p>
          <a:p>
            <a:pPr marL="0" indent="0">
              <a:buNone/>
            </a:pPr>
            <a:endParaRPr lang="en-US" sz="1900" dirty="0">
              <a:solidFill>
                <a:schemeClr val="bg1"/>
              </a:solidFill>
              <a:latin typeface="Times New Roman" panose="02020603050405020304" charset="0"/>
              <a:cs typeface="Times New Roman" panose="02020603050405020304" charset="0"/>
            </a:endParaRPr>
          </a:p>
          <a:p>
            <a:pPr marL="457200" indent="-457200">
              <a:buFont typeface="+mj-lt"/>
              <a:buAutoNum type="arabicPeriod"/>
            </a:pPr>
            <a:endParaRPr lang="en-US" sz="1300" dirty="0">
              <a:solidFill>
                <a:schemeClr val="bg1"/>
              </a:solidFill>
              <a:latin typeface="Times New Roman" panose="02020603050405020304" charset="0"/>
              <a:cs typeface="Times New Roman" panose="0202060305040502030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Need, Importance and benefits of studying </a:t>
            </a:r>
            <a:r>
              <a:rPr lang="en-US" dirty="0" err="1">
                <a:sym typeface="+mn-ea"/>
              </a:rPr>
              <a:t>Seerah</a:t>
            </a:r>
            <a:endParaRPr lang="en-US"/>
          </a:p>
        </p:txBody>
      </p:sp>
      <p:sp>
        <p:nvSpPr>
          <p:cNvPr id="3" name="Content Placeholder 2"/>
          <p:cNvSpPr>
            <a:spLocks noGrp="1"/>
          </p:cNvSpPr>
          <p:nvPr>
            <p:ph idx="1"/>
          </p:nvPr>
        </p:nvSpPr>
        <p:spPr>
          <a:xfrm>
            <a:off x="245268" y="2183769"/>
            <a:ext cx="8352194" cy="4227195"/>
          </a:xfrm>
        </p:spPr>
        <p:txBody>
          <a:bodyPr>
            <a:normAutofit fontScale="92500" lnSpcReduction="20000"/>
          </a:bodyPr>
          <a:lstStyle/>
          <a:p>
            <a:endParaRPr lang="en-US" dirty="0">
              <a:solidFill>
                <a:schemeClr val="bg1"/>
              </a:solidFill>
              <a:latin typeface="Times New Roman" panose="02020603050405020304" charset="0"/>
              <a:cs typeface="Times New Roman" panose="02020603050405020304" charset="0"/>
              <a:sym typeface="+mn-ea"/>
            </a:endParaRPr>
          </a:p>
          <a:p>
            <a:pPr marL="0" indent="0" algn="r">
              <a:buNone/>
            </a:pPr>
            <a:r>
              <a:rPr lang="ar-SA" altLang="en-US" sz="3000" dirty="0">
                <a:solidFill>
                  <a:schemeClr val="bg1"/>
                </a:solidFill>
                <a:latin typeface="Times New Roman" panose="02020603050405020304" charset="0"/>
                <a:cs typeface="Times New Roman" panose="02020603050405020304" charset="0"/>
                <a:sym typeface="+mn-ea"/>
              </a:rPr>
              <a:t>” و من يطع الرسول فقد أطاع الله “ </a:t>
            </a:r>
            <a:endParaRPr lang="en-US" altLang="en-US" sz="3000" dirty="0">
              <a:solidFill>
                <a:schemeClr val="bg1"/>
              </a:solidFill>
              <a:latin typeface="Times New Roman" panose="02020603050405020304" charset="0"/>
              <a:cs typeface="Times New Roman" panose="02020603050405020304" charset="0"/>
            </a:endParaRPr>
          </a:p>
          <a:p>
            <a:pPr marL="0" indent="0" algn="r">
              <a:buNone/>
            </a:pPr>
            <a:r>
              <a:rPr lang="ar-SA" altLang="en-US" sz="3000" dirty="0">
                <a:solidFill>
                  <a:schemeClr val="bg1"/>
                </a:solidFill>
                <a:latin typeface="Times New Roman" panose="02020603050405020304" charset="0"/>
                <a:cs typeface="Times New Roman" panose="02020603050405020304" charset="0"/>
                <a:sym typeface="+mn-ea"/>
              </a:rPr>
              <a:t>” لا يومن أحدكم حتى أكون أحب إليه من والده و ولده “ </a:t>
            </a:r>
            <a:r>
              <a:rPr lang="ar-SA" altLang="en-US" sz="3000" dirty="0" smtClean="0">
                <a:solidFill>
                  <a:schemeClr val="bg1"/>
                </a:solidFill>
                <a:latin typeface="Times New Roman" panose="02020603050405020304" charset="0"/>
                <a:cs typeface="Times New Roman" panose="02020603050405020304" charset="0"/>
                <a:sym typeface="+mn-ea"/>
              </a:rPr>
              <a:t> </a:t>
            </a:r>
            <a:r>
              <a:rPr lang="ar-SA" altLang="en-US" sz="3000" dirty="0">
                <a:solidFill>
                  <a:schemeClr val="bg1"/>
                </a:solidFill>
                <a:latin typeface="Times New Roman" panose="02020603050405020304" charset="0"/>
                <a:cs typeface="Times New Roman" panose="02020603050405020304" charset="0"/>
                <a:sym typeface="+mn-ea"/>
              </a:rPr>
              <a:t>الحديث</a:t>
            </a:r>
            <a:endParaRPr lang="en-US" sz="3000" dirty="0">
              <a:solidFill>
                <a:schemeClr val="bg1"/>
              </a:solidFill>
              <a:latin typeface="Times New Roman" panose="02020603050405020304" charset="0"/>
              <a:cs typeface="Times New Roman" panose="02020603050405020304" charset="0"/>
              <a:sym typeface="+mn-ea"/>
            </a:endParaRPr>
          </a:p>
          <a:p>
            <a:endParaRPr lang="en-US" dirty="0">
              <a:solidFill>
                <a:schemeClr val="bg1"/>
              </a:solidFill>
              <a:latin typeface="Times New Roman" panose="02020603050405020304" charset="0"/>
              <a:cs typeface="Times New Roman" panose="02020603050405020304" charset="0"/>
              <a:sym typeface="+mn-ea"/>
            </a:endParaRPr>
          </a:p>
          <a:p>
            <a:r>
              <a:rPr lang="en-US" dirty="0">
                <a:solidFill>
                  <a:schemeClr val="bg1"/>
                </a:solidFill>
                <a:latin typeface="Times New Roman" panose="02020603050405020304" charset="0"/>
                <a:cs typeface="Times New Roman" panose="02020603050405020304" charset="0"/>
                <a:sym typeface="+mn-ea"/>
              </a:rPr>
              <a:t> Understanding the Seerah helps us to understand the Qur'an.</a:t>
            </a:r>
            <a:endParaRPr lang="en-US" dirty="0">
              <a:solidFill>
                <a:schemeClr val="bg1"/>
              </a:solidFill>
              <a:latin typeface="Times New Roman" panose="02020603050405020304" charset="0"/>
              <a:cs typeface="Times New Roman" panose="02020603050405020304" charset="0"/>
              <a:sym typeface="+mn-ea"/>
            </a:endParaRPr>
          </a:p>
          <a:p>
            <a:r>
              <a:rPr lang="en-US" dirty="0">
                <a:solidFill>
                  <a:schemeClr val="bg1"/>
                </a:solidFill>
                <a:latin typeface="Times New Roman" panose="02020603050405020304" charset="0"/>
                <a:cs typeface="Times New Roman" panose="02020603050405020304" charset="0"/>
                <a:sym typeface="+mn-ea"/>
              </a:rPr>
              <a:t>The Seerah raises our hopes, lifts our spirit, and blesses us with optimism.</a:t>
            </a:r>
            <a:endParaRPr lang="en-US" dirty="0">
              <a:solidFill>
                <a:schemeClr val="bg1"/>
              </a:solidFill>
              <a:latin typeface="Times New Roman" panose="02020603050405020304" charset="0"/>
              <a:cs typeface="Times New Roman" panose="02020603050405020304" charset="0"/>
              <a:sym typeface="+mn-ea"/>
            </a:endParaRPr>
          </a:p>
          <a:p>
            <a:r>
              <a:rPr lang="ar-SA" altLang="en-US" sz="2800" dirty="0">
                <a:solidFill>
                  <a:schemeClr val="bg1"/>
                </a:solidFill>
              </a:rPr>
              <a:t>Seerah lays out a precise methodology for the revival of the Ummah.</a:t>
            </a:r>
            <a:endParaRPr lang="ar-SA" altLang="en-US" sz="2800" dirty="0">
              <a:solidFill>
                <a:schemeClr val="bg1"/>
              </a:solidFill>
            </a:endParaRPr>
          </a:p>
          <a:p>
            <a:r>
              <a:rPr lang="ar-SA" altLang="en-US" sz="2800" dirty="0">
                <a:solidFill>
                  <a:schemeClr val="bg1"/>
                </a:solidFill>
              </a:rPr>
              <a:t>Seerah brings about knowledge with which we can defend the honor of our Prophet </a:t>
            </a:r>
            <a:r>
              <a:rPr lang="ar-SA" altLang="en-US" sz="3600" dirty="0">
                <a:solidFill>
                  <a:schemeClr val="bg1"/>
                </a:solidFill>
              </a:rPr>
              <a:t>ﷺ</a:t>
            </a:r>
            <a:endParaRPr lang="ar-SA" altLang="en-US" sz="3600" dirty="0">
              <a:solidFill>
                <a:schemeClr val="bg1"/>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Need, Importance and benefits of studying </a:t>
            </a:r>
            <a:r>
              <a:rPr lang="en-US" dirty="0" err="1">
                <a:sym typeface="+mn-ea"/>
              </a:rPr>
              <a:t>Seerah</a:t>
            </a:r>
            <a:endParaRPr lang="en-US"/>
          </a:p>
        </p:txBody>
      </p:sp>
      <p:sp>
        <p:nvSpPr>
          <p:cNvPr id="3" name="Content Placeholder 2"/>
          <p:cNvSpPr>
            <a:spLocks noGrp="1"/>
          </p:cNvSpPr>
          <p:nvPr>
            <p:ph idx="1"/>
          </p:nvPr>
        </p:nvSpPr>
        <p:spPr>
          <a:xfrm>
            <a:off x="510242" y="2336874"/>
            <a:ext cx="7855992" cy="3599316"/>
          </a:xfrm>
        </p:spPr>
        <p:txBody>
          <a:bodyPr>
            <a:normAutofit/>
          </a:bodyPr>
          <a:lstStyle/>
          <a:p>
            <a:r>
              <a:rPr lang="en-US" dirty="0">
                <a:solidFill>
                  <a:schemeClr val="bg1"/>
                </a:solidFill>
                <a:sym typeface="+mn-ea"/>
              </a:rPr>
              <a:t>The Seerah itself is a miracle of the Prophet (ﷺ).His </a:t>
            </a:r>
            <a:r>
              <a:rPr lang="en-US" dirty="0" err="1">
                <a:solidFill>
                  <a:schemeClr val="bg1"/>
                </a:solidFill>
                <a:sym typeface="+mn-ea"/>
              </a:rPr>
              <a:t>Seerah</a:t>
            </a:r>
            <a:r>
              <a:rPr lang="en-US" dirty="0">
                <a:solidFill>
                  <a:schemeClr val="bg1"/>
                </a:solidFill>
                <a:sym typeface="+mn-ea"/>
              </a:rPr>
              <a:t> is preserved like no one else</a:t>
            </a:r>
            <a:endParaRPr lang="en-US" dirty="0">
              <a:solidFill>
                <a:schemeClr val="bg1"/>
              </a:solidFill>
              <a:sym typeface="+mn-ea"/>
            </a:endParaRPr>
          </a:p>
          <a:p>
            <a:r>
              <a:rPr lang="en-US" dirty="0">
                <a:solidFill>
                  <a:schemeClr val="bg1"/>
                </a:solidFill>
                <a:sym typeface="+mn-ea"/>
              </a:rPr>
              <a:t>His eternal message addresses the issues and problems of this world and gives a logical solution</a:t>
            </a:r>
            <a:endParaRPr lang="en-US" dirty="0">
              <a:solidFill>
                <a:schemeClr val="bg1"/>
              </a:solidFill>
              <a:sym typeface="+mn-ea"/>
            </a:endParaRPr>
          </a:p>
          <a:p>
            <a:r>
              <a:rPr lang="en-US" dirty="0">
                <a:solidFill>
                  <a:schemeClr val="bg1"/>
                </a:solidFill>
                <a:sym typeface="+mn-ea"/>
              </a:rPr>
              <a:t>His message is the need of hour that can save humanity from disaster</a:t>
            </a:r>
            <a:endParaRPr lang="en-US" dirty="0">
              <a:solidFill>
                <a:schemeClr val="bg1"/>
              </a:solidFill>
              <a:sym typeface="+mn-ea"/>
            </a:endParaRPr>
          </a:p>
          <a:p>
            <a:r>
              <a:rPr lang="en-US" dirty="0">
                <a:solidFill>
                  <a:schemeClr val="bg1"/>
                </a:solidFill>
                <a:latin typeface="Times New Roman" panose="02020603050405020304" charset="0"/>
                <a:cs typeface="Times New Roman" panose="02020603050405020304" charset="0"/>
                <a:sym typeface="+mn-ea"/>
              </a:rPr>
              <a:t>His message is universal and eternal</a:t>
            </a:r>
            <a:endParaRPr lang="en-US" dirty="0">
              <a:solidFill>
                <a:schemeClr val="bg1"/>
              </a:solidFill>
              <a:latin typeface="Times New Roman" panose="02020603050405020304" charset="0"/>
              <a:cs typeface="Times New Roman" panose="02020603050405020304" charset="0"/>
              <a:sym typeface="+mn-ea"/>
            </a:endParaRPr>
          </a:p>
          <a:p>
            <a:r>
              <a:rPr lang="en-US" dirty="0">
                <a:solidFill>
                  <a:schemeClr val="bg1"/>
                </a:solidFill>
                <a:latin typeface="Times New Roman" panose="02020603050405020304" charset="0"/>
                <a:cs typeface="Times New Roman" panose="02020603050405020304" charset="0"/>
                <a:sym typeface="+mn-ea"/>
              </a:rPr>
              <a:t>Prophet PBUH delivered humanity a divine message of success and salvation</a:t>
            </a:r>
            <a:endParaRPr lang="en-US" dirty="0">
              <a:solidFill>
                <a:schemeClr val="bg1"/>
              </a:solidFill>
              <a:latin typeface="Times New Roman" panose="02020603050405020304" charset="0"/>
              <a:cs typeface="Times New Roman" panose="02020603050405020304" charset="0"/>
              <a:sym typeface="+mn-ea"/>
            </a:endParaRPr>
          </a:p>
          <a:p>
            <a:endParaRPr lang="en-US" dirty="0">
              <a:solidFill>
                <a:schemeClr val="bg1"/>
              </a:solidFill>
              <a:latin typeface="Times New Roman" panose="02020603050405020304" charset="0"/>
              <a:cs typeface="Times New Roman" panose="02020603050405020304" charset="0"/>
            </a:endParaRPr>
          </a:p>
          <a:p>
            <a:endParaRPr lang="en-US" dirty="0">
              <a:solidFill>
                <a:schemeClr val="bg1"/>
              </a:solidFill>
            </a:endParaRPr>
          </a:p>
          <a:p>
            <a:endParaRPr lang="en-US" dirty="0">
              <a:solidFill>
                <a:schemeClr val="bg1"/>
              </a:solidFill>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ltLang="en-US">
                <a:sym typeface="+mn-ea"/>
              </a:rPr>
              <a:t> </a:t>
            </a:r>
            <a:r>
              <a:rPr lang="en-US">
                <a:sym typeface="+mn-ea"/>
              </a:rPr>
              <a:t>Encyclopediac Treasure on Seerah</a:t>
            </a:r>
            <a:endParaRPr lang="en-US"/>
          </a:p>
        </p:txBody>
      </p:sp>
      <p:sp>
        <p:nvSpPr>
          <p:cNvPr id="3" name="Content Placeholder 2"/>
          <p:cNvSpPr>
            <a:spLocks noGrp="1"/>
          </p:cNvSpPr>
          <p:nvPr>
            <p:ph idx="1"/>
          </p:nvPr>
        </p:nvSpPr>
        <p:spPr/>
        <p:txBody>
          <a:bodyPr/>
          <a:lstStyle/>
          <a:p>
            <a:endParaRPr lang="en-US"/>
          </a:p>
        </p:txBody>
      </p:sp>
      <p:sp>
        <p:nvSpPr>
          <p:cNvPr id="4" name="Text Box 3"/>
          <p:cNvSpPr txBox="1"/>
          <p:nvPr/>
        </p:nvSpPr>
        <p:spPr>
          <a:xfrm>
            <a:off x="441814" y="2192173"/>
            <a:ext cx="7787787" cy="4287520"/>
          </a:xfrm>
          <a:prstGeom prst="rect">
            <a:avLst/>
          </a:prstGeom>
          <a:noFill/>
        </p:spPr>
        <p:txBody>
          <a:bodyPr wrap="square" rtlCol="0" anchor="t">
            <a:noAutofit/>
          </a:bodyPr>
          <a:lstStyle/>
          <a:p>
            <a:pPr marL="0" indent="0">
              <a:buNone/>
            </a:pPr>
            <a:endParaRPr lang="en-US" sz="2400" dirty="0">
              <a:solidFill>
                <a:schemeClr val="bg1"/>
              </a:solidFill>
              <a:sym typeface="+mn-ea"/>
            </a:endParaRPr>
          </a:p>
          <a:p>
            <a:pPr marL="0" indent="0">
              <a:buNone/>
            </a:pPr>
            <a:r>
              <a:rPr lang="en-US" sz="2400" dirty="0">
                <a:solidFill>
                  <a:schemeClr val="bg1"/>
                </a:solidFill>
                <a:sym typeface="+mn-ea"/>
              </a:rPr>
              <a:t>There are some books on </a:t>
            </a:r>
            <a:r>
              <a:rPr lang="en-US" sz="2400" dirty="0" err="1">
                <a:solidFill>
                  <a:schemeClr val="bg1"/>
                </a:solidFill>
                <a:sym typeface="+mn-ea"/>
              </a:rPr>
              <a:t>Seerah</a:t>
            </a:r>
            <a:r>
              <a:rPr lang="en-US" sz="2400" dirty="0">
                <a:solidFill>
                  <a:schemeClr val="bg1"/>
                </a:solidFill>
                <a:sym typeface="+mn-ea"/>
              </a:rPr>
              <a:t> which have authority of </a:t>
            </a:r>
            <a:r>
              <a:rPr lang="en-US" sz="2400" dirty="0" err="1">
                <a:solidFill>
                  <a:schemeClr val="bg1"/>
                </a:solidFill>
                <a:sym typeface="+mn-ea"/>
              </a:rPr>
              <a:t>encylopedia</a:t>
            </a:r>
            <a:r>
              <a:rPr lang="en-US" sz="2400" dirty="0">
                <a:solidFill>
                  <a:schemeClr val="bg1"/>
                </a:solidFill>
                <a:sym typeface="+mn-ea"/>
              </a:rPr>
              <a:t> in the study of </a:t>
            </a:r>
            <a:r>
              <a:rPr lang="en-US" sz="2400" dirty="0" err="1">
                <a:solidFill>
                  <a:schemeClr val="bg1"/>
                </a:solidFill>
                <a:sym typeface="+mn-ea"/>
              </a:rPr>
              <a:t>Seerah</a:t>
            </a:r>
            <a:r>
              <a:rPr lang="en-US" sz="2400" dirty="0">
                <a:solidFill>
                  <a:schemeClr val="bg1"/>
                </a:solidFill>
                <a:sym typeface="+mn-ea"/>
              </a:rPr>
              <a:t> like </a:t>
            </a:r>
            <a:endParaRPr lang="en-US" sz="2400" dirty="0">
              <a:solidFill>
                <a:schemeClr val="bg1"/>
              </a:solidFill>
            </a:endParaRPr>
          </a:p>
          <a:p>
            <a:r>
              <a:rPr lang="en-US" sz="2400" dirty="0" err="1">
                <a:solidFill>
                  <a:schemeClr val="bg1"/>
                </a:solidFill>
                <a:sym typeface="+mn-ea"/>
              </a:rPr>
              <a:t>Seerah</a:t>
            </a:r>
            <a:r>
              <a:rPr lang="en-US" sz="2400" dirty="0">
                <a:solidFill>
                  <a:schemeClr val="bg1"/>
                </a:solidFill>
                <a:sym typeface="+mn-ea"/>
              </a:rPr>
              <a:t> </a:t>
            </a:r>
            <a:r>
              <a:rPr lang="en-US" sz="2400" dirty="0" err="1">
                <a:solidFill>
                  <a:schemeClr val="bg1"/>
                </a:solidFill>
                <a:sym typeface="+mn-ea"/>
              </a:rPr>
              <a:t>Ibn</a:t>
            </a:r>
            <a:r>
              <a:rPr lang="en-US" sz="2400" dirty="0">
                <a:solidFill>
                  <a:schemeClr val="bg1"/>
                </a:solidFill>
                <a:sym typeface="+mn-ea"/>
              </a:rPr>
              <a:t>-e-</a:t>
            </a:r>
            <a:r>
              <a:rPr lang="en-US" sz="2400" dirty="0" err="1">
                <a:solidFill>
                  <a:schemeClr val="bg1"/>
                </a:solidFill>
                <a:sym typeface="+mn-ea"/>
              </a:rPr>
              <a:t>Hisham</a:t>
            </a:r>
            <a:r>
              <a:rPr lang="en-US" sz="2400" dirty="0">
                <a:solidFill>
                  <a:schemeClr val="bg1"/>
                </a:solidFill>
                <a:sym typeface="+mn-ea"/>
              </a:rPr>
              <a:t> </a:t>
            </a:r>
            <a:endParaRPr lang="en-US" sz="2400" dirty="0">
              <a:solidFill>
                <a:schemeClr val="bg1"/>
              </a:solidFill>
            </a:endParaRPr>
          </a:p>
          <a:p>
            <a:r>
              <a:rPr lang="en-US" sz="2400" dirty="0" err="1">
                <a:solidFill>
                  <a:schemeClr val="bg1"/>
                </a:solidFill>
                <a:sym typeface="+mn-ea"/>
              </a:rPr>
              <a:t>Maghazi</a:t>
            </a:r>
            <a:r>
              <a:rPr lang="en-US" sz="2400" dirty="0">
                <a:solidFill>
                  <a:schemeClr val="bg1"/>
                </a:solidFill>
                <a:sym typeface="+mn-ea"/>
              </a:rPr>
              <a:t>-e- </a:t>
            </a:r>
            <a:r>
              <a:rPr lang="en-US" sz="2400" dirty="0" err="1">
                <a:solidFill>
                  <a:schemeClr val="bg1"/>
                </a:solidFill>
                <a:sym typeface="+mn-ea"/>
              </a:rPr>
              <a:t>Waqidi</a:t>
            </a:r>
            <a:endParaRPr lang="en-US" sz="2400" dirty="0">
              <a:solidFill>
                <a:schemeClr val="bg1"/>
              </a:solidFill>
            </a:endParaRPr>
          </a:p>
          <a:p>
            <a:r>
              <a:rPr lang="en-US" sz="2400" dirty="0">
                <a:solidFill>
                  <a:schemeClr val="bg1"/>
                </a:solidFill>
                <a:sym typeface="+mn-ea"/>
              </a:rPr>
              <a:t>Al-</a:t>
            </a:r>
            <a:r>
              <a:rPr lang="en-US" sz="2400" dirty="0" err="1">
                <a:solidFill>
                  <a:schemeClr val="bg1"/>
                </a:solidFill>
                <a:sym typeface="+mn-ea"/>
              </a:rPr>
              <a:t>Tabaqat</a:t>
            </a:r>
            <a:r>
              <a:rPr lang="en-US" sz="2400" dirty="0">
                <a:solidFill>
                  <a:schemeClr val="bg1"/>
                </a:solidFill>
                <a:sym typeface="+mn-ea"/>
              </a:rPr>
              <a:t> al Kubra by </a:t>
            </a:r>
            <a:r>
              <a:rPr lang="en-US" sz="2400" dirty="0" err="1">
                <a:solidFill>
                  <a:schemeClr val="bg1"/>
                </a:solidFill>
                <a:sym typeface="+mn-ea"/>
              </a:rPr>
              <a:t>Ibn</a:t>
            </a:r>
            <a:r>
              <a:rPr lang="en-US" sz="2400" dirty="0">
                <a:solidFill>
                  <a:schemeClr val="bg1"/>
                </a:solidFill>
                <a:sym typeface="+mn-ea"/>
              </a:rPr>
              <a:t>-e-</a:t>
            </a:r>
            <a:r>
              <a:rPr lang="en-US" sz="2400" dirty="0" err="1">
                <a:solidFill>
                  <a:schemeClr val="bg1"/>
                </a:solidFill>
                <a:sym typeface="+mn-ea"/>
              </a:rPr>
              <a:t>Saad</a:t>
            </a:r>
            <a:endParaRPr lang="en-US" sz="2400" dirty="0">
              <a:solidFill>
                <a:schemeClr val="bg1"/>
              </a:solidFill>
            </a:endParaRPr>
          </a:p>
          <a:p>
            <a:r>
              <a:rPr lang="en-US" sz="2400" dirty="0" err="1">
                <a:solidFill>
                  <a:schemeClr val="bg1"/>
                </a:solidFill>
                <a:sym typeface="+mn-ea"/>
              </a:rPr>
              <a:t>Seerah</a:t>
            </a:r>
            <a:r>
              <a:rPr lang="en-US" sz="2400" dirty="0">
                <a:solidFill>
                  <a:schemeClr val="bg1"/>
                </a:solidFill>
                <a:sym typeface="+mn-ea"/>
              </a:rPr>
              <a:t> by Imam Al-</a:t>
            </a:r>
            <a:r>
              <a:rPr lang="en-US" sz="2400" dirty="0" err="1">
                <a:solidFill>
                  <a:schemeClr val="bg1"/>
                </a:solidFill>
                <a:sym typeface="+mn-ea"/>
              </a:rPr>
              <a:t>Tabari</a:t>
            </a:r>
            <a:endParaRPr lang="en-US" sz="2400" dirty="0">
              <a:solidFill>
                <a:schemeClr val="bg1"/>
              </a:solidFill>
            </a:endParaRPr>
          </a:p>
          <a:p>
            <a:r>
              <a:rPr lang="en-US" sz="2400" dirty="0" err="1">
                <a:solidFill>
                  <a:schemeClr val="bg1"/>
                </a:solidFill>
                <a:sym typeface="+mn-ea"/>
              </a:rPr>
              <a:t>Seerah</a:t>
            </a:r>
            <a:r>
              <a:rPr lang="en-US" sz="2400" dirty="0">
                <a:solidFill>
                  <a:schemeClr val="bg1"/>
                </a:solidFill>
                <a:sym typeface="+mn-ea"/>
              </a:rPr>
              <a:t> by Imam </a:t>
            </a:r>
            <a:r>
              <a:rPr lang="en-US" sz="2400" dirty="0" err="1">
                <a:solidFill>
                  <a:schemeClr val="bg1"/>
                </a:solidFill>
                <a:sym typeface="+mn-ea"/>
              </a:rPr>
              <a:t>Zohri</a:t>
            </a:r>
            <a:endParaRPr lang="en-US" sz="2400" dirty="0">
              <a:solidFill>
                <a:schemeClr val="bg1"/>
              </a:solidFill>
            </a:endParaRPr>
          </a:p>
          <a:p>
            <a:r>
              <a:rPr lang="en-US" sz="2400" dirty="0" err="1">
                <a:solidFill>
                  <a:schemeClr val="bg1"/>
                </a:solidFill>
                <a:sym typeface="+mn-ea"/>
              </a:rPr>
              <a:t>Seerah</a:t>
            </a:r>
            <a:r>
              <a:rPr lang="en-US" sz="2400" dirty="0">
                <a:solidFill>
                  <a:schemeClr val="bg1"/>
                </a:solidFill>
                <a:sym typeface="+mn-ea"/>
              </a:rPr>
              <a:t> by Imam Al-</a:t>
            </a:r>
            <a:r>
              <a:rPr lang="en-US" sz="2400" dirty="0" err="1">
                <a:solidFill>
                  <a:schemeClr val="bg1"/>
                </a:solidFill>
                <a:sym typeface="+mn-ea"/>
              </a:rPr>
              <a:t>Bukhari</a:t>
            </a:r>
            <a:endParaRPr lang="en-US" sz="2400" dirty="0">
              <a:solidFill>
                <a:schemeClr val="bg1"/>
              </a:solidFill>
              <a:sym typeface="+mn-ea"/>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242" y="753232"/>
            <a:ext cx="7210396" cy="876789"/>
          </a:xfrm>
        </p:spPr>
        <p:txBody>
          <a:bodyPr>
            <a:normAutofit/>
          </a:bodyPr>
          <a:lstStyle/>
          <a:p>
            <a:pPr algn="ctr"/>
            <a:r>
              <a:rPr lang="en-US" sz="4000" dirty="0"/>
              <a:t>Famous books on Seerah </a:t>
            </a:r>
            <a:endParaRPr lang="en-US" sz="4000" dirty="0"/>
          </a:p>
        </p:txBody>
      </p:sp>
      <p:sp>
        <p:nvSpPr>
          <p:cNvPr id="3" name="Content Placeholder 2"/>
          <p:cNvSpPr>
            <a:spLocks noGrp="1"/>
          </p:cNvSpPr>
          <p:nvPr>
            <p:ph idx="1"/>
          </p:nvPr>
        </p:nvSpPr>
        <p:spPr>
          <a:xfrm>
            <a:off x="510241" y="2080594"/>
            <a:ext cx="8027472" cy="4293705"/>
          </a:xfrm>
        </p:spPr>
        <p:txBody>
          <a:bodyPr>
            <a:noAutofit/>
          </a:bodyPr>
          <a:lstStyle/>
          <a:p>
            <a:r>
              <a:rPr lang="en-US" sz="2300" dirty="0">
                <a:solidFill>
                  <a:schemeClr val="bg1"/>
                </a:solidFill>
              </a:rPr>
              <a:t>The Sealed Nectar by Molana Safi Ur Rahman Mubarakpuri</a:t>
            </a:r>
            <a:endParaRPr lang="en-US" sz="2300" dirty="0">
              <a:solidFill>
                <a:schemeClr val="bg1"/>
              </a:solidFill>
            </a:endParaRPr>
          </a:p>
          <a:p>
            <a:r>
              <a:rPr lang="en-US" sz="2300" dirty="0">
                <a:solidFill>
                  <a:schemeClr val="bg1"/>
                </a:solidFill>
              </a:rPr>
              <a:t>Seerat Un </a:t>
            </a:r>
            <a:r>
              <a:rPr lang="en-US" sz="2300" dirty="0" err="1">
                <a:solidFill>
                  <a:schemeClr val="bg1"/>
                </a:solidFill>
              </a:rPr>
              <a:t>Nabi</a:t>
            </a:r>
            <a:r>
              <a:rPr lang="en-US" sz="2300" dirty="0">
                <a:solidFill>
                  <a:schemeClr val="bg1"/>
                </a:solidFill>
              </a:rPr>
              <a:t> </a:t>
            </a:r>
            <a:r>
              <a:rPr lang="ar-SA" sz="2300" dirty="0" smtClean="0">
                <a:solidFill>
                  <a:schemeClr val="bg1"/>
                </a:solidFill>
              </a:rPr>
              <a:t>صلى الله عليه وسلم </a:t>
            </a:r>
            <a:r>
              <a:rPr lang="en-US" altLang="ar-SA" sz="2300" dirty="0" smtClean="0">
                <a:solidFill>
                  <a:schemeClr val="bg1"/>
                </a:solidFill>
              </a:rPr>
              <a:t> </a:t>
            </a:r>
            <a:r>
              <a:rPr lang="en-US" sz="2300" dirty="0" smtClean="0">
                <a:solidFill>
                  <a:schemeClr val="bg1"/>
                </a:solidFill>
              </a:rPr>
              <a:t>by </a:t>
            </a:r>
            <a:r>
              <a:rPr lang="en-US" sz="2300" dirty="0">
                <a:solidFill>
                  <a:schemeClr val="bg1"/>
                </a:solidFill>
              </a:rPr>
              <a:t>Allama Shibli Nomani</a:t>
            </a:r>
            <a:endParaRPr lang="en-US" sz="2300" dirty="0">
              <a:solidFill>
                <a:schemeClr val="bg1"/>
              </a:solidFill>
            </a:endParaRPr>
          </a:p>
          <a:p>
            <a:r>
              <a:rPr lang="en-US" sz="2300" dirty="0">
                <a:solidFill>
                  <a:schemeClr val="bg1"/>
                </a:solidFill>
              </a:rPr>
              <a:t> When The Moon Split Molana Safi Ur Rahman Mubarakpuri</a:t>
            </a:r>
            <a:endParaRPr lang="en-US" sz="2300" dirty="0">
              <a:solidFill>
                <a:schemeClr val="bg1"/>
              </a:solidFill>
            </a:endParaRPr>
          </a:p>
          <a:p>
            <a:r>
              <a:rPr lang="en-US" sz="2300" dirty="0">
                <a:solidFill>
                  <a:schemeClr val="bg1"/>
                </a:solidFill>
              </a:rPr>
              <a:t>The 100: A Ranking of the Most Influential Persons in History by Micheal H Hart </a:t>
            </a:r>
            <a:endParaRPr lang="en-US" sz="2300" dirty="0">
              <a:solidFill>
                <a:schemeClr val="bg1"/>
              </a:solidFill>
            </a:endParaRPr>
          </a:p>
          <a:p>
            <a:r>
              <a:rPr lang="en-US" sz="2300" dirty="0">
                <a:solidFill>
                  <a:schemeClr val="bg1"/>
                </a:solidFill>
              </a:rPr>
              <a:t>Muhammad (pbuh); The Beloved Of Allah. ...by Salim bin Muhammad Rafi</a:t>
            </a:r>
            <a:endParaRPr lang="en-US" sz="2300" dirty="0">
              <a:solidFill>
                <a:schemeClr val="bg1"/>
              </a:solidFill>
            </a:endParaRPr>
          </a:p>
          <a:p>
            <a:r>
              <a:rPr lang="en-US" sz="2300" dirty="0">
                <a:solidFill>
                  <a:schemeClr val="bg1"/>
                </a:solidFill>
              </a:rPr>
              <a:t>In the foot steps of the Prophet PBUH by Tariq Ramadhan </a:t>
            </a:r>
            <a:endParaRPr lang="en-US" sz="2300" dirty="0">
              <a:solidFill>
                <a:schemeClr val="bg1"/>
              </a:solidFill>
            </a:endParaRPr>
          </a:p>
          <a:p>
            <a:endParaRPr lang="en-US" sz="2300" dirty="0">
              <a:solidFill>
                <a:schemeClr val="bg1"/>
              </a:solidFill>
            </a:endParaRPr>
          </a:p>
          <a:p>
            <a:endParaRPr lang="en-US" sz="2300" dirty="0">
              <a:solidFill>
                <a:schemeClr val="bg1"/>
              </a:solidFill>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4153</Words>
  <Application>WPS Presentation</Application>
  <PresentationFormat>On-screen Show (4:3)</PresentationFormat>
  <Paragraphs>104</Paragraphs>
  <Slides>11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11</vt:i4>
      </vt:variant>
    </vt:vector>
  </HeadingPairs>
  <TitlesOfParts>
    <vt:vector size="24" baseType="lpstr">
      <vt:lpstr>Arial</vt:lpstr>
      <vt:lpstr>SimSun</vt:lpstr>
      <vt:lpstr>Wingdings</vt:lpstr>
      <vt:lpstr>Traditional Arabic</vt:lpstr>
      <vt:lpstr>Times New Roman</vt:lpstr>
      <vt:lpstr>Source Sans Pro</vt:lpstr>
      <vt:lpstr>Trebuchet MS</vt:lpstr>
      <vt:lpstr>Microsoft YaHei</vt:lpstr>
      <vt:lpstr>Arial Unicode MS</vt:lpstr>
      <vt:lpstr>Calibri</vt:lpstr>
      <vt:lpstr>Aldhabi</vt:lpstr>
      <vt:lpstr>Traditional Arabic</vt:lpstr>
      <vt:lpstr>Berlin</vt:lpstr>
      <vt:lpstr>      بسم الله الرحمان الرحيم </vt:lpstr>
      <vt:lpstr>    Content </vt:lpstr>
      <vt:lpstr>  Definition of Seerah  </vt:lpstr>
      <vt:lpstr>Seerah  of Prophet Muhammad PBUH Definition</vt:lpstr>
      <vt:lpstr>Word Seerah in Holy Quran </vt:lpstr>
      <vt:lpstr> Specifing Seerah </vt:lpstr>
      <vt:lpstr>Need, Importance and benefits of studying Seerah </vt:lpstr>
      <vt:lpstr>Need, Importance and benefits of studying Seerah</vt:lpstr>
      <vt:lpstr>Need, Importance and benefits of studying Seerah</vt:lpstr>
      <vt:lpstr> Encyclopediac Treasure on Seerah</vt:lpstr>
      <vt:lpstr>Famous books on Seerah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بسم الله الرحمان الرحيم</dc:title>
  <dc:creator>Zainab Sadiq</dc:creator>
  <cp:lastModifiedBy>ADMIN</cp:lastModifiedBy>
  <cp:revision>18</cp:revision>
  <dcterms:created xsi:type="dcterms:W3CDTF">2023-09-06T05:59:00Z</dcterms:created>
  <dcterms:modified xsi:type="dcterms:W3CDTF">2024-03-14T09:04:06Z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9027A2A8277C44CFBC2C5E3E900BBD2E_12</vt:lpwstr>
  </property>
  <property fmtid="{D5CDD505-2E9C-101B-9397-08002B2CF9AE}" pid="3" name="KSOProductBuildVer">
    <vt:lpwstr>1033-12.2.0.13489</vt:lpwstr>
  </property>
</Properties>
</file>