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96" r:id="rId2"/>
    <p:sldId id="419" r:id="rId3"/>
    <p:sldId id="420" r:id="rId4"/>
    <p:sldId id="421" r:id="rId5"/>
    <p:sldId id="422" r:id="rId6"/>
    <p:sldId id="423" r:id="rId7"/>
    <p:sldId id="424" r:id="rId8"/>
    <p:sldId id="425" r:id="rId9"/>
    <p:sldId id="426" r:id="rId10"/>
    <p:sldId id="427" r:id="rId11"/>
    <p:sldId id="428" r:id="rId12"/>
    <p:sldId id="429" r:id="rId13"/>
    <p:sldId id="430" r:id="rId14"/>
    <p:sldId id="431" r:id="rId15"/>
    <p:sldId id="432" r:id="rId16"/>
    <p:sldId id="313" r:id="rId17"/>
    <p:sldId id="314" r:id="rId18"/>
    <p:sldId id="315" r:id="rId19"/>
    <p:sldId id="325" r:id="rId20"/>
    <p:sldId id="316" r:id="rId21"/>
    <p:sldId id="317" r:id="rId22"/>
    <p:sldId id="318" r:id="rId23"/>
    <p:sldId id="29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71" autoAdjust="0"/>
  </p:normalViewPr>
  <p:slideViewPr>
    <p:cSldViewPr>
      <p:cViewPr varScale="1">
        <p:scale>
          <a:sx n="67" d="100"/>
          <a:sy n="67" d="100"/>
        </p:scale>
        <p:origin x="-147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85B88A-C841-402B-B2F9-EDF798484FBC}" type="datetimeFigureOut">
              <a:rPr lang="en-US" smtClean="0"/>
              <a:pPr/>
              <a:t>9/2/2020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E3A5EB-6F79-4447-ABC5-06DD99348053}" type="slidenum">
              <a:rPr lang="en-US" smtClean="0"/>
              <a:pPr/>
              <a:t>‹#›</a:t>
            </a:fld>
            <a:endParaRPr lang="en-US"/>
          </a:p>
        </p:txBody>
      </p:sp>
    </p:spTree>
    <p:extLst>
      <p:ext uri="{BB962C8B-B14F-4D97-AF65-F5344CB8AC3E}">
        <p14:creationId xmlns="" xmlns:p14="http://schemas.microsoft.com/office/powerpoint/2010/main" val="2277825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449117-3486-4343-B328-6DF862B25854}" type="slidenum">
              <a:rPr lang="en-GB"/>
              <a:pPr/>
              <a:t>2</a:t>
            </a:fld>
            <a:endParaRPr lang="en-GB"/>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0483" name="Rectangle 3"/>
          <p:cNvSpPr>
            <a:spLocks noGrp="1" noChangeArrowheads="1"/>
          </p:cNvSpPr>
          <p:nvPr>
            <p:ph type="body" idx="1"/>
          </p:nvPr>
        </p:nvSpPr>
        <p:spPr bwMode="auto">
          <a:xfrm>
            <a:off x="914183" y="4343144"/>
            <a:ext cx="5029635" cy="4115019"/>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defTabSz="290513" eaLnBrk="1" hangingPunct="1">
              <a:spcBef>
                <a:spcPct val="0"/>
              </a:spcBef>
            </a:pPr>
            <a:r>
              <a:rPr lang="en-GB">
                <a:solidFill>
                  <a:srgbClr val="717171"/>
                </a:solidFill>
                <a:ea typeface="ＭＳ Ｐゴシック" pitchFamily="34" charset="-128"/>
              </a:rPr>
              <a:t>Essentially, Social Enterprises are commercial businesses, designed to make profit.  The difference occurs with the profit, which is reinvested to meet the social aims of the business.</a:t>
            </a:r>
          </a:p>
          <a:p>
            <a:pPr defTabSz="290513" eaLnBrk="1" hangingPunct="1">
              <a:spcBef>
                <a:spcPct val="0"/>
              </a:spcBef>
            </a:pPr>
            <a:endParaRPr lang="en-GB">
              <a:solidFill>
                <a:srgbClr val="717171"/>
              </a:solidFill>
              <a:ea typeface="ＭＳ Ｐゴシック" pitchFamily="34" charset="-128"/>
            </a:endParaRPr>
          </a:p>
          <a:p>
            <a:pPr defTabSz="290513" eaLnBrk="1" hangingPunct="1">
              <a:spcBef>
                <a:spcPct val="0"/>
              </a:spcBef>
            </a:pPr>
            <a:r>
              <a:rPr lang="en-GB">
                <a:solidFill>
                  <a:srgbClr val="717171"/>
                </a:solidFill>
                <a:ea typeface="ＭＳ Ｐゴシック" pitchFamily="34" charset="-128"/>
              </a:rPr>
              <a:t>There are many descriptions of Social Enterprises.  </a:t>
            </a:r>
          </a:p>
          <a:p>
            <a:pPr defTabSz="290513" eaLnBrk="1" hangingPunct="1">
              <a:spcBef>
                <a:spcPct val="0"/>
              </a:spcBef>
            </a:pPr>
            <a:endParaRPr lang="en-GB">
              <a:solidFill>
                <a:srgbClr val="717171"/>
              </a:solidFill>
              <a:ea typeface="ＭＳ Ｐゴシック" pitchFamily="34" charset="-128"/>
            </a:endParaRPr>
          </a:p>
          <a:p>
            <a:pPr defTabSz="290513" eaLnBrk="1" hangingPunct="1">
              <a:spcBef>
                <a:spcPct val="0"/>
              </a:spcBef>
            </a:pPr>
            <a:r>
              <a:rPr lang="en-GB">
                <a:solidFill>
                  <a:srgbClr val="717171"/>
                </a:solidFill>
                <a:ea typeface="ＭＳ Ｐゴシック" pitchFamily="34" charset="-128"/>
              </a:rPr>
              <a:t>It is important to understand that a Social Enterprise is not a legal structure </a:t>
            </a:r>
          </a:p>
          <a:p>
            <a:pPr defTabSz="290513" eaLnBrk="1" hangingPunct="1">
              <a:spcBef>
                <a:spcPct val="0"/>
              </a:spcBef>
            </a:pPr>
            <a:r>
              <a:rPr lang="en-GB">
                <a:solidFill>
                  <a:srgbClr val="717171"/>
                </a:solidFill>
                <a:ea typeface="ＭＳ Ｐゴシック" pitchFamily="34" charset="-128"/>
              </a:rPr>
              <a:t>	</a:t>
            </a:r>
          </a:p>
          <a:p>
            <a:pPr defTabSz="290513" eaLnBrk="1" hangingPunct="1">
              <a:spcBef>
                <a:spcPct val="0"/>
              </a:spcBef>
            </a:pPr>
            <a:endParaRPr lang="en-GB">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Rectangle 3"/>
          <p:cNvSpPr>
            <a:spLocks noGrp="1" noChangeArrowheads="1"/>
          </p:cNvSpPr>
          <p:nvPr>
            <p:ph type="body" idx="1"/>
          </p:nvPr>
        </p:nvSpPr>
        <p:spPr bwMode="auto">
          <a:xfrm>
            <a:off x="914183" y="4343144"/>
            <a:ext cx="5029635" cy="4115019"/>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defTabSz="290513" eaLnBrk="1" hangingPunct="1">
              <a:spcBef>
                <a:spcPct val="0"/>
              </a:spcBef>
            </a:pPr>
            <a:endParaRPr lang="en-GB">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GB">
                <a:ea typeface="ＭＳ Ｐゴシック" pitchFamily="34" charset="-128"/>
              </a:rPr>
              <a:t>It is a misconception that Social Enterprise is a relatively new idea.  Many long-established organisations qualify as Social Enterprises.</a:t>
            </a:r>
          </a:p>
          <a:p>
            <a:endParaRPr lang="en-GB">
              <a:ea typeface="ＭＳ Ｐゴシック" pitchFamily="34" charset="-128"/>
            </a:endParaRPr>
          </a:p>
          <a:p>
            <a:r>
              <a:rPr lang="en-GB">
                <a:ea typeface="ＭＳ Ｐゴシック" pitchFamily="34" charset="-128"/>
              </a:rPr>
              <a:t>Social Enterprise has been frequently found in the financial sector, including Mutuals and Friendly Societies.  </a:t>
            </a:r>
          </a:p>
          <a:p>
            <a:endParaRPr lang="en-GB">
              <a:ea typeface="ＭＳ Ｐゴシック" pitchFamily="34" charset="-128"/>
            </a:endParaRPr>
          </a:p>
          <a:p>
            <a:r>
              <a:rPr lang="en-GB">
                <a:ea typeface="ＭＳ Ｐゴシック" pitchFamily="34" charset="-128"/>
              </a:rPr>
              <a:t>The Cooperative movement can be considered to be a major player in the field of Social Enterprise after providing benefits to members for many years.</a:t>
            </a:r>
          </a:p>
        </p:txBody>
      </p:sp>
      <p:sp>
        <p:nvSpPr>
          <p:cNvPr id="2253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BB23AC1-24DE-4AFE-AFB9-E397CCD3C5FE}" type="slidenum">
              <a:rPr lang="en-GB"/>
              <a:pPr eaLnBrk="1" hangingPunct="1"/>
              <a:t>18</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ea typeface="ＭＳ Ｐゴシック" pitchFamily="34" charset="-128"/>
            </a:endParaRPr>
          </a:p>
          <a:p>
            <a:r>
              <a:rPr lang="en-US">
                <a:ea typeface="ＭＳ Ｐゴシック" pitchFamily="34" charset="-128"/>
              </a:rPr>
              <a:t>In February 2010 the Social Enterprise Mark was launched as the brand for social enterprises. It requires a business to meet six defined criteria in order to qualify to receive the Mark. </a:t>
            </a:r>
          </a:p>
          <a:p>
            <a:endParaRPr lang="en-US">
              <a:ea typeface="ＭＳ Ｐゴシック" pitchFamily="34" charset="-128"/>
            </a:endParaRPr>
          </a:p>
          <a:p>
            <a:r>
              <a:rPr lang="en-US">
                <a:ea typeface="ＭＳ Ｐゴシック" pitchFamily="34" charset="-128"/>
              </a:rPr>
              <a:t>Many commercial businesses would consider themselves to have social objectives.  Whether these objectives are central to the organisation  determines whether they are indeed a social enterprise or a business with Social Aims</a:t>
            </a:r>
            <a:endParaRPr lang="en-GB">
              <a:ea typeface="ＭＳ Ｐゴシック" pitchFamily="34" charset="-128"/>
            </a:endParaRPr>
          </a:p>
        </p:txBody>
      </p:sp>
      <p:sp>
        <p:nvSpPr>
          <p:cNvPr id="2355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186F5CA-109D-45AF-AA28-9A6FA23A8930}" type="slidenum">
              <a:rPr lang="en-GB"/>
              <a:pPr eaLnBrk="1" hangingPunct="1"/>
              <a:t>20</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GB">
                <a:ea typeface="ＭＳ Ｐゴシック" pitchFamily="34" charset="-128"/>
              </a:rPr>
              <a:t>There are a number of significant differences between social enterprises and private enterprises, in both the way that they are developed and the way in which they continue to develop</a:t>
            </a:r>
          </a:p>
        </p:txBody>
      </p:sp>
      <p:sp>
        <p:nvSpPr>
          <p:cNvPr id="2458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8BBB85A-6971-43E9-893D-DA0B335BC49D}" type="slidenum">
              <a:rPr lang="en-GB"/>
              <a:pPr eaLnBrk="1" hangingPunct="1"/>
              <a:t>21</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ea typeface="ＭＳ Ｐゴシック" pitchFamily="34" charset="-128"/>
            </a:endParaRPr>
          </a:p>
        </p:txBody>
      </p:sp>
      <p:sp>
        <p:nvSpPr>
          <p:cNvPr id="25604"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7B012C9-1FDE-41D6-B601-D86B44329FF3}" type="slidenum">
              <a:rPr lang="en-GB"/>
              <a:pPr eaLnBrk="1" hangingPunct="1"/>
              <a:t>22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54ED35-97A3-44BF-8703-E7C0D0C436DD}" type="slidenum">
              <a:rPr lang="en-GB"/>
              <a:pPr/>
              <a:t>3</a:t>
            </a:fld>
            <a:endParaRPr lang="en-GB"/>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F7B6A1-F401-4E69-A1FB-4060C7FB37FC}" type="slidenum">
              <a:rPr lang="en-GB"/>
              <a:pPr/>
              <a:t>4</a:t>
            </a:fld>
            <a:endParaRPr lang="en-GB"/>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89A5EC-0CEF-4B3C-81F5-5534D49BAA39}" type="slidenum">
              <a:rPr lang="en-GB"/>
              <a:pPr/>
              <a:t>5</a:t>
            </a:fld>
            <a:endParaRPr lang="en-GB"/>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E87E41-59CF-48B3-AA4A-A39A69C087BB}" type="slidenum">
              <a:rPr lang="en-GB"/>
              <a:pPr/>
              <a:t>6</a:t>
            </a:fld>
            <a:endParaRPr lang="en-GB"/>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3F886E-4FE6-4BA3-AA13-8AA8D1656DBE}" type="slidenum">
              <a:rPr lang="en-GB"/>
              <a:pPr/>
              <a:t>7</a:t>
            </a:fld>
            <a:endParaRPr lang="en-GB"/>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C3ED18-8C7E-43F3-8201-AE22020DEDA7}" type="slidenum">
              <a:rPr lang="en-GB"/>
              <a:pPr/>
              <a:t>8</a:t>
            </a:fld>
            <a:endParaRPr lang="en-GB"/>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6C5761-7496-48B8-8C83-DBA4DD1953DA}" type="slidenum">
              <a:rPr lang="en-GB"/>
              <a:pPr/>
              <a:t>9</a:t>
            </a:fld>
            <a:endParaRPr lang="en-GB"/>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1EE2C3-B2C0-469D-95A1-C181387B37B1}" type="slidenum">
              <a:rPr lang="en-GB"/>
              <a:pPr/>
              <a:t>10</a:t>
            </a:fld>
            <a:endParaRPr lang="en-GB"/>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1BCED04-EBB4-4000-8DB9-55BB2AEB3EA0}" type="datetime1">
              <a:rPr lang="en-US" smtClean="0"/>
              <a:pPr/>
              <a:t>9/2/2020</a:t>
            </a:fld>
            <a:endParaRPr lang="en-US"/>
          </a:p>
        </p:txBody>
      </p:sp>
      <p:sp>
        <p:nvSpPr>
          <p:cNvPr id="5" name="Footer Placeholder 4"/>
          <p:cNvSpPr>
            <a:spLocks noGrp="1"/>
          </p:cNvSpPr>
          <p:nvPr>
            <p:ph type="ftr" sz="quarter" idx="11"/>
          </p:nvPr>
        </p:nvSpPr>
        <p:spPr/>
        <p:txBody>
          <a:bodyPr/>
          <a:lstStyle/>
          <a:p>
            <a:r>
              <a:rPr lang="en-US"/>
              <a:t>Chapter 3: Strategic Plan</a:t>
            </a:r>
          </a:p>
        </p:txBody>
      </p:sp>
      <p:sp>
        <p:nvSpPr>
          <p:cNvPr id="6" name="Slide Number Placeholder 5"/>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2594157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0BD4BD-1BD9-4863-9C1E-E66B4BB0B267}" type="datetime1">
              <a:rPr lang="en-US" smtClean="0"/>
              <a:pPr/>
              <a:t>9/2/2020</a:t>
            </a:fld>
            <a:endParaRPr lang="en-US"/>
          </a:p>
        </p:txBody>
      </p:sp>
      <p:sp>
        <p:nvSpPr>
          <p:cNvPr id="5" name="Footer Placeholder 4"/>
          <p:cNvSpPr>
            <a:spLocks noGrp="1"/>
          </p:cNvSpPr>
          <p:nvPr>
            <p:ph type="ftr" sz="quarter" idx="11"/>
          </p:nvPr>
        </p:nvSpPr>
        <p:spPr/>
        <p:txBody>
          <a:bodyPr/>
          <a:lstStyle/>
          <a:p>
            <a:r>
              <a:rPr lang="en-US"/>
              <a:t>Chapter 3: Strategic Plan</a:t>
            </a:r>
          </a:p>
        </p:txBody>
      </p:sp>
      <p:sp>
        <p:nvSpPr>
          <p:cNvPr id="6" name="Slide Number Placeholder 5"/>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770703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8155D0-0904-43EE-B569-E8DDB251E580}" type="datetime1">
              <a:rPr lang="en-US" smtClean="0"/>
              <a:pPr/>
              <a:t>9/2/2020</a:t>
            </a:fld>
            <a:endParaRPr lang="en-US"/>
          </a:p>
        </p:txBody>
      </p:sp>
      <p:sp>
        <p:nvSpPr>
          <p:cNvPr id="5" name="Footer Placeholder 4"/>
          <p:cNvSpPr>
            <a:spLocks noGrp="1"/>
          </p:cNvSpPr>
          <p:nvPr>
            <p:ph type="ftr" sz="quarter" idx="11"/>
          </p:nvPr>
        </p:nvSpPr>
        <p:spPr/>
        <p:txBody>
          <a:bodyPr/>
          <a:lstStyle/>
          <a:p>
            <a:r>
              <a:rPr lang="en-US"/>
              <a:t>Chapter 3: Strategic Plan</a:t>
            </a:r>
          </a:p>
        </p:txBody>
      </p:sp>
      <p:sp>
        <p:nvSpPr>
          <p:cNvPr id="6" name="Slide Number Placeholder 5"/>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2841067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D1EF05-68CC-43C8-BD6F-3916D81DB9F5}" type="datetime1">
              <a:rPr lang="en-US" smtClean="0"/>
              <a:pPr/>
              <a:t>9/2/2020</a:t>
            </a:fld>
            <a:endParaRPr lang="en-US"/>
          </a:p>
        </p:txBody>
      </p:sp>
      <p:sp>
        <p:nvSpPr>
          <p:cNvPr id="5" name="Footer Placeholder 4"/>
          <p:cNvSpPr>
            <a:spLocks noGrp="1"/>
          </p:cNvSpPr>
          <p:nvPr>
            <p:ph type="ftr" sz="quarter" idx="11"/>
          </p:nvPr>
        </p:nvSpPr>
        <p:spPr/>
        <p:txBody>
          <a:bodyPr/>
          <a:lstStyle/>
          <a:p>
            <a:r>
              <a:rPr lang="en-US"/>
              <a:t>Chapter 3: Strategic Plan</a:t>
            </a:r>
          </a:p>
        </p:txBody>
      </p:sp>
      <p:sp>
        <p:nvSpPr>
          <p:cNvPr id="6" name="Slide Number Placeholder 5"/>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953092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B3D3D3-80A5-4A13-80C2-346A05F29FB4}" type="datetime1">
              <a:rPr lang="en-US" smtClean="0"/>
              <a:pPr/>
              <a:t>9/2/2020</a:t>
            </a:fld>
            <a:endParaRPr lang="en-US"/>
          </a:p>
        </p:txBody>
      </p:sp>
      <p:sp>
        <p:nvSpPr>
          <p:cNvPr id="5" name="Footer Placeholder 4"/>
          <p:cNvSpPr>
            <a:spLocks noGrp="1"/>
          </p:cNvSpPr>
          <p:nvPr>
            <p:ph type="ftr" sz="quarter" idx="11"/>
          </p:nvPr>
        </p:nvSpPr>
        <p:spPr/>
        <p:txBody>
          <a:bodyPr/>
          <a:lstStyle/>
          <a:p>
            <a:r>
              <a:rPr lang="en-US"/>
              <a:t>Chapter 3: Strategic Plan</a:t>
            </a:r>
          </a:p>
        </p:txBody>
      </p:sp>
      <p:sp>
        <p:nvSpPr>
          <p:cNvPr id="6" name="Slide Number Placeholder 5"/>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367246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C60F24-729F-4F6D-A2B2-CC7F6F377099}" type="datetime1">
              <a:rPr lang="en-US" smtClean="0"/>
              <a:pPr/>
              <a:t>9/2/2020</a:t>
            </a:fld>
            <a:endParaRPr lang="en-US"/>
          </a:p>
        </p:txBody>
      </p:sp>
      <p:sp>
        <p:nvSpPr>
          <p:cNvPr id="6" name="Footer Placeholder 5"/>
          <p:cNvSpPr>
            <a:spLocks noGrp="1"/>
          </p:cNvSpPr>
          <p:nvPr>
            <p:ph type="ftr" sz="quarter" idx="11"/>
          </p:nvPr>
        </p:nvSpPr>
        <p:spPr/>
        <p:txBody>
          <a:bodyPr/>
          <a:lstStyle/>
          <a:p>
            <a:r>
              <a:rPr lang="en-US"/>
              <a:t>Chapter 3: Strategic Plan</a:t>
            </a:r>
          </a:p>
        </p:txBody>
      </p:sp>
      <p:sp>
        <p:nvSpPr>
          <p:cNvPr id="7" name="Slide Number Placeholder 6"/>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2902116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280A70F-CBDE-452C-A5EF-56D735ADA068}" type="datetime1">
              <a:rPr lang="en-US" smtClean="0"/>
              <a:pPr/>
              <a:t>9/2/2020</a:t>
            </a:fld>
            <a:endParaRPr lang="en-US"/>
          </a:p>
        </p:txBody>
      </p:sp>
      <p:sp>
        <p:nvSpPr>
          <p:cNvPr id="8" name="Footer Placeholder 7"/>
          <p:cNvSpPr>
            <a:spLocks noGrp="1"/>
          </p:cNvSpPr>
          <p:nvPr>
            <p:ph type="ftr" sz="quarter" idx="11"/>
          </p:nvPr>
        </p:nvSpPr>
        <p:spPr/>
        <p:txBody>
          <a:bodyPr/>
          <a:lstStyle/>
          <a:p>
            <a:r>
              <a:rPr lang="en-US"/>
              <a:t>Chapter 3: Strategic Plan</a:t>
            </a:r>
          </a:p>
        </p:txBody>
      </p:sp>
      <p:sp>
        <p:nvSpPr>
          <p:cNvPr id="9" name="Slide Number Placeholder 8"/>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1873893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5D149B-3D23-4D51-89F0-89FC7CD4D794}" type="datetime1">
              <a:rPr lang="en-US" smtClean="0"/>
              <a:pPr/>
              <a:t>9/2/2020</a:t>
            </a:fld>
            <a:endParaRPr lang="en-US"/>
          </a:p>
        </p:txBody>
      </p:sp>
      <p:sp>
        <p:nvSpPr>
          <p:cNvPr id="4" name="Footer Placeholder 3"/>
          <p:cNvSpPr>
            <a:spLocks noGrp="1"/>
          </p:cNvSpPr>
          <p:nvPr>
            <p:ph type="ftr" sz="quarter" idx="11"/>
          </p:nvPr>
        </p:nvSpPr>
        <p:spPr/>
        <p:txBody>
          <a:bodyPr/>
          <a:lstStyle/>
          <a:p>
            <a:r>
              <a:rPr lang="en-US"/>
              <a:t>Chapter 3: Strategic Plan</a:t>
            </a:r>
          </a:p>
        </p:txBody>
      </p:sp>
      <p:sp>
        <p:nvSpPr>
          <p:cNvPr id="5" name="Slide Number Placeholder 4"/>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3763149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AFCFE7-834B-4D2A-9707-5C451ACEB547}" type="datetime1">
              <a:rPr lang="en-US" smtClean="0"/>
              <a:pPr/>
              <a:t>9/2/2020</a:t>
            </a:fld>
            <a:endParaRPr lang="en-US"/>
          </a:p>
        </p:txBody>
      </p:sp>
      <p:sp>
        <p:nvSpPr>
          <p:cNvPr id="3" name="Footer Placeholder 2"/>
          <p:cNvSpPr>
            <a:spLocks noGrp="1"/>
          </p:cNvSpPr>
          <p:nvPr>
            <p:ph type="ftr" sz="quarter" idx="11"/>
          </p:nvPr>
        </p:nvSpPr>
        <p:spPr/>
        <p:txBody>
          <a:bodyPr/>
          <a:lstStyle/>
          <a:p>
            <a:r>
              <a:rPr lang="en-US"/>
              <a:t>Chapter 3: Strategic Plan</a:t>
            </a:r>
          </a:p>
        </p:txBody>
      </p:sp>
      <p:sp>
        <p:nvSpPr>
          <p:cNvPr id="4" name="Slide Number Placeholder 3"/>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1126882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ACF27D-BDD5-45F5-B1C7-D849930F9130}" type="datetime1">
              <a:rPr lang="en-US" smtClean="0"/>
              <a:pPr/>
              <a:t>9/2/2020</a:t>
            </a:fld>
            <a:endParaRPr lang="en-US"/>
          </a:p>
        </p:txBody>
      </p:sp>
      <p:sp>
        <p:nvSpPr>
          <p:cNvPr id="6" name="Footer Placeholder 5"/>
          <p:cNvSpPr>
            <a:spLocks noGrp="1"/>
          </p:cNvSpPr>
          <p:nvPr>
            <p:ph type="ftr" sz="quarter" idx="11"/>
          </p:nvPr>
        </p:nvSpPr>
        <p:spPr/>
        <p:txBody>
          <a:bodyPr/>
          <a:lstStyle/>
          <a:p>
            <a:r>
              <a:rPr lang="en-US"/>
              <a:t>Chapter 3: Strategic Plan</a:t>
            </a:r>
          </a:p>
        </p:txBody>
      </p:sp>
      <p:sp>
        <p:nvSpPr>
          <p:cNvPr id="7" name="Slide Number Placeholder 6"/>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3741652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238B4F-61EB-4AD8-93BE-779E32784F78}" type="datetime1">
              <a:rPr lang="en-US" smtClean="0"/>
              <a:pPr/>
              <a:t>9/2/2020</a:t>
            </a:fld>
            <a:endParaRPr lang="en-US"/>
          </a:p>
        </p:txBody>
      </p:sp>
      <p:sp>
        <p:nvSpPr>
          <p:cNvPr id="6" name="Footer Placeholder 5"/>
          <p:cNvSpPr>
            <a:spLocks noGrp="1"/>
          </p:cNvSpPr>
          <p:nvPr>
            <p:ph type="ftr" sz="quarter" idx="11"/>
          </p:nvPr>
        </p:nvSpPr>
        <p:spPr/>
        <p:txBody>
          <a:bodyPr/>
          <a:lstStyle/>
          <a:p>
            <a:r>
              <a:rPr lang="en-US"/>
              <a:t>Chapter 3: Strategic Plan</a:t>
            </a:r>
          </a:p>
        </p:txBody>
      </p:sp>
      <p:sp>
        <p:nvSpPr>
          <p:cNvPr id="7" name="Slide Number Placeholder 6"/>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83508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3D0563-F9EF-40DB-BBCA-37DA74226B34}" type="datetime1">
              <a:rPr lang="en-US" smtClean="0"/>
              <a:pPr/>
              <a:t>9/2/2020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Chapter 3: Strategic Plan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4030905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ENTREPRENEURSHIP </a:t>
            </a:r>
          </a:p>
        </p:txBody>
      </p:sp>
      <p:sp>
        <p:nvSpPr>
          <p:cNvPr id="3" name="Content Placeholder 2"/>
          <p:cNvSpPr>
            <a:spLocks noGrp="1"/>
          </p:cNvSpPr>
          <p:nvPr>
            <p:ph idx="1"/>
          </p:nvPr>
        </p:nvSpPr>
        <p:spPr/>
        <p:txBody>
          <a:bodyPr>
            <a:normAutofit/>
          </a:bodyPr>
          <a:lstStyle/>
          <a:p>
            <a:pPr marL="0" indent="0" algn="ctr">
              <a:buNone/>
            </a:pPr>
            <a:r>
              <a:rPr lang="en-US" sz="6000" dirty="0"/>
              <a:t>Lecture No: </a:t>
            </a:r>
            <a:r>
              <a:rPr lang="en-US" sz="6000" dirty="0" smtClean="0"/>
              <a:t>27</a:t>
            </a:r>
            <a:endParaRPr lang="en-US" sz="6000" dirty="0"/>
          </a:p>
          <a:p>
            <a:pPr marL="0" indent="0">
              <a:buNone/>
            </a:pPr>
            <a:endParaRPr lang="en-US" sz="2000" dirty="0"/>
          </a:p>
          <a:p>
            <a:pPr marL="0" indent="0" algn="ctr">
              <a:buNone/>
            </a:pPr>
            <a:endParaRPr lang="en-US" sz="2800" dirty="0"/>
          </a:p>
          <a:p>
            <a:pPr marL="0" indent="0" algn="ctr">
              <a:buNone/>
            </a:pPr>
            <a:r>
              <a:rPr lang="en-US" sz="2800" dirty="0"/>
              <a:t>Resource Person:</a:t>
            </a:r>
          </a:p>
          <a:p>
            <a:pPr marL="0" indent="0" algn="ctr">
              <a:buNone/>
            </a:pPr>
            <a:r>
              <a:rPr lang="en-US" sz="3600" dirty="0"/>
              <a:t>Malik </a:t>
            </a:r>
            <a:r>
              <a:rPr lang="en-US" sz="3600" dirty="0" err="1"/>
              <a:t>Jawad</a:t>
            </a:r>
            <a:r>
              <a:rPr lang="en-US" sz="3600" dirty="0"/>
              <a:t> </a:t>
            </a:r>
            <a:r>
              <a:rPr lang="en-US" sz="3600" dirty="0" err="1"/>
              <a:t>Saboor</a:t>
            </a:r>
            <a:endParaRPr lang="en-US" sz="3600" dirty="0"/>
          </a:p>
          <a:p>
            <a:pPr marL="0" indent="0" algn="ctr">
              <a:buNone/>
            </a:pPr>
            <a:r>
              <a:rPr lang="en-US" sz="2000" dirty="0"/>
              <a:t>Assistant Professor</a:t>
            </a:r>
          </a:p>
          <a:p>
            <a:pPr marL="0" indent="0" algn="ctr">
              <a:buNone/>
            </a:pPr>
            <a:r>
              <a:rPr lang="en-US" sz="2000" dirty="0"/>
              <a:t>Department of Management Sciences</a:t>
            </a:r>
          </a:p>
          <a:p>
            <a:pPr marL="0" indent="0" algn="ctr">
              <a:buNone/>
            </a:pPr>
            <a:r>
              <a:rPr lang="en-US" sz="2000" dirty="0"/>
              <a:t>COMSATS Institute of Information Technology</a:t>
            </a:r>
          </a:p>
          <a:p>
            <a:pPr marL="0" indent="0" algn="ctr">
              <a:buNone/>
            </a:pPr>
            <a:r>
              <a:rPr lang="en-US" sz="2000" dirty="0"/>
              <a:t>Islamabad.</a:t>
            </a:r>
          </a:p>
          <a:p>
            <a:pPr marL="0" indent="0">
              <a:buNone/>
            </a:pPr>
            <a:endParaRPr lang="en-US" dirty="0"/>
          </a:p>
        </p:txBody>
      </p:sp>
    </p:spTree>
    <p:extLst>
      <p:ext uri="{BB962C8B-B14F-4D97-AF65-F5344CB8AC3E}">
        <p14:creationId xmlns="" xmlns:p14="http://schemas.microsoft.com/office/powerpoint/2010/main" val="841980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GB" dirty="0"/>
              <a:t>Principled Bargaining</a:t>
            </a:r>
          </a:p>
        </p:txBody>
      </p:sp>
      <p:sp>
        <p:nvSpPr>
          <p:cNvPr id="36867" name="Rectangle 3"/>
          <p:cNvSpPr>
            <a:spLocks noGrp="1" noChangeArrowheads="1"/>
          </p:cNvSpPr>
          <p:nvPr>
            <p:ph type="body" idx="1"/>
          </p:nvPr>
        </p:nvSpPr>
        <p:spPr/>
        <p:txBody>
          <a:bodyPr/>
          <a:lstStyle/>
          <a:p>
            <a:pPr>
              <a:lnSpc>
                <a:spcPct val="200000"/>
              </a:lnSpc>
            </a:pPr>
            <a:r>
              <a:rPr lang="en-GB" sz="1800" dirty="0"/>
              <a:t>Separate the people from the problem</a:t>
            </a:r>
          </a:p>
          <a:p>
            <a:pPr>
              <a:lnSpc>
                <a:spcPct val="200000"/>
              </a:lnSpc>
            </a:pPr>
            <a:r>
              <a:rPr lang="en-GB" sz="1800" dirty="0"/>
              <a:t>Focus on interests, not positions.</a:t>
            </a:r>
          </a:p>
          <a:p>
            <a:pPr>
              <a:lnSpc>
                <a:spcPct val="200000"/>
              </a:lnSpc>
            </a:pPr>
            <a:r>
              <a:rPr lang="en-GB" sz="1800" dirty="0"/>
              <a:t>Generate options for mutual gain.</a:t>
            </a:r>
          </a:p>
          <a:p>
            <a:endParaRPr lang="en-GB" dirty="0"/>
          </a:p>
        </p:txBody>
      </p:sp>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6096000" y="4267200"/>
            <a:ext cx="2324100" cy="1971675"/>
          </a:xfrm>
          <a:prstGeom prst="rect">
            <a:avLst/>
          </a:prstGeom>
        </p:spPr>
      </p:pic>
    </p:spTree>
    <p:extLst>
      <p:ext uri="{BB962C8B-B14F-4D97-AF65-F5344CB8AC3E}">
        <p14:creationId xmlns="" xmlns:p14="http://schemas.microsoft.com/office/powerpoint/2010/main" val="2407281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a:t>Types of negotiation</a:t>
            </a:r>
          </a:p>
        </p:txBody>
      </p:sp>
      <p:sp>
        <p:nvSpPr>
          <p:cNvPr id="14339" name="Rectangle 3"/>
          <p:cNvSpPr>
            <a:spLocks noGrp="1"/>
          </p:cNvSpPr>
          <p:nvPr>
            <p:ph type="body" idx="1"/>
          </p:nvPr>
        </p:nvSpPr>
        <p:spPr/>
        <p:txBody>
          <a:bodyPr/>
          <a:lstStyle/>
          <a:p>
            <a:endParaRPr lang="en-GB" dirty="0"/>
          </a:p>
          <a:p>
            <a:r>
              <a:rPr lang="en-GB" dirty="0"/>
              <a:t>Distributive (win-lose)</a:t>
            </a:r>
          </a:p>
          <a:p>
            <a:endParaRPr lang="en-GB" dirty="0"/>
          </a:p>
          <a:p>
            <a:r>
              <a:rPr lang="en-GB" dirty="0"/>
              <a:t>Integrative (win-win)</a:t>
            </a:r>
          </a:p>
          <a:p>
            <a:endParaRPr lang="en-GB" dirty="0"/>
          </a:p>
        </p:txBody>
      </p:sp>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724400" y="3429000"/>
            <a:ext cx="4196401" cy="3143250"/>
          </a:xfrm>
          <a:prstGeom prst="rect">
            <a:avLst/>
          </a:prstGeom>
        </p:spPr>
      </p:pic>
    </p:spTree>
    <p:extLst>
      <p:ext uri="{BB962C8B-B14F-4D97-AF65-F5344CB8AC3E}">
        <p14:creationId xmlns="" xmlns:p14="http://schemas.microsoft.com/office/powerpoint/2010/main" val="2095600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6348199" cy="1143000"/>
          </a:xfrm>
        </p:spPr>
        <p:txBody>
          <a:bodyPr/>
          <a:lstStyle/>
          <a:p>
            <a:r>
              <a:rPr lang="en-GB" dirty="0"/>
              <a:t>Planning to negotiate</a:t>
            </a:r>
          </a:p>
        </p:txBody>
      </p:sp>
      <p:sp>
        <p:nvSpPr>
          <p:cNvPr id="16387" name="Rectangle 3"/>
          <p:cNvSpPr>
            <a:spLocks noGrp="1"/>
          </p:cNvSpPr>
          <p:nvPr>
            <p:ph type="body" idx="1"/>
          </p:nvPr>
        </p:nvSpPr>
        <p:spPr/>
        <p:txBody>
          <a:bodyPr>
            <a:normAutofit fontScale="92500"/>
          </a:bodyPr>
          <a:lstStyle/>
          <a:p>
            <a:r>
              <a:rPr lang="en-GB" dirty="0"/>
              <a:t>Establish your objectives </a:t>
            </a:r>
          </a:p>
          <a:p>
            <a:r>
              <a:rPr lang="en-GB" dirty="0"/>
              <a:t>Map other party’s objectives</a:t>
            </a:r>
          </a:p>
          <a:p>
            <a:r>
              <a:rPr lang="en-GB" dirty="0"/>
              <a:t>Frame negotiation as a joint search for a solution</a:t>
            </a:r>
          </a:p>
          <a:p>
            <a:r>
              <a:rPr lang="en-GB" dirty="0"/>
              <a:t>Identify areas of agreement</a:t>
            </a:r>
          </a:p>
          <a:p>
            <a:r>
              <a:rPr lang="en-GB" dirty="0"/>
              <a:t>Trouble shoot disagreements: bargain &amp; seek alternative solutions, introduce trade offs</a:t>
            </a:r>
          </a:p>
          <a:p>
            <a:r>
              <a:rPr lang="en-GB" dirty="0"/>
              <a:t>Agreement and close: summarise and ensure acceptance</a:t>
            </a:r>
          </a:p>
          <a:p>
            <a:endParaRPr lang="en-GB" dirty="0"/>
          </a:p>
        </p:txBody>
      </p:sp>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805399" y="121977"/>
            <a:ext cx="2343150" cy="2621223"/>
          </a:xfrm>
          <a:prstGeom prst="rect">
            <a:avLst/>
          </a:prstGeom>
        </p:spPr>
      </p:pic>
    </p:spTree>
    <p:extLst>
      <p:ext uri="{BB962C8B-B14F-4D97-AF65-F5344CB8AC3E}">
        <p14:creationId xmlns="" xmlns:p14="http://schemas.microsoft.com/office/powerpoint/2010/main" val="267193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a:t>Team Roles in Negotiating Team</a:t>
            </a:r>
          </a:p>
        </p:txBody>
      </p:sp>
      <p:sp>
        <p:nvSpPr>
          <p:cNvPr id="16387" name="Rectangle 3"/>
          <p:cNvSpPr>
            <a:spLocks noGrp="1"/>
          </p:cNvSpPr>
          <p:nvPr>
            <p:ph type="body" idx="1"/>
          </p:nvPr>
        </p:nvSpPr>
        <p:spPr/>
        <p:txBody>
          <a:bodyPr>
            <a:normAutofit/>
          </a:bodyPr>
          <a:lstStyle/>
          <a:p>
            <a:r>
              <a:rPr lang="en-GB" dirty="0"/>
              <a:t>Lead Negotiator</a:t>
            </a:r>
          </a:p>
          <a:p>
            <a:endParaRPr lang="en-GB" dirty="0"/>
          </a:p>
          <a:p>
            <a:r>
              <a:rPr lang="en-GB" dirty="0"/>
              <a:t>Number Cruncher</a:t>
            </a:r>
          </a:p>
          <a:p>
            <a:endParaRPr lang="en-GB" dirty="0"/>
          </a:p>
          <a:p>
            <a:r>
              <a:rPr lang="en-GB" dirty="0"/>
              <a:t>Note Taker</a:t>
            </a:r>
          </a:p>
          <a:p>
            <a:endParaRPr lang="en-GB" dirty="0"/>
          </a:p>
          <a:p>
            <a:r>
              <a:rPr lang="en-GB" dirty="0"/>
              <a:t>Time Keeper</a:t>
            </a:r>
          </a:p>
          <a:p>
            <a:endParaRPr lang="en-GB" dirty="0"/>
          </a:p>
        </p:txBody>
      </p:sp>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572000" y="2980944"/>
            <a:ext cx="3648456" cy="3648456"/>
          </a:xfrm>
          <a:prstGeom prst="rect">
            <a:avLst/>
          </a:prstGeom>
        </p:spPr>
      </p:pic>
    </p:spTree>
    <p:extLst>
      <p:ext uri="{BB962C8B-B14F-4D97-AF65-F5344CB8AC3E}">
        <p14:creationId xmlns="" xmlns:p14="http://schemas.microsoft.com/office/powerpoint/2010/main" val="2287050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dirty="0"/>
              <a:t>Factors for success</a:t>
            </a:r>
          </a:p>
        </p:txBody>
      </p:sp>
      <p:sp>
        <p:nvSpPr>
          <p:cNvPr id="18435" name="Rectangle 3"/>
          <p:cNvSpPr>
            <a:spLocks noGrp="1"/>
          </p:cNvSpPr>
          <p:nvPr>
            <p:ph type="body" idx="1"/>
          </p:nvPr>
        </p:nvSpPr>
        <p:spPr/>
        <p:txBody>
          <a:bodyPr/>
          <a:lstStyle/>
          <a:p>
            <a:pPr lvl="1"/>
            <a:r>
              <a:rPr lang="en-GB" b="1" dirty="0"/>
              <a:t>Legitimacy</a:t>
            </a:r>
            <a:r>
              <a:rPr lang="en-GB" dirty="0"/>
              <a:t> of your case</a:t>
            </a:r>
          </a:p>
          <a:p>
            <a:pPr lvl="1"/>
            <a:r>
              <a:rPr lang="en-GB" b="1" dirty="0"/>
              <a:t>Confidence</a:t>
            </a:r>
            <a:r>
              <a:rPr lang="en-GB" dirty="0"/>
              <a:t> in presenting it</a:t>
            </a:r>
          </a:p>
          <a:p>
            <a:pPr lvl="1"/>
            <a:r>
              <a:rPr lang="en-GB" b="1" dirty="0"/>
              <a:t>Courtesy</a:t>
            </a:r>
            <a:r>
              <a:rPr lang="en-GB" dirty="0"/>
              <a:t> to the other party</a:t>
            </a:r>
          </a:p>
          <a:p>
            <a:pPr lvl="1"/>
            <a:r>
              <a:rPr lang="en-GB" b="1" dirty="0"/>
              <a:t>Adaptation</a:t>
            </a:r>
            <a:r>
              <a:rPr lang="en-GB" dirty="0"/>
              <a:t> to the other party’s style</a:t>
            </a:r>
          </a:p>
          <a:p>
            <a:pPr lvl="1"/>
            <a:r>
              <a:rPr lang="en-GB" b="1" dirty="0"/>
              <a:t>Rapport</a:t>
            </a:r>
          </a:p>
          <a:p>
            <a:pPr lvl="1"/>
            <a:r>
              <a:rPr lang="en-GB" b="1" dirty="0"/>
              <a:t>Incentives and trade offs</a:t>
            </a:r>
          </a:p>
          <a:p>
            <a:pPr lvl="1"/>
            <a:r>
              <a:rPr lang="en-GB" b="1" dirty="0"/>
              <a:t>Research </a:t>
            </a:r>
            <a:r>
              <a:rPr lang="en-GB" dirty="0"/>
              <a:t>the bigger picture</a:t>
            </a:r>
          </a:p>
          <a:p>
            <a:endParaRPr lang="en-GB" dirty="0"/>
          </a:p>
        </p:txBody>
      </p:sp>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643562" y="3657600"/>
            <a:ext cx="2143125" cy="2143125"/>
          </a:xfrm>
          <a:prstGeom prst="rect">
            <a:avLst/>
          </a:prstGeom>
        </p:spPr>
      </p:pic>
    </p:spTree>
    <p:extLst>
      <p:ext uri="{BB962C8B-B14F-4D97-AF65-F5344CB8AC3E}">
        <p14:creationId xmlns="" xmlns:p14="http://schemas.microsoft.com/office/powerpoint/2010/main" val="29312860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dirty="0"/>
              <a:t>Tips on Negotiation</a:t>
            </a:r>
          </a:p>
        </p:txBody>
      </p:sp>
      <p:sp>
        <p:nvSpPr>
          <p:cNvPr id="19459" name="Rectangle 3"/>
          <p:cNvSpPr>
            <a:spLocks noGrp="1"/>
          </p:cNvSpPr>
          <p:nvPr>
            <p:ph type="body" idx="1"/>
          </p:nvPr>
        </p:nvSpPr>
        <p:spPr/>
        <p:txBody>
          <a:bodyPr/>
          <a:lstStyle/>
          <a:p>
            <a:r>
              <a:rPr lang="en-GB" sz="2400" dirty="0"/>
              <a:t>Aim high to begin with – easier to lose ground than gain</a:t>
            </a:r>
          </a:p>
          <a:p>
            <a:r>
              <a:rPr lang="en-GB" sz="2400" dirty="0"/>
              <a:t>Give concessions ‘reluctantly’</a:t>
            </a:r>
          </a:p>
          <a:p>
            <a:r>
              <a:rPr lang="en-GB" sz="2400" dirty="0"/>
              <a:t>Break down complex deals</a:t>
            </a:r>
          </a:p>
          <a:p>
            <a:r>
              <a:rPr lang="en-GB" sz="2400" dirty="0"/>
              <a:t>Language:</a:t>
            </a:r>
          </a:p>
          <a:p>
            <a:pPr lvl="1"/>
            <a:r>
              <a:rPr lang="en-GB" sz="2000" dirty="0"/>
              <a:t> Make proposals with open questions such as:</a:t>
            </a:r>
          </a:p>
          <a:p>
            <a:pPr lvl="2"/>
            <a:r>
              <a:rPr lang="en-GB" sz="1800" dirty="0"/>
              <a:t>“</a:t>
            </a:r>
            <a:r>
              <a:rPr lang="en-GB" sz="1800" i="1" dirty="0"/>
              <a:t>what would happen if we…?”</a:t>
            </a:r>
          </a:p>
          <a:p>
            <a:pPr lvl="2"/>
            <a:r>
              <a:rPr lang="en-GB" sz="1800" i="1" dirty="0"/>
              <a:t>“suppose we were to…”</a:t>
            </a:r>
          </a:p>
          <a:p>
            <a:pPr lvl="2"/>
            <a:r>
              <a:rPr lang="en-GB" sz="1800" i="1" dirty="0"/>
              <a:t>“what would be the result of?”</a:t>
            </a:r>
          </a:p>
          <a:p>
            <a:pPr lvl="1"/>
            <a:r>
              <a:rPr lang="en-GB" sz="2000" dirty="0"/>
              <a:t>Dealing with stone-walls: </a:t>
            </a:r>
            <a:r>
              <a:rPr lang="en-GB" sz="2000" i="1" dirty="0"/>
              <a:t>“what would need to happen for you to be willing to negotiate over this?”</a:t>
            </a:r>
            <a:r>
              <a:rPr lang="en-GB" sz="2000" dirty="0"/>
              <a:t> </a:t>
            </a:r>
          </a:p>
          <a:p>
            <a:r>
              <a:rPr lang="en-GB" sz="2400" dirty="0"/>
              <a:t>Always get agreement in writing</a:t>
            </a:r>
          </a:p>
          <a:p>
            <a:endParaRPr lang="en-GB" dirty="0"/>
          </a:p>
        </p:txBody>
      </p:sp>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324600" y="2057400"/>
            <a:ext cx="2324100" cy="1971675"/>
          </a:xfrm>
          <a:prstGeom prst="rect">
            <a:avLst/>
          </a:prstGeom>
        </p:spPr>
      </p:pic>
    </p:spTree>
    <p:extLst>
      <p:ext uri="{BB962C8B-B14F-4D97-AF65-F5344CB8AC3E}">
        <p14:creationId xmlns="" xmlns:p14="http://schemas.microsoft.com/office/powerpoint/2010/main" val="1420866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ChangeArrowheads="1"/>
          </p:cNvSpPr>
          <p:nvPr/>
        </p:nvSpPr>
        <p:spPr bwMode="auto">
          <a:xfrm>
            <a:off x="1042988" y="1628775"/>
            <a:ext cx="7375525" cy="12938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spAutoFit/>
          </a:bodyPr>
          <a:lstStyle/>
          <a:p>
            <a:pPr defTabSz="293688"/>
            <a:endParaRPr lang="en-US" sz="2800"/>
          </a:p>
          <a:p>
            <a:pPr defTabSz="293688">
              <a:buFontTx/>
              <a:buChar char="•"/>
            </a:pPr>
            <a:endParaRPr lang="en-GB" sz="2600">
              <a:latin typeface="Corbel" pitchFamily="34" charset="0"/>
            </a:endParaRPr>
          </a:p>
          <a:p>
            <a:pPr defTabSz="293688"/>
            <a:endParaRPr lang="en-GB" sz="2400">
              <a:solidFill>
                <a:srgbClr val="717171"/>
              </a:solidFill>
            </a:endParaRPr>
          </a:p>
        </p:txBody>
      </p:sp>
      <p:sp>
        <p:nvSpPr>
          <p:cNvPr id="6147" name="Rectangle 6"/>
          <p:cNvSpPr>
            <a:spLocks noChangeArrowheads="1"/>
          </p:cNvSpPr>
          <p:nvPr/>
        </p:nvSpPr>
        <p:spPr bwMode="auto">
          <a:xfrm>
            <a:off x="323850" y="620713"/>
            <a:ext cx="5257800" cy="533400"/>
          </a:xfrm>
          <a:prstGeom prst="rect">
            <a:avLst/>
          </a:prstGeom>
          <a:noFill/>
          <a:ln w="9525">
            <a:noFill/>
            <a:miter lim="800000"/>
            <a:headEnd/>
            <a:tailEnd/>
          </a:ln>
        </p:spPr>
        <p:txBody>
          <a:bodyPr lIns="92075" tIns="46038" rIns="92075" bIns="46038" anchor="ctr"/>
          <a:lstStyle/>
          <a:p>
            <a:pPr defTabSz="762000">
              <a:defRPr/>
            </a:pPr>
            <a:r>
              <a:rPr lang="en-GB" sz="3200" b="1" dirty="0">
                <a:latin typeface="Corbel" pitchFamily="34" charset="0"/>
              </a:rPr>
              <a:t>What is a Social Enterprise?</a:t>
            </a:r>
          </a:p>
        </p:txBody>
      </p:sp>
      <p:sp>
        <p:nvSpPr>
          <p:cNvPr id="6148" name="TextBox 4"/>
          <p:cNvSpPr txBox="1">
            <a:spLocks noChangeArrowheads="1"/>
          </p:cNvSpPr>
          <p:nvPr/>
        </p:nvSpPr>
        <p:spPr bwMode="auto">
          <a:xfrm>
            <a:off x="457200" y="1447800"/>
            <a:ext cx="8229600" cy="4094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latin typeface="Corbel" pitchFamily="34" charset="0"/>
              </a:rPr>
              <a:t>According to the Social Enterprise Coalition, Social Enterprises are…</a:t>
            </a:r>
          </a:p>
          <a:p>
            <a:pPr eaLnBrk="1" hangingPunct="1"/>
            <a:endParaRPr lang="en-US" sz="2800">
              <a:latin typeface="Corbel" pitchFamily="34" charset="0"/>
            </a:endParaRPr>
          </a:p>
          <a:p>
            <a:pPr eaLnBrk="1" hangingPunct="1"/>
            <a:r>
              <a:rPr lang="en-US" sz="2800">
                <a:latin typeface="Corbel" pitchFamily="34" charset="0"/>
              </a:rPr>
              <a:t>“…businesses trading for social and environmental purposes. Social enterprises are distinctive because their social and/or environmental purpose is absolutely central to what they do - their profits are reinvested to sustain and further their mission for positive change.”</a:t>
            </a:r>
          </a:p>
          <a:p>
            <a:pPr eaLnBrk="1" hangingPunct="1"/>
            <a:endParaRPr lang="en-US"/>
          </a:p>
          <a:p>
            <a:pPr eaLnBrk="1" hangingPunct="1"/>
            <a:endParaRPr lang="en-US"/>
          </a:p>
        </p:txBody>
      </p:sp>
    </p:spTree>
    <p:extLst>
      <p:ext uri="{BB962C8B-B14F-4D97-AF65-F5344CB8AC3E}">
        <p14:creationId xmlns="" xmlns:p14="http://schemas.microsoft.com/office/powerpoint/2010/main" val="571532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1042988" y="1628775"/>
            <a:ext cx="7375525" cy="12938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spAutoFit/>
          </a:bodyPr>
          <a:lstStyle/>
          <a:p>
            <a:pPr defTabSz="293688"/>
            <a:endParaRPr lang="en-US" sz="2800"/>
          </a:p>
          <a:p>
            <a:pPr defTabSz="293688">
              <a:buFontTx/>
              <a:buChar char="•"/>
            </a:pPr>
            <a:endParaRPr lang="en-GB" sz="2600">
              <a:latin typeface="Corbel" pitchFamily="34" charset="0"/>
            </a:endParaRPr>
          </a:p>
          <a:p>
            <a:pPr defTabSz="293688"/>
            <a:endParaRPr lang="en-GB" sz="2400">
              <a:solidFill>
                <a:srgbClr val="717171"/>
              </a:solidFill>
            </a:endParaRPr>
          </a:p>
        </p:txBody>
      </p:sp>
      <p:sp>
        <p:nvSpPr>
          <p:cNvPr id="6147" name="Rectangle 6"/>
          <p:cNvSpPr>
            <a:spLocks noChangeArrowheads="1"/>
          </p:cNvSpPr>
          <p:nvPr/>
        </p:nvSpPr>
        <p:spPr bwMode="auto">
          <a:xfrm>
            <a:off x="395288" y="765175"/>
            <a:ext cx="5257800" cy="533400"/>
          </a:xfrm>
          <a:prstGeom prst="rect">
            <a:avLst/>
          </a:prstGeom>
          <a:noFill/>
          <a:ln w="9525">
            <a:noFill/>
            <a:miter lim="800000"/>
            <a:headEnd/>
            <a:tailEnd/>
          </a:ln>
        </p:spPr>
        <p:txBody>
          <a:bodyPr lIns="92075" tIns="46038" rIns="92075" bIns="46038" anchor="ctr"/>
          <a:lstStyle/>
          <a:p>
            <a:pPr defTabSz="762000">
              <a:defRPr/>
            </a:pPr>
            <a:r>
              <a:rPr lang="en-GB" sz="3200" b="1" dirty="0">
                <a:latin typeface="Corbel" pitchFamily="34" charset="0"/>
              </a:rPr>
              <a:t>What is a Social Enterprise?</a:t>
            </a:r>
          </a:p>
        </p:txBody>
      </p:sp>
      <p:sp>
        <p:nvSpPr>
          <p:cNvPr id="7172" name="TextBox 4"/>
          <p:cNvSpPr txBox="1">
            <a:spLocks noChangeArrowheads="1"/>
          </p:cNvSpPr>
          <p:nvPr/>
        </p:nvSpPr>
        <p:spPr bwMode="auto">
          <a:xfrm>
            <a:off x="457200" y="1447800"/>
            <a:ext cx="8229600" cy="4954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800" dirty="0">
                <a:latin typeface="Corbel" pitchFamily="34" charset="0"/>
              </a:rPr>
              <a:t> </a:t>
            </a:r>
            <a:r>
              <a:rPr lang="en-US" sz="2800" dirty="0">
                <a:latin typeface="Corbel" pitchFamily="34" charset="0"/>
              </a:rPr>
              <a:t>“We have described and keep on describing </a:t>
            </a:r>
            <a:r>
              <a:rPr lang="en-US" sz="2800" dirty="0" err="1">
                <a:latin typeface="Corbel" pitchFamily="34" charset="0"/>
              </a:rPr>
              <a:t>organisations</a:t>
            </a:r>
            <a:r>
              <a:rPr lang="en-US" sz="2800" dirty="0">
                <a:latin typeface="Corbel" pitchFamily="34" charset="0"/>
              </a:rPr>
              <a:t> motivated by </a:t>
            </a:r>
            <a:r>
              <a:rPr lang="en-US" sz="2800" b="1" dirty="0">
                <a:latin typeface="Corbel" pitchFamily="34" charset="0"/>
              </a:rPr>
              <a:t>social objectives as non-profit </a:t>
            </a:r>
            <a:r>
              <a:rPr lang="en-US" sz="2800" b="1" dirty="0" err="1">
                <a:latin typeface="Corbel" pitchFamily="34" charset="0"/>
              </a:rPr>
              <a:t>organisations</a:t>
            </a:r>
            <a:r>
              <a:rPr lang="en-US" sz="2800" b="1" dirty="0">
                <a:latin typeface="Corbel" pitchFamily="34" charset="0"/>
              </a:rPr>
              <a:t>.</a:t>
            </a:r>
            <a:r>
              <a:rPr lang="en-US" sz="2800" dirty="0">
                <a:latin typeface="Corbel" pitchFamily="34" charset="0"/>
              </a:rPr>
              <a:t> We need to have another </a:t>
            </a:r>
            <a:endParaRPr lang="en-GB" sz="2800" dirty="0">
              <a:latin typeface="Corbel" pitchFamily="34" charset="0"/>
            </a:endParaRPr>
          </a:p>
          <a:p>
            <a:pPr eaLnBrk="1" hangingPunct="1"/>
            <a:r>
              <a:rPr lang="en-US" sz="2800" dirty="0">
                <a:latin typeface="Corbel" pitchFamily="34" charset="0"/>
              </a:rPr>
              <a:t>description: </a:t>
            </a:r>
            <a:r>
              <a:rPr lang="en-US" sz="2800" b="1" dirty="0">
                <a:latin typeface="Corbel" pitchFamily="34" charset="0"/>
              </a:rPr>
              <a:t>‘non-loss ’</a:t>
            </a:r>
            <a:r>
              <a:rPr lang="en-US" sz="2800" b="1" dirty="0" err="1">
                <a:latin typeface="Corbel" pitchFamily="34" charset="0"/>
              </a:rPr>
              <a:t>organisations</a:t>
            </a:r>
            <a:r>
              <a:rPr lang="en-US" sz="2800" dirty="0">
                <a:latin typeface="Corbel" pitchFamily="34" charset="0"/>
              </a:rPr>
              <a:t>, because we don’t want to lose money and our objective is to address a particular problem. So we are non-loss businesses with social objectives.” </a:t>
            </a:r>
          </a:p>
          <a:p>
            <a:pPr eaLnBrk="1" hangingPunct="1"/>
            <a:endParaRPr lang="en-GB" sz="2800" dirty="0">
              <a:latin typeface="Corbel" pitchFamily="34" charset="0"/>
            </a:endParaRPr>
          </a:p>
          <a:p>
            <a:pPr eaLnBrk="1" hangingPunct="1"/>
            <a:r>
              <a:rPr lang="en-US" sz="2800" i="1" dirty="0">
                <a:latin typeface="Corbel" pitchFamily="34" charset="0"/>
              </a:rPr>
              <a:t>Muhammad </a:t>
            </a:r>
            <a:r>
              <a:rPr lang="en-US" sz="2800" i="1" dirty="0" err="1">
                <a:latin typeface="Corbel" pitchFamily="34" charset="0"/>
              </a:rPr>
              <a:t>Yunus</a:t>
            </a:r>
            <a:r>
              <a:rPr lang="en-US" sz="2800" i="1" dirty="0">
                <a:latin typeface="Corbel" pitchFamily="34" charset="0"/>
              </a:rPr>
              <a:t>. Founder of the Grameen Bank, </a:t>
            </a:r>
            <a:r>
              <a:rPr lang="en-US" sz="2800" i="1" dirty="0"/>
              <a:t>Bangladesh</a:t>
            </a:r>
            <a:endParaRPr lang="en-GB" sz="2800" i="1" dirty="0">
              <a:latin typeface="Corbel" pitchFamily="34" charset="0"/>
            </a:endParaRPr>
          </a:p>
          <a:p>
            <a:pPr eaLnBrk="1" hangingPunct="1"/>
            <a:endParaRPr lang="en-US" dirty="0"/>
          </a:p>
          <a:p>
            <a:pPr eaLnBrk="1" hangingPunct="1"/>
            <a:endParaRPr lang="en-US" dirty="0"/>
          </a:p>
        </p:txBody>
      </p:sp>
    </p:spTree>
    <p:extLst>
      <p:ext uri="{BB962C8B-B14F-4D97-AF65-F5344CB8AC3E}">
        <p14:creationId xmlns="" xmlns:p14="http://schemas.microsoft.com/office/powerpoint/2010/main" val="2346635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476250"/>
            <a:ext cx="7467600" cy="584775"/>
          </a:xfrm>
          <a:prstGeom prst="rect">
            <a:avLst/>
          </a:prstGeom>
        </p:spPr>
        <p:txBody>
          <a:bodyPr wrap="square">
            <a:spAutoFit/>
          </a:bodyPr>
          <a:lstStyle/>
          <a:p>
            <a:pPr defTabSz="762000">
              <a:defRPr/>
            </a:pPr>
            <a:r>
              <a:rPr lang="en-GB" sz="3200" b="1" dirty="0">
                <a:latin typeface="Corbel" pitchFamily="-110" charset="0"/>
                <a:ea typeface="Arial" pitchFamily="-110" charset="0"/>
                <a:cs typeface="Arial" pitchFamily="-110" charset="0"/>
              </a:rPr>
              <a:t>Example of Social Enterprise </a:t>
            </a:r>
          </a:p>
        </p:txBody>
      </p:sp>
      <p:sp>
        <p:nvSpPr>
          <p:cNvPr id="8195" name="TextBox 3"/>
          <p:cNvSpPr txBox="1">
            <a:spLocks noChangeArrowheads="1"/>
          </p:cNvSpPr>
          <p:nvPr/>
        </p:nvSpPr>
        <p:spPr bwMode="auto">
          <a:xfrm>
            <a:off x="609600" y="1219200"/>
            <a:ext cx="4178300" cy="3324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latin typeface="Corbel" pitchFamily="34" charset="0"/>
              </a:rPr>
              <a:t>The Social Enterprise movement first emerged 1840s. In Rochdale, a workers' co-operative was set up to provide high quality affordable food in response to factory conditions that were considered to be exploitative. </a:t>
            </a:r>
          </a:p>
          <a:p>
            <a:pPr eaLnBrk="1" hangingPunct="1"/>
            <a:endParaRPr lang="en-US"/>
          </a:p>
        </p:txBody>
      </p:sp>
      <p:pic>
        <p:nvPicPr>
          <p:cNvPr id="8196"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879975" y="1676400"/>
            <a:ext cx="3802063" cy="18780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197" name="TextBox 5"/>
          <p:cNvSpPr txBox="1">
            <a:spLocks noChangeArrowheads="1"/>
          </p:cNvSpPr>
          <p:nvPr/>
        </p:nvSpPr>
        <p:spPr bwMode="auto">
          <a:xfrm>
            <a:off x="4879975" y="3621088"/>
            <a:ext cx="4419600" cy="984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a:latin typeface="Corbel" pitchFamily="34" charset="0"/>
              </a:rPr>
              <a:t>The Rochdale Society of Equitable Pioneers est 1844</a:t>
            </a:r>
          </a:p>
          <a:p>
            <a:pPr eaLnBrk="1" hangingPunct="1"/>
            <a:endParaRPr lang="en-US"/>
          </a:p>
        </p:txBody>
      </p:sp>
    </p:spTree>
    <p:extLst>
      <p:ext uri="{BB962C8B-B14F-4D97-AF65-F5344CB8AC3E}">
        <p14:creationId xmlns="" xmlns:p14="http://schemas.microsoft.com/office/powerpoint/2010/main" val="3857397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990600" y="76200"/>
            <a:ext cx="7239000" cy="1133475"/>
          </a:xfrm>
        </p:spPr>
        <p:txBody>
          <a:bodyPr>
            <a:normAutofit fontScale="90000"/>
          </a:bodyPr>
          <a:lstStyle/>
          <a:p>
            <a:pPr eaLnBrk="1" hangingPunct="1">
              <a:defRPr/>
            </a:pPr>
            <a:r>
              <a:rPr lang="en-US" dirty="0"/>
              <a:t>The Process of Social Entrepreneurship</a:t>
            </a:r>
          </a:p>
        </p:txBody>
      </p:sp>
      <p:sp>
        <p:nvSpPr>
          <p:cNvPr id="250883" name="Rectangle 3"/>
          <p:cNvSpPr>
            <a:spLocks noGrp="1" noChangeArrowheads="1"/>
          </p:cNvSpPr>
          <p:nvPr>
            <p:ph type="body" idx="1"/>
          </p:nvPr>
        </p:nvSpPr>
        <p:spPr/>
        <p:txBody>
          <a:bodyPr/>
          <a:lstStyle/>
          <a:p>
            <a:pPr marL="609600" indent="-609600" eaLnBrk="1" hangingPunct="1">
              <a:buFontTx/>
              <a:buAutoNum type="arabicPeriod"/>
              <a:defRPr/>
            </a:pPr>
            <a:r>
              <a:rPr lang="en-US" dirty="0"/>
              <a:t>Find an opportunity</a:t>
            </a:r>
          </a:p>
          <a:p>
            <a:pPr marL="609600" indent="-609600" eaLnBrk="1" hangingPunct="1">
              <a:buFontTx/>
              <a:buAutoNum type="arabicPeriod"/>
              <a:defRPr/>
            </a:pPr>
            <a:r>
              <a:rPr lang="en-US" dirty="0"/>
              <a:t>Develop a business concept</a:t>
            </a:r>
          </a:p>
          <a:p>
            <a:pPr marL="609600" indent="-609600" eaLnBrk="1" hangingPunct="1">
              <a:buFontTx/>
              <a:buAutoNum type="arabicPeriod"/>
              <a:defRPr/>
            </a:pPr>
            <a:r>
              <a:rPr lang="en-US" dirty="0"/>
              <a:t>Figure out what success means and how to measure it</a:t>
            </a:r>
          </a:p>
          <a:p>
            <a:pPr marL="609600" indent="-609600" eaLnBrk="1" hangingPunct="1">
              <a:buFontTx/>
              <a:buAutoNum type="arabicPeriod"/>
              <a:defRPr/>
            </a:pPr>
            <a:r>
              <a:rPr lang="en-US" dirty="0"/>
              <a:t>Acquire the right resources</a:t>
            </a:r>
          </a:p>
          <a:p>
            <a:pPr marL="609600" indent="-609600" eaLnBrk="1" hangingPunct="1">
              <a:buFontTx/>
              <a:buAutoNum type="arabicPeriod"/>
              <a:defRPr/>
            </a:pPr>
            <a:r>
              <a:rPr lang="en-US" dirty="0"/>
              <a:t>Launch and grow</a:t>
            </a:r>
          </a:p>
          <a:p>
            <a:pPr marL="609600" indent="-609600" eaLnBrk="1" hangingPunct="1">
              <a:buFontTx/>
              <a:buAutoNum type="arabicPeriod"/>
              <a:defRPr/>
            </a:pPr>
            <a:r>
              <a:rPr lang="en-US" dirty="0"/>
              <a:t>Attain goals</a:t>
            </a:r>
          </a:p>
        </p:txBody>
      </p:sp>
    </p:spTree>
    <p:extLst>
      <p:ext uri="{BB962C8B-B14F-4D97-AF65-F5344CB8AC3E}">
        <p14:creationId xmlns="" xmlns:p14="http://schemas.microsoft.com/office/powerpoint/2010/main" val="552934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dirty="0"/>
              <a:t>Influencing and Negotiation</a:t>
            </a:r>
          </a:p>
        </p:txBody>
      </p:sp>
      <p:pic>
        <p:nvPicPr>
          <p:cNvPr id="2052" name="Picture 4" descr="pe01876_"/>
          <p:cNvPicPr>
            <a:picLocks noGrp="1" noChangeAspect="1" noChangeArrowheads="1"/>
          </p:cNvPicPr>
          <p:nvPr>
            <p:ph type="subTitle" idx="1"/>
          </p:nvPr>
        </p:nvPicPr>
        <p:blipFill>
          <a:blip r:embed="rId4" cstate="print">
            <a:extLst>
              <a:ext uri="{28A0092B-C50C-407E-A947-70E740481C1C}">
                <a14:useLocalDpi xmlns="" xmlns:a14="http://schemas.microsoft.com/office/drawing/2010/main" val="0"/>
              </a:ext>
            </a:extLst>
          </a:blip>
          <a:srcRect/>
          <a:stretch>
            <a:fillRect/>
          </a:stretch>
        </p:blipFill>
        <p:spPr>
          <a:xfrm>
            <a:off x="3448050" y="3886200"/>
            <a:ext cx="2247900" cy="17526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Tree>
    <p:extLst>
      <p:ext uri="{BB962C8B-B14F-4D97-AF65-F5344CB8AC3E}">
        <p14:creationId xmlns="" xmlns:p14="http://schemas.microsoft.com/office/powerpoint/2010/main" val="22631912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blinds(horizontal)">
                                      <p:cBhvr>
                                        <p:cTn id="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ChangeArrowheads="1"/>
          </p:cNvSpPr>
          <p:nvPr/>
        </p:nvSpPr>
        <p:spPr bwMode="auto">
          <a:xfrm>
            <a:off x="323850" y="333375"/>
            <a:ext cx="5257800" cy="533400"/>
          </a:xfrm>
          <a:prstGeom prst="rect">
            <a:avLst/>
          </a:prstGeom>
          <a:noFill/>
          <a:ln w="9525">
            <a:noFill/>
            <a:miter lim="800000"/>
            <a:headEnd/>
            <a:tailEnd/>
          </a:ln>
        </p:spPr>
        <p:txBody>
          <a:bodyPr lIns="92075" tIns="46038" rIns="92075" bIns="46038" anchor="ctr"/>
          <a:lstStyle/>
          <a:p>
            <a:pPr defTabSz="762000">
              <a:defRPr/>
            </a:pPr>
            <a:endParaRPr lang="en-GB" sz="4800" b="1">
              <a:solidFill>
                <a:srgbClr val="6E578F"/>
              </a:solidFill>
              <a:effectLst>
                <a:outerShdw blurRad="38100" dist="38100" dir="2700000" algn="tl">
                  <a:srgbClr val="C0C0C0"/>
                </a:outerShdw>
              </a:effectLst>
              <a:latin typeface="Corbel" pitchFamily="34" charset="0"/>
            </a:endParaRPr>
          </a:p>
        </p:txBody>
      </p:sp>
      <p:sp>
        <p:nvSpPr>
          <p:cNvPr id="9219" name="TextBox 5"/>
          <p:cNvSpPr txBox="1">
            <a:spLocks noChangeArrowheads="1"/>
          </p:cNvSpPr>
          <p:nvPr/>
        </p:nvSpPr>
        <p:spPr bwMode="auto">
          <a:xfrm>
            <a:off x="533400" y="1143000"/>
            <a:ext cx="8305800" cy="4708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2400">
              <a:latin typeface="Corbel" pitchFamily="34" charset="0"/>
            </a:endParaRPr>
          </a:p>
          <a:p>
            <a:pPr eaLnBrk="1" hangingPunct="1"/>
            <a:r>
              <a:rPr lang="en-US" sz="2400">
                <a:latin typeface="Corbel" pitchFamily="34" charset="0"/>
              </a:rPr>
              <a:t>Social Enterprises:-</a:t>
            </a:r>
          </a:p>
          <a:p>
            <a:pPr eaLnBrk="1" hangingPunct="1"/>
            <a:endParaRPr lang="en-US" sz="2400">
              <a:latin typeface="Corbel" pitchFamily="34" charset="0"/>
            </a:endParaRPr>
          </a:p>
          <a:p>
            <a:pPr eaLnBrk="1" hangingPunct="1">
              <a:buClr>
                <a:srgbClr val="402A50"/>
              </a:buClr>
              <a:buFont typeface="Arial" charset="0"/>
              <a:buChar char="•"/>
            </a:pPr>
            <a:r>
              <a:rPr lang="en-US" sz="2400">
                <a:latin typeface="Corbel" pitchFamily="34" charset="0"/>
              </a:rPr>
              <a:t> Operate as commercially run businesses</a:t>
            </a:r>
          </a:p>
          <a:p>
            <a:pPr eaLnBrk="1" hangingPunct="1">
              <a:buClr>
                <a:srgbClr val="402A50"/>
              </a:buClr>
              <a:buFont typeface="Arial" charset="0"/>
              <a:buChar char="•"/>
            </a:pPr>
            <a:r>
              <a:rPr lang="en-US" sz="2400">
                <a:latin typeface="Corbel" pitchFamily="34" charset="0"/>
              </a:rPr>
              <a:t> Aim to make profits</a:t>
            </a:r>
          </a:p>
          <a:p>
            <a:pPr eaLnBrk="1" hangingPunct="1">
              <a:buClr>
                <a:srgbClr val="402A50"/>
              </a:buClr>
              <a:buFont typeface="Arial" charset="0"/>
              <a:buChar char="•"/>
            </a:pPr>
            <a:r>
              <a:rPr lang="en-US" sz="2400">
                <a:latin typeface="Corbel" pitchFamily="34" charset="0"/>
              </a:rPr>
              <a:t> Generate the bulk of their income through sales of goods or</a:t>
            </a:r>
          </a:p>
          <a:p>
            <a:pPr eaLnBrk="1" hangingPunct="1">
              <a:buClr>
                <a:srgbClr val="402A50"/>
              </a:buClr>
            </a:pPr>
            <a:r>
              <a:rPr lang="en-US" sz="2400">
                <a:latin typeface="Corbel" pitchFamily="34" charset="0"/>
              </a:rPr>
              <a:t>   services</a:t>
            </a:r>
          </a:p>
          <a:p>
            <a:pPr eaLnBrk="1" hangingPunct="1">
              <a:buClr>
                <a:srgbClr val="402A50"/>
              </a:buClr>
              <a:buFont typeface="Arial" charset="0"/>
              <a:buChar char="•"/>
            </a:pPr>
            <a:r>
              <a:rPr lang="en-US" sz="2400">
                <a:latin typeface="Corbel" pitchFamily="34" charset="0"/>
              </a:rPr>
              <a:t> Use good business practices and principles</a:t>
            </a:r>
          </a:p>
          <a:p>
            <a:pPr eaLnBrk="1" hangingPunct="1">
              <a:buClr>
                <a:srgbClr val="402A50"/>
              </a:buClr>
              <a:buFont typeface="Arial" charset="0"/>
              <a:buChar char="•"/>
            </a:pPr>
            <a:r>
              <a:rPr lang="en-US" sz="2400">
                <a:latin typeface="Corbel" pitchFamily="34" charset="0"/>
              </a:rPr>
              <a:t> Use the majority of their profits to further social or  </a:t>
            </a:r>
          </a:p>
          <a:p>
            <a:pPr eaLnBrk="1" hangingPunct="1">
              <a:buClr>
                <a:srgbClr val="402A50"/>
              </a:buClr>
            </a:pPr>
            <a:r>
              <a:rPr lang="en-US" sz="2400">
                <a:latin typeface="Corbel" pitchFamily="34" charset="0"/>
              </a:rPr>
              <a:t>  environmental goals</a:t>
            </a:r>
          </a:p>
          <a:p>
            <a:pPr eaLnBrk="1" hangingPunct="1">
              <a:buClr>
                <a:srgbClr val="402A50"/>
              </a:buClr>
              <a:buFont typeface="Arial" charset="0"/>
              <a:buChar char="•"/>
            </a:pPr>
            <a:r>
              <a:rPr lang="en-US" sz="2400">
                <a:latin typeface="Corbel" pitchFamily="34" charset="0"/>
              </a:rPr>
              <a:t> May hold the Social Enterprise Mark</a:t>
            </a:r>
          </a:p>
          <a:p>
            <a:pPr eaLnBrk="1" hangingPunct="1">
              <a:buClr>
                <a:srgbClr val="402A50"/>
              </a:buClr>
              <a:buFont typeface="Arial" charset="0"/>
              <a:buChar char="•"/>
            </a:pPr>
            <a:endParaRPr lang="en-US"/>
          </a:p>
          <a:p>
            <a:pPr eaLnBrk="1" hangingPunct="1">
              <a:buClr>
                <a:srgbClr val="402A50"/>
              </a:buClr>
              <a:buFont typeface="Arial" charset="0"/>
              <a:buChar char="•"/>
            </a:pPr>
            <a:endParaRPr lang="en-US"/>
          </a:p>
        </p:txBody>
      </p:sp>
      <p:sp>
        <p:nvSpPr>
          <p:cNvPr id="7" name="TextBox 6"/>
          <p:cNvSpPr txBox="1"/>
          <p:nvPr/>
        </p:nvSpPr>
        <p:spPr>
          <a:xfrm>
            <a:off x="371901" y="703262"/>
            <a:ext cx="2952750" cy="585787"/>
          </a:xfrm>
          <a:prstGeom prst="rect">
            <a:avLst/>
          </a:prstGeom>
          <a:noFill/>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sz="3200" b="1" dirty="0">
                <a:latin typeface="Corbel" pitchFamily="34" charset="0"/>
              </a:rPr>
              <a:t>Characteristics</a:t>
            </a:r>
            <a:endParaRPr lang="en-US" sz="3200" b="1" dirty="0"/>
          </a:p>
        </p:txBody>
      </p:sp>
    </p:spTree>
    <p:extLst>
      <p:ext uri="{BB962C8B-B14F-4D97-AF65-F5344CB8AC3E}">
        <p14:creationId xmlns="" xmlns:p14="http://schemas.microsoft.com/office/powerpoint/2010/main" val="25398929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ChangeArrowheads="1"/>
          </p:cNvSpPr>
          <p:nvPr/>
        </p:nvSpPr>
        <p:spPr bwMode="auto">
          <a:xfrm>
            <a:off x="323850" y="333375"/>
            <a:ext cx="5257800" cy="533400"/>
          </a:xfrm>
          <a:prstGeom prst="rect">
            <a:avLst/>
          </a:prstGeom>
          <a:noFill/>
          <a:ln w="9525">
            <a:noFill/>
            <a:miter lim="800000"/>
            <a:headEnd/>
            <a:tailEnd/>
          </a:ln>
        </p:spPr>
        <p:txBody>
          <a:bodyPr lIns="92075" tIns="46038" rIns="92075" bIns="46038" anchor="ctr"/>
          <a:lstStyle/>
          <a:p>
            <a:pPr defTabSz="762000">
              <a:defRPr/>
            </a:pPr>
            <a:endParaRPr lang="en-GB" sz="4800" b="1">
              <a:solidFill>
                <a:srgbClr val="6E578F"/>
              </a:solidFill>
              <a:effectLst>
                <a:outerShdw blurRad="38100" dist="38100" dir="2700000" algn="tl">
                  <a:srgbClr val="C0C0C0"/>
                </a:outerShdw>
              </a:effectLst>
              <a:latin typeface="Corbel" pitchFamily="34" charset="0"/>
            </a:endParaRPr>
          </a:p>
        </p:txBody>
      </p:sp>
      <p:sp>
        <p:nvSpPr>
          <p:cNvPr id="10243" name="TextBox 5"/>
          <p:cNvSpPr txBox="1">
            <a:spLocks noChangeArrowheads="1"/>
          </p:cNvSpPr>
          <p:nvPr/>
        </p:nvSpPr>
        <p:spPr bwMode="auto">
          <a:xfrm>
            <a:off x="533400" y="1143000"/>
            <a:ext cx="8305800" cy="1016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2400">
              <a:latin typeface="Corbel" pitchFamily="34" charset="0"/>
            </a:endParaRPr>
          </a:p>
          <a:p>
            <a:pPr eaLnBrk="1" hangingPunct="1">
              <a:buClr>
                <a:srgbClr val="402A50"/>
              </a:buClr>
              <a:buFont typeface="Arial" charset="0"/>
              <a:buChar char="•"/>
            </a:pPr>
            <a:endParaRPr lang="en-US"/>
          </a:p>
          <a:p>
            <a:pPr eaLnBrk="1" hangingPunct="1">
              <a:buClr>
                <a:srgbClr val="402A50"/>
              </a:buClr>
              <a:buFont typeface="Arial" charset="0"/>
              <a:buChar char="•"/>
            </a:pPr>
            <a:endParaRPr lang="en-US"/>
          </a:p>
        </p:txBody>
      </p:sp>
      <p:sp>
        <p:nvSpPr>
          <p:cNvPr id="7" name="TextBox 6"/>
          <p:cNvSpPr txBox="1"/>
          <p:nvPr/>
        </p:nvSpPr>
        <p:spPr>
          <a:xfrm>
            <a:off x="533400" y="411163"/>
            <a:ext cx="2952750" cy="584200"/>
          </a:xfrm>
          <a:prstGeom prst="rect">
            <a:avLst/>
          </a:prstGeom>
          <a:noFill/>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sz="3200" b="1" dirty="0">
                <a:latin typeface="Corbel" pitchFamily="34" charset="0"/>
              </a:rPr>
              <a:t>Key Differences</a:t>
            </a:r>
            <a:endParaRPr lang="en-US" sz="3200" b="1" dirty="0"/>
          </a:p>
        </p:txBody>
      </p:sp>
      <p:graphicFrame>
        <p:nvGraphicFramePr>
          <p:cNvPr id="9" name="Table 8"/>
          <p:cNvGraphicFramePr>
            <a:graphicFrameLocks noGrp="1"/>
          </p:cNvGraphicFramePr>
          <p:nvPr/>
        </p:nvGraphicFramePr>
        <p:xfrm>
          <a:off x="250825" y="1484313"/>
          <a:ext cx="8712200" cy="4724400"/>
        </p:xfrm>
        <a:graphic>
          <a:graphicData uri="http://schemas.openxmlformats.org/drawingml/2006/table">
            <a:tbl>
              <a:tblPr/>
              <a:tblGrid>
                <a:gridCol w="1790700">
                  <a:extLst>
                    <a:ext uri="{9D8B030D-6E8A-4147-A177-3AD203B41FA5}">
                      <a16:colId xmlns="" xmlns:a16="http://schemas.microsoft.com/office/drawing/2014/main" val="20000"/>
                    </a:ext>
                  </a:extLst>
                </a:gridCol>
                <a:gridCol w="6921500">
                  <a:extLst>
                    <a:ext uri="{9D8B030D-6E8A-4147-A177-3AD203B41FA5}">
                      <a16:colId xmlns="" xmlns:a16="http://schemas.microsoft.com/office/drawing/2014/main" val="20001"/>
                    </a:ext>
                  </a:extLst>
                </a:gridCol>
              </a:tblGrid>
              <a:tr h="876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Corbel" pitchFamily="34" charset="0"/>
                          <a:cs typeface="Arial" charset="0"/>
                        </a:rPr>
                        <a:t>Explicit Social Aims (Triple Bottom Line)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AE7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Corbel" pitchFamily="34" charset="0"/>
                          <a:cs typeface="Arial" charset="0"/>
                        </a:rPr>
                        <a:t>Private sector business primarily focus is on trading; social enterprises too have a commercial focus but will also have an explicit social and/or environmental purpose. </a:t>
                      </a:r>
                      <a:endParaRPr kumimoji="0" lang="en-GB" sz="2200" b="0" i="0" u="none" strike="noStrike" cap="none" normalizeH="0" baseline="0">
                        <a:ln>
                          <a:noFill/>
                        </a:ln>
                        <a:solidFill>
                          <a:srgbClr val="000000"/>
                        </a:solidFill>
                        <a:effectLst/>
                        <a:latin typeface="Corbel"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AE7EA"/>
                    </a:solidFill>
                  </a:tcPr>
                </a:tc>
                <a:extLst>
                  <a:ext uri="{0D108BD9-81ED-4DB2-BD59-A6C34878D82A}">
                    <a16:rowId xmlns="" xmlns:a16="http://schemas.microsoft.com/office/drawing/2014/main" val="10000"/>
                  </a:ext>
                </a:extLst>
              </a:tr>
              <a:tr h="1028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Corbel" pitchFamily="34" charset="0"/>
                          <a:cs typeface="Arial" charset="0"/>
                        </a:rPr>
                        <a:t>Funding</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2CBD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Corbel" pitchFamily="34" charset="0"/>
                          <a:cs typeface="Arial" charset="0"/>
                        </a:rPr>
                        <a:t>Social enterprises often have a complex composition of sales income, commercial contracts,  service level agreements and grant support. </a:t>
                      </a:r>
                      <a:endParaRPr kumimoji="0" lang="en-GB" sz="2200" b="0" i="0" u="none" strike="noStrike" cap="none" normalizeH="0" baseline="0">
                        <a:ln>
                          <a:noFill/>
                        </a:ln>
                        <a:solidFill>
                          <a:srgbClr val="000000"/>
                        </a:solidFill>
                        <a:effectLst/>
                        <a:latin typeface="Corbel"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2CBD2"/>
                    </a:solidFill>
                  </a:tcPr>
                </a:tc>
                <a:extLst>
                  <a:ext uri="{0D108BD9-81ED-4DB2-BD59-A6C34878D82A}">
                    <a16:rowId xmlns="" xmlns:a16="http://schemas.microsoft.com/office/drawing/2014/main" val="10001"/>
                  </a:ext>
                </a:extLst>
              </a:tr>
              <a:tr h="1028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Corbel" pitchFamily="34" charset="0"/>
                          <a:cs typeface="Arial" charset="0"/>
                        </a:rPr>
                        <a:t>Risk </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AE7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Corbel" pitchFamily="34" charset="0"/>
                          <a:cs typeface="Arial" charset="0"/>
                        </a:rPr>
                        <a:t>Social enterprises are usually governed by a Board of volunteers, which may mean that they are more risk averse in terms of pursuing business ventures</a:t>
                      </a:r>
                      <a:r>
                        <a:rPr kumimoji="0" lang="en-GB" sz="2200" b="0" i="0" u="none" strike="noStrike" cap="none" normalizeH="0" baseline="0">
                          <a:ln>
                            <a:noFill/>
                          </a:ln>
                          <a:solidFill>
                            <a:srgbClr val="000000"/>
                          </a:solidFill>
                          <a:effectLst/>
                          <a:latin typeface="Corbel" pitchFamily="34" charset="0"/>
                          <a:cs typeface="Arial" charset="0"/>
                        </a:rPr>
                        <a:t>.</a:t>
                      </a:r>
                      <a:endParaRPr kumimoji="0" lang="en-US" sz="2200" b="0" i="0" u="none" strike="noStrike" cap="none" normalizeH="0" baseline="0">
                        <a:ln>
                          <a:noFill/>
                        </a:ln>
                        <a:solidFill>
                          <a:srgbClr val="000000"/>
                        </a:solidFill>
                        <a:effectLst/>
                        <a:latin typeface="Corbel"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AE7EA"/>
                    </a:solidFill>
                  </a:tcPr>
                </a:tc>
                <a:extLst>
                  <a:ext uri="{0D108BD9-81ED-4DB2-BD59-A6C34878D82A}">
                    <a16:rowId xmlns="" xmlns:a16="http://schemas.microsoft.com/office/drawing/2014/main" val="10002"/>
                  </a:ext>
                </a:extLst>
              </a:tr>
              <a:tr h="1028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Corbel" pitchFamily="34" charset="0"/>
                          <a:cs typeface="Arial" charset="0"/>
                        </a:rPr>
                        <a:t>Scale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2CBD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Corbel" pitchFamily="34" charset="0"/>
                          <a:cs typeface="Arial" charset="0"/>
                        </a:rPr>
                        <a:t>Start up costs may be much higher because social enterprise usually has to operate on a scale that is large enough to sustain its social commitment from the beginning </a:t>
                      </a:r>
                      <a:endParaRPr kumimoji="0" lang="en-GB" sz="2200" b="0" i="0" u="none" strike="noStrike" cap="none" normalizeH="0" baseline="0">
                        <a:ln>
                          <a:noFill/>
                        </a:ln>
                        <a:solidFill>
                          <a:srgbClr val="000000"/>
                        </a:solidFill>
                        <a:effectLst/>
                        <a:latin typeface="Corbel"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2CBD2"/>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 xmlns:p14="http://schemas.microsoft.com/office/powerpoint/2010/main" val="929866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ChangeArrowheads="1"/>
          </p:cNvSpPr>
          <p:nvPr/>
        </p:nvSpPr>
        <p:spPr bwMode="auto">
          <a:xfrm>
            <a:off x="323850" y="333375"/>
            <a:ext cx="5257800" cy="533400"/>
          </a:xfrm>
          <a:prstGeom prst="rect">
            <a:avLst/>
          </a:prstGeom>
          <a:noFill/>
          <a:ln w="9525">
            <a:noFill/>
            <a:miter lim="800000"/>
            <a:headEnd/>
            <a:tailEnd/>
          </a:ln>
        </p:spPr>
        <p:txBody>
          <a:bodyPr lIns="92075" tIns="46038" rIns="92075" bIns="46038" anchor="ctr"/>
          <a:lstStyle/>
          <a:p>
            <a:pPr defTabSz="762000">
              <a:defRPr/>
            </a:pPr>
            <a:endParaRPr lang="en-GB" sz="4800" b="1">
              <a:solidFill>
                <a:srgbClr val="6E578F"/>
              </a:solidFill>
              <a:effectLst>
                <a:outerShdw blurRad="38100" dist="38100" dir="2700000" algn="tl">
                  <a:srgbClr val="C0C0C0"/>
                </a:outerShdw>
              </a:effectLst>
              <a:latin typeface="Corbel" pitchFamily="34" charset="0"/>
            </a:endParaRPr>
          </a:p>
        </p:txBody>
      </p:sp>
      <p:sp>
        <p:nvSpPr>
          <p:cNvPr id="11267" name="TextBox 5"/>
          <p:cNvSpPr txBox="1">
            <a:spLocks noChangeArrowheads="1"/>
          </p:cNvSpPr>
          <p:nvPr/>
        </p:nvSpPr>
        <p:spPr bwMode="auto">
          <a:xfrm>
            <a:off x="533400" y="1143000"/>
            <a:ext cx="8305800" cy="1016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2400">
              <a:latin typeface="Corbel" pitchFamily="34" charset="0"/>
            </a:endParaRPr>
          </a:p>
          <a:p>
            <a:pPr eaLnBrk="1" hangingPunct="1">
              <a:buClr>
                <a:srgbClr val="402A50"/>
              </a:buClr>
              <a:buFont typeface="Arial" charset="0"/>
              <a:buChar char="•"/>
            </a:pPr>
            <a:endParaRPr lang="en-US"/>
          </a:p>
          <a:p>
            <a:pPr eaLnBrk="1" hangingPunct="1">
              <a:buClr>
                <a:srgbClr val="402A50"/>
              </a:buClr>
              <a:buFont typeface="Arial" charset="0"/>
              <a:buChar char="•"/>
            </a:pPr>
            <a:endParaRPr lang="en-US"/>
          </a:p>
        </p:txBody>
      </p:sp>
      <p:sp>
        <p:nvSpPr>
          <p:cNvPr id="7" name="TextBox 6"/>
          <p:cNvSpPr txBox="1"/>
          <p:nvPr/>
        </p:nvSpPr>
        <p:spPr>
          <a:xfrm>
            <a:off x="503238" y="341313"/>
            <a:ext cx="2952750" cy="585787"/>
          </a:xfrm>
          <a:prstGeom prst="rect">
            <a:avLst/>
          </a:prstGeom>
          <a:noFill/>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sz="3200" b="1" dirty="0">
                <a:latin typeface="Corbel" pitchFamily="34" charset="0"/>
              </a:rPr>
              <a:t>Key Differences</a:t>
            </a:r>
            <a:endParaRPr lang="en-US" sz="3200" dirty="0"/>
          </a:p>
        </p:txBody>
      </p:sp>
      <p:graphicFrame>
        <p:nvGraphicFramePr>
          <p:cNvPr id="9" name="Table 8"/>
          <p:cNvGraphicFramePr>
            <a:graphicFrameLocks noGrp="1"/>
          </p:cNvGraphicFramePr>
          <p:nvPr>
            <p:extLst>
              <p:ext uri="{D42A27DB-BD31-4B8C-83A1-F6EECF244321}">
                <p14:modId xmlns="" xmlns:p14="http://schemas.microsoft.com/office/powerpoint/2010/main" val="1664892009"/>
              </p:ext>
            </p:extLst>
          </p:nvPr>
        </p:nvGraphicFramePr>
        <p:xfrm>
          <a:off x="179388" y="1484313"/>
          <a:ext cx="8659812" cy="3962382"/>
        </p:xfrm>
        <a:graphic>
          <a:graphicData uri="http://schemas.openxmlformats.org/drawingml/2006/table">
            <a:tbl>
              <a:tblPr/>
              <a:tblGrid>
                <a:gridCol w="2487612">
                  <a:extLst>
                    <a:ext uri="{9D8B030D-6E8A-4147-A177-3AD203B41FA5}">
                      <a16:colId xmlns="" xmlns:a16="http://schemas.microsoft.com/office/drawing/2014/main" val="20000"/>
                    </a:ext>
                  </a:extLst>
                </a:gridCol>
                <a:gridCol w="6172200">
                  <a:extLst>
                    <a:ext uri="{9D8B030D-6E8A-4147-A177-3AD203B41FA5}">
                      <a16:colId xmlns="" xmlns:a16="http://schemas.microsoft.com/office/drawing/2014/main" val="20001"/>
                    </a:ext>
                  </a:extLst>
                </a:gridCol>
              </a:tblGrid>
              <a:tr h="14324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Corbel" pitchFamily="34" charset="0"/>
                          <a:cs typeface="Arial" charset="0"/>
                        </a:rPr>
                        <a:t>Investment</a:t>
                      </a: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AE7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Corbel" pitchFamily="34" charset="0"/>
                          <a:cs typeface="Arial" charset="0"/>
                        </a:rPr>
                        <a:t>Social enterprises may have difficulty gaining access to traditional forms of investment such as loan finance. </a:t>
                      </a:r>
                      <a:endParaRPr kumimoji="0" lang="en-GB" sz="2200" b="0" i="0" u="none" strike="noStrike" cap="none" normalizeH="0" baseline="0">
                        <a:ln>
                          <a:noFill/>
                        </a:ln>
                        <a:solidFill>
                          <a:srgbClr val="000000"/>
                        </a:solidFill>
                        <a:effectLst/>
                        <a:latin typeface="Corbel"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a:ln>
                          <a:noFill/>
                        </a:ln>
                        <a:solidFill>
                          <a:srgbClr val="000000"/>
                        </a:solidFill>
                        <a:effectLst/>
                        <a:latin typeface="Corbel" pitchFamily="34" charset="0"/>
                        <a:cs typeface="Arial"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AE7EA"/>
                    </a:solidFill>
                  </a:tcPr>
                </a:tc>
                <a:extLst>
                  <a:ext uri="{0D108BD9-81ED-4DB2-BD59-A6C34878D82A}">
                    <a16:rowId xmlns="" xmlns:a16="http://schemas.microsoft.com/office/drawing/2014/main" val="10000"/>
                  </a:ext>
                </a:extLst>
              </a:tr>
              <a:tr h="10972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Corbel" pitchFamily="34" charset="0"/>
                          <a:cs typeface="Arial" charset="0"/>
                        </a:rPr>
                        <a:t>Leadership / Entrepreneurship</a:t>
                      </a: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2CBD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Corbel" pitchFamily="34" charset="0"/>
                          <a:cs typeface="Arial" charset="0"/>
                        </a:rPr>
                        <a:t>Leaders of social enterprises are usually driven by the social potential of the venture</a:t>
                      </a:r>
                      <a:r>
                        <a:rPr kumimoji="0" lang="en-GB" sz="2200" b="0" i="0" u="none" strike="noStrike" cap="none" normalizeH="0" baseline="0">
                          <a:ln>
                            <a:noFill/>
                          </a:ln>
                          <a:solidFill>
                            <a:srgbClr val="000000"/>
                          </a:solidFill>
                          <a:effectLst/>
                          <a:latin typeface="Corbel" pitchFamily="34" charset="0"/>
                          <a:cs typeface="Arial" charset="0"/>
                        </a:rPr>
                        <a:t>  and will need to find support for the other areas of the enterprise</a:t>
                      </a:r>
                      <a:endParaRPr kumimoji="0" lang="en-US" sz="2200" b="0" i="0" u="none" strike="noStrike" cap="none" normalizeH="0" baseline="0">
                        <a:ln>
                          <a:noFill/>
                        </a:ln>
                        <a:solidFill>
                          <a:srgbClr val="000000"/>
                        </a:solidFill>
                        <a:effectLst/>
                        <a:latin typeface="Corbel" pitchFamily="34" charset="0"/>
                        <a:cs typeface="Arial"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2CBD2"/>
                    </a:solidFill>
                  </a:tcPr>
                </a:tc>
                <a:extLst>
                  <a:ext uri="{0D108BD9-81ED-4DB2-BD59-A6C34878D82A}">
                    <a16:rowId xmlns="" xmlns:a16="http://schemas.microsoft.com/office/drawing/2014/main" val="10001"/>
                  </a:ext>
                </a:extLst>
              </a:tr>
              <a:tr h="14324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Corbel" pitchFamily="34" charset="0"/>
                          <a:cs typeface="Arial" charset="0"/>
                        </a:rPr>
                        <a:t>Stakeholders</a:t>
                      </a: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AE7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000000"/>
                          </a:solidFill>
                          <a:effectLst/>
                          <a:latin typeface="Corbel" pitchFamily="34" charset="0"/>
                          <a:cs typeface="Arial" charset="0"/>
                        </a:rPr>
                        <a:t>Social Enterprises usually have a wide range of stakeholders involved in their development, which can mean that there is a wide influence on the development process. </a:t>
                      </a:r>
                      <a:endParaRPr kumimoji="0" lang="en-GB" sz="2200" b="0" i="0" u="none" strike="noStrike" cap="none" normalizeH="0" baseline="0" dirty="0">
                        <a:ln>
                          <a:noFill/>
                        </a:ln>
                        <a:solidFill>
                          <a:srgbClr val="000000"/>
                        </a:solidFill>
                        <a:effectLst/>
                        <a:latin typeface="Corbel" pitchFamily="34" charset="0"/>
                        <a:cs typeface="Arial"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AE7EA"/>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 xmlns:p14="http://schemas.microsoft.com/office/powerpoint/2010/main" val="380089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021" y="328282"/>
            <a:ext cx="7772400" cy="1470025"/>
          </a:xfrm>
        </p:spPr>
        <p:txBody>
          <a:bodyPr/>
          <a:lstStyle/>
          <a:p>
            <a:r>
              <a:rPr lang="en-US" dirty="0"/>
              <a:t>Lecture Review</a:t>
            </a:r>
          </a:p>
        </p:txBody>
      </p:sp>
      <p:sp>
        <p:nvSpPr>
          <p:cNvPr id="3" name="Subtitle 2"/>
          <p:cNvSpPr>
            <a:spLocks noGrp="1"/>
          </p:cNvSpPr>
          <p:nvPr>
            <p:ph type="subTitle" idx="1"/>
          </p:nvPr>
        </p:nvSpPr>
        <p:spPr>
          <a:xfrm>
            <a:off x="-1" y="2330355"/>
            <a:ext cx="9115567" cy="4070445"/>
          </a:xfrm>
        </p:spPr>
        <p:txBody>
          <a:bodyPr>
            <a:normAutofit/>
          </a:bodyPr>
          <a:lstStyle/>
          <a:p>
            <a:pPr marL="457200" indent="-457200" algn="l" hangingPunct="0">
              <a:buFont typeface="Arial" pitchFamily="34" charset="0"/>
              <a:buChar char="•"/>
            </a:pPr>
            <a:r>
              <a:rPr lang="en-GB" dirty="0">
                <a:solidFill>
                  <a:schemeClr val="tx1"/>
                </a:solidFill>
                <a:latin typeface="Corbel" pitchFamily="34" charset="0"/>
              </a:rPr>
              <a:t>Identify the key attributes of a Social Enterprise</a:t>
            </a:r>
          </a:p>
          <a:p>
            <a:pPr marL="457200" indent="-457200" algn="l" hangingPunct="0">
              <a:buFont typeface="Arial" pitchFamily="34" charset="0"/>
              <a:buChar char="•"/>
            </a:pPr>
            <a:r>
              <a:rPr lang="en-GB" dirty="0">
                <a:solidFill>
                  <a:schemeClr val="tx1"/>
                </a:solidFill>
                <a:latin typeface="Corbel" pitchFamily="34" charset="0"/>
              </a:rPr>
              <a:t>Characteristics of Social Enterprise</a:t>
            </a:r>
          </a:p>
          <a:p>
            <a:pPr marL="355600" indent="-355600" algn="l" defTabSz="293688">
              <a:lnSpc>
                <a:spcPts val="3000"/>
              </a:lnSpc>
              <a:spcAft>
                <a:spcPts val="600"/>
              </a:spcAft>
              <a:buFont typeface="Arial" charset="0"/>
              <a:buChar char="•"/>
              <a:defRPr/>
            </a:pPr>
            <a:r>
              <a:rPr lang="en-GB" dirty="0">
                <a:solidFill>
                  <a:schemeClr val="tx1"/>
                </a:solidFill>
                <a:latin typeface="Corbel" pitchFamily="34" charset="0"/>
              </a:rPr>
              <a:t>Understand how social enterprise differ from other organisations</a:t>
            </a:r>
          </a:p>
          <a:p>
            <a:pPr marL="457200" indent="-457200" algn="l" hangingPunct="0">
              <a:buFont typeface="Arial" pitchFamily="34" charset="0"/>
              <a:buChar char="•"/>
            </a:pPr>
            <a:endParaRPr lang="en-GB" dirty="0">
              <a:latin typeface="Corbel" pitchFamily="34" charset="0"/>
            </a:endParaRPr>
          </a:p>
          <a:p>
            <a:pPr marL="457200" indent="-457200" algn="l" hangingPunct="0">
              <a:buFont typeface="Arial" pitchFamily="34" charset="0"/>
              <a:buChar char="•"/>
            </a:pPr>
            <a:r>
              <a:rPr lang="en-US" dirty="0">
                <a:solidFill>
                  <a:schemeClr val="tx1"/>
                </a:solidFill>
              </a:rPr>
              <a:t>Entrepreneurs in Action- Video on Google Boys</a:t>
            </a:r>
          </a:p>
          <a:p>
            <a:pPr marL="457200" indent="-457200" algn="l" hangingPunct="0">
              <a:buFont typeface="Arial" pitchFamily="34" charset="0"/>
              <a:buChar char="•"/>
            </a:pPr>
            <a:endParaRPr lang="en-US" dirty="0">
              <a:solidFill>
                <a:schemeClr val="tx1"/>
              </a:solidFill>
            </a:endParaRPr>
          </a:p>
        </p:txBody>
      </p:sp>
      <p:pic>
        <p:nvPicPr>
          <p:cNvPr id="6" name="Pictur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905767" y="152400"/>
            <a:ext cx="2209800" cy="1685925"/>
          </a:xfrm>
          <a:prstGeom prst="rect">
            <a:avLst/>
          </a:prstGeom>
        </p:spPr>
      </p:pic>
      <p:pic>
        <p:nvPicPr>
          <p:cNvPr id="5" name="Picture 36"/>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366963" y="5818188"/>
            <a:ext cx="4410075"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90972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dirty="0"/>
              <a:t>Influencing</a:t>
            </a:r>
          </a:p>
        </p:txBody>
      </p:sp>
      <p:sp>
        <p:nvSpPr>
          <p:cNvPr id="7171" name="Rectangle 3"/>
          <p:cNvSpPr>
            <a:spLocks noGrp="1" noChangeArrowheads="1"/>
          </p:cNvSpPr>
          <p:nvPr>
            <p:ph type="body" idx="1"/>
          </p:nvPr>
        </p:nvSpPr>
        <p:spPr/>
        <p:txBody>
          <a:bodyPr/>
          <a:lstStyle/>
          <a:p>
            <a:pPr>
              <a:lnSpc>
                <a:spcPct val="90000"/>
              </a:lnSpc>
              <a:buFontTx/>
              <a:buNone/>
            </a:pPr>
            <a:r>
              <a:rPr lang="en-GB" dirty="0"/>
              <a:t>	Management is about getting things done, meeting objectives set in line with those of organisation, to get the things done management is influencing or imposing their will upon others, people may or may not be willing but they need to work towards a common goal, there cud be two extremes ‘ carrot or stick’ but there are many options in between, lets have a look on some influencing strategies</a:t>
            </a:r>
          </a:p>
        </p:txBody>
      </p:sp>
    </p:spTree>
    <p:extLst>
      <p:ext uri="{BB962C8B-B14F-4D97-AF65-F5344CB8AC3E}">
        <p14:creationId xmlns="" xmlns:p14="http://schemas.microsoft.com/office/powerpoint/2010/main" val="2864310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dirty="0"/>
              <a:t>Influencing Strategies</a:t>
            </a:r>
          </a:p>
        </p:txBody>
      </p:sp>
      <p:sp>
        <p:nvSpPr>
          <p:cNvPr id="9219" name="Rectangle 3"/>
          <p:cNvSpPr>
            <a:spLocks noGrp="1" noChangeArrowheads="1"/>
          </p:cNvSpPr>
          <p:nvPr>
            <p:ph type="body" idx="1"/>
          </p:nvPr>
        </p:nvSpPr>
        <p:spPr/>
        <p:txBody>
          <a:bodyPr/>
          <a:lstStyle/>
          <a:p>
            <a:r>
              <a:rPr lang="en-GB" dirty="0"/>
              <a:t>Reason</a:t>
            </a:r>
          </a:p>
          <a:p>
            <a:r>
              <a:rPr lang="en-GB" dirty="0"/>
              <a:t>Friendship</a:t>
            </a:r>
          </a:p>
          <a:p>
            <a:r>
              <a:rPr lang="en-GB" dirty="0"/>
              <a:t>Coalition</a:t>
            </a:r>
          </a:p>
          <a:p>
            <a:r>
              <a:rPr lang="en-GB" dirty="0"/>
              <a:t>Higher Authority</a:t>
            </a:r>
          </a:p>
          <a:p>
            <a:r>
              <a:rPr lang="en-GB" dirty="0"/>
              <a:t>Sanctions</a:t>
            </a:r>
          </a:p>
        </p:txBody>
      </p:sp>
    </p:spTree>
    <p:extLst>
      <p:ext uri="{BB962C8B-B14F-4D97-AF65-F5344CB8AC3E}">
        <p14:creationId xmlns="" xmlns:p14="http://schemas.microsoft.com/office/powerpoint/2010/main" val="473015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dirty="0"/>
              <a:t>Negotiations</a:t>
            </a:r>
          </a:p>
        </p:txBody>
      </p:sp>
      <p:sp>
        <p:nvSpPr>
          <p:cNvPr id="11267" name="Rectangle 3"/>
          <p:cNvSpPr>
            <a:spLocks noGrp="1" noChangeArrowheads="1"/>
          </p:cNvSpPr>
          <p:nvPr>
            <p:ph type="body" idx="1"/>
          </p:nvPr>
        </p:nvSpPr>
        <p:spPr/>
        <p:txBody>
          <a:bodyPr/>
          <a:lstStyle/>
          <a:p>
            <a:pPr>
              <a:buFontTx/>
              <a:buNone/>
            </a:pPr>
            <a:r>
              <a:rPr lang="en-GB" dirty="0"/>
              <a:t>	‘Negotiation is a process in which individual or groups seek to reach a goal by making agreements with others’</a:t>
            </a:r>
          </a:p>
          <a:p>
            <a:pPr>
              <a:buFontTx/>
              <a:buNone/>
            </a:pPr>
            <a:r>
              <a:rPr lang="en-GB" dirty="0"/>
              <a:t>	</a:t>
            </a:r>
          </a:p>
          <a:p>
            <a:pPr>
              <a:buFontTx/>
              <a:buNone/>
            </a:pPr>
            <a:r>
              <a:rPr lang="en-GB" dirty="0"/>
              <a:t>	‘Negotiation is a dialogue intended to resolve disputes, to produce an agreement upon courses of action to bargain for individual and collective advantage’ </a:t>
            </a:r>
          </a:p>
          <a:p>
            <a:pPr>
              <a:buFontTx/>
              <a:buNone/>
            </a:pPr>
            <a:endParaRPr lang="en-GB" dirty="0"/>
          </a:p>
        </p:txBody>
      </p:sp>
    </p:spTree>
    <p:extLst>
      <p:ext uri="{BB962C8B-B14F-4D97-AF65-F5344CB8AC3E}">
        <p14:creationId xmlns="" xmlns:p14="http://schemas.microsoft.com/office/powerpoint/2010/main" val="606815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sz="4000" dirty="0"/>
              <a:t>Negotiation is the trading of value</a:t>
            </a:r>
          </a:p>
        </p:txBody>
      </p:sp>
      <p:sp>
        <p:nvSpPr>
          <p:cNvPr id="15363" name="Oval 3"/>
          <p:cNvSpPr>
            <a:spLocks noChangeArrowheads="1"/>
          </p:cNvSpPr>
          <p:nvPr/>
        </p:nvSpPr>
        <p:spPr bwMode="auto">
          <a:xfrm>
            <a:off x="130175" y="1895475"/>
            <a:ext cx="8686800" cy="2743200"/>
          </a:xfrm>
          <a:prstGeom prst="ellipse">
            <a:avLst/>
          </a:prstGeom>
          <a:noFill/>
          <a:ln w="381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5364" name="Line 4"/>
          <p:cNvSpPr>
            <a:spLocks noChangeShapeType="1"/>
          </p:cNvSpPr>
          <p:nvPr/>
        </p:nvSpPr>
        <p:spPr bwMode="auto">
          <a:xfrm>
            <a:off x="3025775" y="1971675"/>
            <a:ext cx="0" cy="2590800"/>
          </a:xfrm>
          <a:prstGeom prst="line">
            <a:avLst/>
          </a:prstGeom>
          <a:noFill/>
          <a:ln w="38100">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5365" name="Line 5"/>
          <p:cNvSpPr>
            <a:spLocks noChangeShapeType="1"/>
          </p:cNvSpPr>
          <p:nvPr/>
        </p:nvSpPr>
        <p:spPr bwMode="auto">
          <a:xfrm>
            <a:off x="5921375" y="1971675"/>
            <a:ext cx="0" cy="2590800"/>
          </a:xfrm>
          <a:prstGeom prst="line">
            <a:avLst/>
          </a:prstGeom>
          <a:noFill/>
          <a:ln w="38100">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5366" name="Text Box 6"/>
          <p:cNvSpPr txBox="1">
            <a:spLocks noChangeArrowheads="1"/>
          </p:cNvSpPr>
          <p:nvPr/>
        </p:nvSpPr>
        <p:spPr bwMode="auto">
          <a:xfrm>
            <a:off x="511175" y="2809875"/>
            <a:ext cx="35814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eaLnBrk="0" hangingPunct="0">
              <a:spcBef>
                <a:spcPct val="50000"/>
              </a:spcBef>
            </a:pPr>
            <a:r>
              <a:rPr lang="en-GB" sz="2800">
                <a:latin typeface="Tahoma" pitchFamily="34" charset="0"/>
              </a:rPr>
              <a:t>The value to you and your organisation</a:t>
            </a:r>
          </a:p>
        </p:txBody>
      </p:sp>
      <p:sp>
        <p:nvSpPr>
          <p:cNvPr id="15367" name="Line 7"/>
          <p:cNvSpPr>
            <a:spLocks noChangeShapeType="1"/>
          </p:cNvSpPr>
          <p:nvPr/>
        </p:nvSpPr>
        <p:spPr bwMode="auto">
          <a:xfrm>
            <a:off x="4473575" y="1895475"/>
            <a:ext cx="0" cy="274320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5368" name="Line 8"/>
          <p:cNvSpPr>
            <a:spLocks noChangeShapeType="1"/>
          </p:cNvSpPr>
          <p:nvPr/>
        </p:nvSpPr>
        <p:spPr bwMode="auto">
          <a:xfrm>
            <a:off x="4625975" y="2276475"/>
            <a:ext cx="381000"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5369" name="Line 9"/>
          <p:cNvSpPr>
            <a:spLocks noChangeShapeType="1"/>
          </p:cNvSpPr>
          <p:nvPr/>
        </p:nvSpPr>
        <p:spPr bwMode="auto">
          <a:xfrm>
            <a:off x="3940175" y="2276475"/>
            <a:ext cx="381000" cy="0"/>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5370" name="Text Box 10"/>
          <p:cNvSpPr txBox="1">
            <a:spLocks noChangeArrowheads="1"/>
          </p:cNvSpPr>
          <p:nvPr/>
        </p:nvSpPr>
        <p:spPr bwMode="auto">
          <a:xfrm>
            <a:off x="4625975" y="2809875"/>
            <a:ext cx="3886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r" eaLnBrk="0" hangingPunct="0">
              <a:spcBef>
                <a:spcPct val="50000"/>
              </a:spcBef>
            </a:pPr>
            <a:r>
              <a:rPr lang="en-GB" sz="2800">
                <a:latin typeface="Tahoma" pitchFamily="34" charset="0"/>
              </a:rPr>
              <a:t>The value to the other and their organisation</a:t>
            </a:r>
          </a:p>
        </p:txBody>
      </p:sp>
      <p:sp>
        <p:nvSpPr>
          <p:cNvPr id="15371" name="Line 11"/>
          <p:cNvSpPr>
            <a:spLocks noChangeShapeType="1"/>
          </p:cNvSpPr>
          <p:nvPr/>
        </p:nvSpPr>
        <p:spPr bwMode="auto">
          <a:xfrm>
            <a:off x="5464175" y="1362075"/>
            <a:ext cx="533400" cy="53340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5372" name="Line 12"/>
          <p:cNvSpPr>
            <a:spLocks noChangeShapeType="1"/>
          </p:cNvSpPr>
          <p:nvPr/>
        </p:nvSpPr>
        <p:spPr bwMode="auto">
          <a:xfrm flipH="1">
            <a:off x="2949575" y="1362075"/>
            <a:ext cx="533400" cy="53340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5373" name="Text Box 13"/>
          <p:cNvSpPr txBox="1">
            <a:spLocks noChangeArrowheads="1"/>
          </p:cNvSpPr>
          <p:nvPr/>
        </p:nvSpPr>
        <p:spPr bwMode="auto">
          <a:xfrm>
            <a:off x="3132138" y="981075"/>
            <a:ext cx="25209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eaLnBrk="0" hangingPunct="0">
              <a:spcBef>
                <a:spcPct val="50000"/>
              </a:spcBef>
            </a:pPr>
            <a:r>
              <a:rPr lang="en-GB" sz="2400">
                <a:latin typeface="Tahoma" pitchFamily="34" charset="0"/>
              </a:rPr>
              <a:t>Common Ground</a:t>
            </a:r>
          </a:p>
        </p:txBody>
      </p:sp>
      <p:sp>
        <p:nvSpPr>
          <p:cNvPr id="15374" name="Rectangle 14"/>
          <p:cNvSpPr>
            <a:spLocks noChangeArrowheads="1"/>
          </p:cNvSpPr>
          <p:nvPr/>
        </p:nvSpPr>
        <p:spPr bwMode="auto">
          <a:xfrm>
            <a:off x="250825" y="4797425"/>
            <a:ext cx="4572000" cy="1552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eaLnBrk="0" hangingPunct="0"/>
            <a:r>
              <a:rPr lang="en-GB" sz="2400">
                <a:latin typeface="Tahoma" pitchFamily="34" charset="0"/>
              </a:rPr>
              <a:t>What is it that I have to offer them?</a:t>
            </a:r>
          </a:p>
          <a:p>
            <a:pPr eaLnBrk="0" hangingPunct="0"/>
            <a:r>
              <a:rPr lang="en-GB" sz="2400">
                <a:latin typeface="Tahoma" pitchFamily="34" charset="0"/>
              </a:rPr>
              <a:t>What is it that I want from them?</a:t>
            </a:r>
            <a:endParaRPr lang="en-US" sz="2400">
              <a:latin typeface="Tahoma" pitchFamily="34" charset="0"/>
            </a:endParaRPr>
          </a:p>
        </p:txBody>
      </p:sp>
      <p:sp>
        <p:nvSpPr>
          <p:cNvPr id="15375" name="Rectangle 15"/>
          <p:cNvSpPr>
            <a:spLocks noChangeArrowheads="1"/>
          </p:cNvSpPr>
          <p:nvPr/>
        </p:nvSpPr>
        <p:spPr bwMode="auto">
          <a:xfrm>
            <a:off x="4356100" y="4797425"/>
            <a:ext cx="4572000" cy="1552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eaLnBrk="0" hangingPunct="0"/>
            <a:r>
              <a:rPr lang="en-GB" sz="2400">
                <a:latin typeface="Tahoma" pitchFamily="34" charset="0"/>
              </a:rPr>
              <a:t>What is it that they need from me?</a:t>
            </a:r>
          </a:p>
          <a:p>
            <a:pPr eaLnBrk="0" hangingPunct="0"/>
            <a:r>
              <a:rPr lang="en-GB" sz="2400">
                <a:latin typeface="Tahoma" pitchFamily="34" charset="0"/>
              </a:rPr>
              <a:t>What is it that they have to offer me?</a:t>
            </a:r>
            <a:endParaRPr lang="en-US" sz="2400">
              <a:latin typeface="Tahoma" pitchFamily="34" charset="0"/>
            </a:endParaRPr>
          </a:p>
        </p:txBody>
      </p:sp>
    </p:spTree>
    <p:extLst>
      <p:ext uri="{BB962C8B-B14F-4D97-AF65-F5344CB8AC3E}">
        <p14:creationId xmlns="" xmlns:p14="http://schemas.microsoft.com/office/powerpoint/2010/main" val="68237113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additive="base">
                                        <p:cTn id="7" dur="500" fill="hold"/>
                                        <p:tgtEl>
                                          <p:spTgt spid="15363"/>
                                        </p:tgtEl>
                                        <p:attrNameLst>
                                          <p:attrName>ppt_x</p:attrName>
                                        </p:attrNameLst>
                                      </p:cBhvr>
                                      <p:tavLst>
                                        <p:tav tm="0">
                                          <p:val>
                                            <p:strVal val="0-#ppt_w/2"/>
                                          </p:val>
                                        </p:tav>
                                        <p:tav tm="100000">
                                          <p:val>
                                            <p:strVal val="#ppt_x"/>
                                          </p:val>
                                        </p:tav>
                                      </p:tavLst>
                                    </p:anim>
                                    <p:anim calcmode="lin" valueType="num">
                                      <p:cBhvr additive="base">
                                        <p:cTn id="8" dur="500" fill="hold"/>
                                        <p:tgtEl>
                                          <p:spTgt spid="15363"/>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5364"/>
                                        </p:tgtEl>
                                        <p:attrNameLst>
                                          <p:attrName>style.visibility</p:attrName>
                                        </p:attrNameLst>
                                      </p:cBhvr>
                                      <p:to>
                                        <p:strVal val="visible"/>
                                      </p:to>
                                    </p:set>
                                    <p:anim calcmode="lin" valueType="num">
                                      <p:cBhvr additive="base">
                                        <p:cTn id="11" dur="500" fill="hold"/>
                                        <p:tgtEl>
                                          <p:spTgt spid="15364"/>
                                        </p:tgtEl>
                                        <p:attrNameLst>
                                          <p:attrName>ppt_x</p:attrName>
                                        </p:attrNameLst>
                                      </p:cBhvr>
                                      <p:tavLst>
                                        <p:tav tm="0">
                                          <p:val>
                                            <p:strVal val="0-#ppt_w/2"/>
                                          </p:val>
                                        </p:tav>
                                        <p:tav tm="100000">
                                          <p:val>
                                            <p:strVal val="#ppt_x"/>
                                          </p:val>
                                        </p:tav>
                                      </p:tavLst>
                                    </p:anim>
                                    <p:anim calcmode="lin" valueType="num">
                                      <p:cBhvr additive="base">
                                        <p:cTn id="12" dur="500" fill="hold"/>
                                        <p:tgtEl>
                                          <p:spTgt spid="15364"/>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5365"/>
                                        </p:tgtEl>
                                        <p:attrNameLst>
                                          <p:attrName>style.visibility</p:attrName>
                                        </p:attrNameLst>
                                      </p:cBhvr>
                                      <p:to>
                                        <p:strVal val="visible"/>
                                      </p:to>
                                    </p:set>
                                    <p:anim calcmode="lin" valueType="num">
                                      <p:cBhvr additive="base">
                                        <p:cTn id="15" dur="500" fill="hold"/>
                                        <p:tgtEl>
                                          <p:spTgt spid="15365"/>
                                        </p:tgtEl>
                                        <p:attrNameLst>
                                          <p:attrName>ppt_x</p:attrName>
                                        </p:attrNameLst>
                                      </p:cBhvr>
                                      <p:tavLst>
                                        <p:tav tm="0">
                                          <p:val>
                                            <p:strVal val="0-#ppt_w/2"/>
                                          </p:val>
                                        </p:tav>
                                        <p:tav tm="100000">
                                          <p:val>
                                            <p:strVal val="#ppt_x"/>
                                          </p:val>
                                        </p:tav>
                                      </p:tavLst>
                                    </p:anim>
                                    <p:anim calcmode="lin" valueType="num">
                                      <p:cBhvr additive="base">
                                        <p:cTn id="16" dur="500" fill="hold"/>
                                        <p:tgtEl>
                                          <p:spTgt spid="15365"/>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5366"/>
                                        </p:tgtEl>
                                        <p:attrNameLst>
                                          <p:attrName>style.visibility</p:attrName>
                                        </p:attrNameLst>
                                      </p:cBhvr>
                                      <p:to>
                                        <p:strVal val="visible"/>
                                      </p:to>
                                    </p:set>
                                    <p:anim calcmode="lin" valueType="num">
                                      <p:cBhvr additive="base">
                                        <p:cTn id="19" dur="500" fill="hold"/>
                                        <p:tgtEl>
                                          <p:spTgt spid="15366"/>
                                        </p:tgtEl>
                                        <p:attrNameLst>
                                          <p:attrName>ppt_x</p:attrName>
                                        </p:attrNameLst>
                                      </p:cBhvr>
                                      <p:tavLst>
                                        <p:tav tm="0">
                                          <p:val>
                                            <p:strVal val="0-#ppt_w/2"/>
                                          </p:val>
                                        </p:tav>
                                        <p:tav tm="100000">
                                          <p:val>
                                            <p:strVal val="#ppt_x"/>
                                          </p:val>
                                        </p:tav>
                                      </p:tavLst>
                                    </p:anim>
                                    <p:anim calcmode="lin" valueType="num">
                                      <p:cBhvr additive="base">
                                        <p:cTn id="20" dur="500" fill="hold"/>
                                        <p:tgtEl>
                                          <p:spTgt spid="15366"/>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5367"/>
                                        </p:tgtEl>
                                        <p:attrNameLst>
                                          <p:attrName>style.visibility</p:attrName>
                                        </p:attrNameLst>
                                      </p:cBhvr>
                                      <p:to>
                                        <p:strVal val="visible"/>
                                      </p:to>
                                    </p:set>
                                    <p:anim calcmode="lin" valueType="num">
                                      <p:cBhvr additive="base">
                                        <p:cTn id="23" dur="500" fill="hold"/>
                                        <p:tgtEl>
                                          <p:spTgt spid="15367"/>
                                        </p:tgtEl>
                                        <p:attrNameLst>
                                          <p:attrName>ppt_x</p:attrName>
                                        </p:attrNameLst>
                                      </p:cBhvr>
                                      <p:tavLst>
                                        <p:tav tm="0">
                                          <p:val>
                                            <p:strVal val="0-#ppt_w/2"/>
                                          </p:val>
                                        </p:tav>
                                        <p:tav tm="100000">
                                          <p:val>
                                            <p:strVal val="#ppt_x"/>
                                          </p:val>
                                        </p:tav>
                                      </p:tavLst>
                                    </p:anim>
                                    <p:anim calcmode="lin" valueType="num">
                                      <p:cBhvr additive="base">
                                        <p:cTn id="24" dur="500" fill="hold"/>
                                        <p:tgtEl>
                                          <p:spTgt spid="15367"/>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5368"/>
                                        </p:tgtEl>
                                        <p:attrNameLst>
                                          <p:attrName>style.visibility</p:attrName>
                                        </p:attrNameLst>
                                      </p:cBhvr>
                                      <p:to>
                                        <p:strVal val="visible"/>
                                      </p:to>
                                    </p:set>
                                    <p:anim calcmode="lin" valueType="num">
                                      <p:cBhvr additive="base">
                                        <p:cTn id="27" dur="500" fill="hold"/>
                                        <p:tgtEl>
                                          <p:spTgt spid="15368"/>
                                        </p:tgtEl>
                                        <p:attrNameLst>
                                          <p:attrName>ppt_x</p:attrName>
                                        </p:attrNameLst>
                                      </p:cBhvr>
                                      <p:tavLst>
                                        <p:tav tm="0">
                                          <p:val>
                                            <p:strVal val="0-#ppt_w/2"/>
                                          </p:val>
                                        </p:tav>
                                        <p:tav tm="100000">
                                          <p:val>
                                            <p:strVal val="#ppt_x"/>
                                          </p:val>
                                        </p:tav>
                                      </p:tavLst>
                                    </p:anim>
                                    <p:anim calcmode="lin" valueType="num">
                                      <p:cBhvr additive="base">
                                        <p:cTn id="28" dur="500" fill="hold"/>
                                        <p:tgtEl>
                                          <p:spTgt spid="15368"/>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5369"/>
                                        </p:tgtEl>
                                        <p:attrNameLst>
                                          <p:attrName>style.visibility</p:attrName>
                                        </p:attrNameLst>
                                      </p:cBhvr>
                                      <p:to>
                                        <p:strVal val="visible"/>
                                      </p:to>
                                    </p:set>
                                    <p:anim calcmode="lin" valueType="num">
                                      <p:cBhvr additive="base">
                                        <p:cTn id="31" dur="500" fill="hold"/>
                                        <p:tgtEl>
                                          <p:spTgt spid="15369"/>
                                        </p:tgtEl>
                                        <p:attrNameLst>
                                          <p:attrName>ppt_x</p:attrName>
                                        </p:attrNameLst>
                                      </p:cBhvr>
                                      <p:tavLst>
                                        <p:tav tm="0">
                                          <p:val>
                                            <p:strVal val="0-#ppt_w/2"/>
                                          </p:val>
                                        </p:tav>
                                        <p:tav tm="100000">
                                          <p:val>
                                            <p:strVal val="#ppt_x"/>
                                          </p:val>
                                        </p:tav>
                                      </p:tavLst>
                                    </p:anim>
                                    <p:anim calcmode="lin" valueType="num">
                                      <p:cBhvr additive="base">
                                        <p:cTn id="32" dur="500" fill="hold"/>
                                        <p:tgtEl>
                                          <p:spTgt spid="15369"/>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15370"/>
                                        </p:tgtEl>
                                        <p:attrNameLst>
                                          <p:attrName>style.visibility</p:attrName>
                                        </p:attrNameLst>
                                      </p:cBhvr>
                                      <p:to>
                                        <p:strVal val="visible"/>
                                      </p:to>
                                    </p:set>
                                    <p:anim calcmode="lin" valueType="num">
                                      <p:cBhvr additive="base">
                                        <p:cTn id="35" dur="500" fill="hold"/>
                                        <p:tgtEl>
                                          <p:spTgt spid="15370"/>
                                        </p:tgtEl>
                                        <p:attrNameLst>
                                          <p:attrName>ppt_x</p:attrName>
                                        </p:attrNameLst>
                                      </p:cBhvr>
                                      <p:tavLst>
                                        <p:tav tm="0">
                                          <p:val>
                                            <p:strVal val="0-#ppt_w/2"/>
                                          </p:val>
                                        </p:tav>
                                        <p:tav tm="100000">
                                          <p:val>
                                            <p:strVal val="#ppt_x"/>
                                          </p:val>
                                        </p:tav>
                                      </p:tavLst>
                                    </p:anim>
                                    <p:anim calcmode="lin" valueType="num">
                                      <p:cBhvr additive="base">
                                        <p:cTn id="36" dur="500" fill="hold"/>
                                        <p:tgtEl>
                                          <p:spTgt spid="15370"/>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5371"/>
                                        </p:tgtEl>
                                        <p:attrNameLst>
                                          <p:attrName>style.visibility</p:attrName>
                                        </p:attrNameLst>
                                      </p:cBhvr>
                                      <p:to>
                                        <p:strVal val="visible"/>
                                      </p:to>
                                    </p:set>
                                    <p:anim calcmode="lin" valueType="num">
                                      <p:cBhvr additive="base">
                                        <p:cTn id="39" dur="500" fill="hold"/>
                                        <p:tgtEl>
                                          <p:spTgt spid="15371"/>
                                        </p:tgtEl>
                                        <p:attrNameLst>
                                          <p:attrName>ppt_x</p:attrName>
                                        </p:attrNameLst>
                                      </p:cBhvr>
                                      <p:tavLst>
                                        <p:tav tm="0">
                                          <p:val>
                                            <p:strVal val="0-#ppt_w/2"/>
                                          </p:val>
                                        </p:tav>
                                        <p:tav tm="100000">
                                          <p:val>
                                            <p:strVal val="#ppt_x"/>
                                          </p:val>
                                        </p:tav>
                                      </p:tavLst>
                                    </p:anim>
                                    <p:anim calcmode="lin" valueType="num">
                                      <p:cBhvr additive="base">
                                        <p:cTn id="40" dur="500" fill="hold"/>
                                        <p:tgtEl>
                                          <p:spTgt spid="15371"/>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15372"/>
                                        </p:tgtEl>
                                        <p:attrNameLst>
                                          <p:attrName>style.visibility</p:attrName>
                                        </p:attrNameLst>
                                      </p:cBhvr>
                                      <p:to>
                                        <p:strVal val="visible"/>
                                      </p:to>
                                    </p:set>
                                    <p:anim calcmode="lin" valueType="num">
                                      <p:cBhvr additive="base">
                                        <p:cTn id="43" dur="500" fill="hold"/>
                                        <p:tgtEl>
                                          <p:spTgt spid="15372"/>
                                        </p:tgtEl>
                                        <p:attrNameLst>
                                          <p:attrName>ppt_x</p:attrName>
                                        </p:attrNameLst>
                                      </p:cBhvr>
                                      <p:tavLst>
                                        <p:tav tm="0">
                                          <p:val>
                                            <p:strVal val="0-#ppt_w/2"/>
                                          </p:val>
                                        </p:tav>
                                        <p:tav tm="100000">
                                          <p:val>
                                            <p:strVal val="#ppt_x"/>
                                          </p:val>
                                        </p:tav>
                                      </p:tavLst>
                                    </p:anim>
                                    <p:anim calcmode="lin" valueType="num">
                                      <p:cBhvr additive="base">
                                        <p:cTn id="44" dur="500" fill="hold"/>
                                        <p:tgtEl>
                                          <p:spTgt spid="15372"/>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15373"/>
                                        </p:tgtEl>
                                        <p:attrNameLst>
                                          <p:attrName>style.visibility</p:attrName>
                                        </p:attrNameLst>
                                      </p:cBhvr>
                                      <p:to>
                                        <p:strVal val="visible"/>
                                      </p:to>
                                    </p:set>
                                    <p:anim calcmode="lin" valueType="num">
                                      <p:cBhvr additive="base">
                                        <p:cTn id="47" dur="500" fill="hold"/>
                                        <p:tgtEl>
                                          <p:spTgt spid="15373"/>
                                        </p:tgtEl>
                                        <p:attrNameLst>
                                          <p:attrName>ppt_x</p:attrName>
                                        </p:attrNameLst>
                                      </p:cBhvr>
                                      <p:tavLst>
                                        <p:tav tm="0">
                                          <p:val>
                                            <p:strVal val="0-#ppt_w/2"/>
                                          </p:val>
                                        </p:tav>
                                        <p:tav tm="100000">
                                          <p:val>
                                            <p:strVal val="#ppt_x"/>
                                          </p:val>
                                        </p:tav>
                                      </p:tavLst>
                                    </p:anim>
                                    <p:anim calcmode="lin" valueType="num">
                                      <p:cBhvr additive="base">
                                        <p:cTn id="48" dur="500" fill="hold"/>
                                        <p:tgtEl>
                                          <p:spTgt spid="15373"/>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500"/>
                            </p:stCondLst>
                            <p:childTnLst>
                              <p:par>
                                <p:cTn id="50" presetID="23" presetClass="entr" presetSubtype="16" fill="hold" grpId="0" nodeType="afterEffect">
                                  <p:stCondLst>
                                    <p:cond delay="0"/>
                                  </p:stCondLst>
                                  <p:childTnLst>
                                    <p:set>
                                      <p:cBhvr>
                                        <p:cTn id="51" dur="1" fill="hold">
                                          <p:stCondLst>
                                            <p:cond delay="0"/>
                                          </p:stCondLst>
                                        </p:cTn>
                                        <p:tgtEl>
                                          <p:spTgt spid="15374"/>
                                        </p:tgtEl>
                                        <p:attrNameLst>
                                          <p:attrName>style.visibility</p:attrName>
                                        </p:attrNameLst>
                                      </p:cBhvr>
                                      <p:to>
                                        <p:strVal val="visible"/>
                                      </p:to>
                                    </p:set>
                                    <p:anim calcmode="lin" valueType="num">
                                      <p:cBhvr>
                                        <p:cTn id="52" dur="500" fill="hold"/>
                                        <p:tgtEl>
                                          <p:spTgt spid="15374"/>
                                        </p:tgtEl>
                                        <p:attrNameLst>
                                          <p:attrName>ppt_w</p:attrName>
                                        </p:attrNameLst>
                                      </p:cBhvr>
                                      <p:tavLst>
                                        <p:tav tm="0">
                                          <p:val>
                                            <p:fltVal val="0"/>
                                          </p:val>
                                        </p:tav>
                                        <p:tav tm="100000">
                                          <p:val>
                                            <p:strVal val="#ppt_w"/>
                                          </p:val>
                                        </p:tav>
                                      </p:tavLst>
                                    </p:anim>
                                    <p:anim calcmode="lin" valueType="num">
                                      <p:cBhvr>
                                        <p:cTn id="53" dur="500" fill="hold"/>
                                        <p:tgtEl>
                                          <p:spTgt spid="15374"/>
                                        </p:tgtEl>
                                        <p:attrNameLst>
                                          <p:attrName>ppt_h</p:attrName>
                                        </p:attrNameLst>
                                      </p:cBhvr>
                                      <p:tavLst>
                                        <p:tav tm="0">
                                          <p:val>
                                            <p:fltVal val="0"/>
                                          </p:val>
                                        </p:tav>
                                        <p:tav tm="100000">
                                          <p:val>
                                            <p:strVal val="#ppt_h"/>
                                          </p:val>
                                        </p:tav>
                                      </p:tavLst>
                                    </p:anim>
                                  </p:childTnLst>
                                </p:cTn>
                              </p:par>
                            </p:childTnLst>
                          </p:cTn>
                        </p:par>
                        <p:par>
                          <p:cTn id="54" fill="hold" nodeType="afterGroup">
                            <p:stCondLst>
                              <p:cond delay="1000"/>
                            </p:stCondLst>
                            <p:childTnLst>
                              <p:par>
                                <p:cTn id="55" presetID="23" presetClass="entr" presetSubtype="16" fill="hold" grpId="0" nodeType="afterEffect">
                                  <p:stCondLst>
                                    <p:cond delay="0"/>
                                  </p:stCondLst>
                                  <p:childTnLst>
                                    <p:set>
                                      <p:cBhvr>
                                        <p:cTn id="56" dur="1" fill="hold">
                                          <p:stCondLst>
                                            <p:cond delay="0"/>
                                          </p:stCondLst>
                                        </p:cTn>
                                        <p:tgtEl>
                                          <p:spTgt spid="15375"/>
                                        </p:tgtEl>
                                        <p:attrNameLst>
                                          <p:attrName>style.visibility</p:attrName>
                                        </p:attrNameLst>
                                      </p:cBhvr>
                                      <p:to>
                                        <p:strVal val="visible"/>
                                      </p:to>
                                    </p:set>
                                    <p:anim calcmode="lin" valueType="num">
                                      <p:cBhvr>
                                        <p:cTn id="57" dur="500" fill="hold"/>
                                        <p:tgtEl>
                                          <p:spTgt spid="15375"/>
                                        </p:tgtEl>
                                        <p:attrNameLst>
                                          <p:attrName>ppt_w</p:attrName>
                                        </p:attrNameLst>
                                      </p:cBhvr>
                                      <p:tavLst>
                                        <p:tav tm="0">
                                          <p:val>
                                            <p:fltVal val="0"/>
                                          </p:val>
                                        </p:tav>
                                        <p:tav tm="100000">
                                          <p:val>
                                            <p:strVal val="#ppt_w"/>
                                          </p:val>
                                        </p:tav>
                                      </p:tavLst>
                                    </p:anim>
                                    <p:anim calcmode="lin" valueType="num">
                                      <p:cBhvr>
                                        <p:cTn id="58" dur="500" fill="hold"/>
                                        <p:tgtEl>
                                          <p:spTgt spid="1537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P spid="15364" grpId="0" animBg="1"/>
      <p:bldP spid="15365" grpId="0" animBg="1"/>
      <p:bldP spid="15366" grpId="0"/>
      <p:bldP spid="15367" grpId="0" animBg="1"/>
      <p:bldP spid="15368" grpId="0" animBg="1"/>
      <p:bldP spid="15369" grpId="0" animBg="1"/>
      <p:bldP spid="15370" grpId="0"/>
      <p:bldP spid="15371" grpId="0" animBg="1"/>
      <p:bldP spid="15372" grpId="0" animBg="1"/>
      <p:bldP spid="15373" grpId="0"/>
      <p:bldP spid="15374" grpId="0"/>
      <p:bldP spid="1537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GB" dirty="0"/>
              <a:t>Negotiation Strategies</a:t>
            </a:r>
          </a:p>
        </p:txBody>
      </p:sp>
      <p:sp>
        <p:nvSpPr>
          <p:cNvPr id="40963" name="Rectangle 3"/>
          <p:cNvSpPr>
            <a:spLocks noGrp="1" noChangeArrowheads="1"/>
          </p:cNvSpPr>
          <p:nvPr>
            <p:ph type="body" idx="1"/>
          </p:nvPr>
        </p:nvSpPr>
        <p:spPr/>
        <p:txBody>
          <a:bodyPr/>
          <a:lstStyle/>
          <a:p>
            <a:pPr>
              <a:lnSpc>
                <a:spcPct val="150000"/>
              </a:lnSpc>
            </a:pPr>
            <a:r>
              <a:rPr lang="en-GB" dirty="0"/>
              <a:t>Hard Bargaining</a:t>
            </a:r>
          </a:p>
          <a:p>
            <a:pPr>
              <a:lnSpc>
                <a:spcPct val="150000"/>
              </a:lnSpc>
            </a:pPr>
            <a:r>
              <a:rPr lang="en-GB" dirty="0"/>
              <a:t>Soft Bargaining</a:t>
            </a:r>
          </a:p>
          <a:p>
            <a:pPr>
              <a:lnSpc>
                <a:spcPct val="150000"/>
              </a:lnSpc>
            </a:pPr>
            <a:r>
              <a:rPr lang="en-GB" dirty="0"/>
              <a:t>Principled Bargaining</a:t>
            </a:r>
          </a:p>
        </p:txBody>
      </p:sp>
      <p:pic>
        <p:nvPicPr>
          <p:cNvPr id="2" name="Picture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6096000" y="4267200"/>
            <a:ext cx="2324100" cy="1971675"/>
          </a:xfrm>
          <a:prstGeom prst="rect">
            <a:avLst/>
          </a:prstGeom>
        </p:spPr>
      </p:pic>
    </p:spTree>
    <p:extLst>
      <p:ext uri="{BB962C8B-B14F-4D97-AF65-F5344CB8AC3E}">
        <p14:creationId xmlns="" xmlns:p14="http://schemas.microsoft.com/office/powerpoint/2010/main" val="1947387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GB" dirty="0"/>
              <a:t>Hard Bargaining</a:t>
            </a:r>
          </a:p>
        </p:txBody>
      </p:sp>
      <p:sp>
        <p:nvSpPr>
          <p:cNvPr id="32771" name="Rectangle 3"/>
          <p:cNvSpPr>
            <a:spLocks noGrp="1" noChangeArrowheads="1"/>
          </p:cNvSpPr>
          <p:nvPr>
            <p:ph type="body" idx="1"/>
          </p:nvPr>
        </p:nvSpPr>
        <p:spPr/>
        <p:txBody>
          <a:bodyPr>
            <a:noAutofit/>
          </a:bodyPr>
          <a:lstStyle/>
          <a:p>
            <a:pPr>
              <a:lnSpc>
                <a:spcPct val="200000"/>
              </a:lnSpc>
            </a:pPr>
            <a:r>
              <a:rPr lang="en-GB" sz="2000" dirty="0"/>
              <a:t>Gives away nothing.</a:t>
            </a:r>
          </a:p>
          <a:p>
            <a:pPr>
              <a:lnSpc>
                <a:spcPct val="200000"/>
              </a:lnSpc>
            </a:pPr>
            <a:r>
              <a:rPr lang="en-GB" sz="2000" dirty="0"/>
              <a:t>See participant as adversaries</a:t>
            </a:r>
          </a:p>
          <a:p>
            <a:pPr>
              <a:lnSpc>
                <a:spcPct val="200000"/>
              </a:lnSpc>
            </a:pPr>
            <a:r>
              <a:rPr lang="en-GB" sz="2000" dirty="0"/>
              <a:t>Hard sell and take-it-or-leave-it.</a:t>
            </a:r>
          </a:p>
          <a:p>
            <a:pPr>
              <a:lnSpc>
                <a:spcPct val="200000"/>
              </a:lnSpc>
            </a:pPr>
            <a:r>
              <a:rPr lang="en-GB" sz="2000" dirty="0"/>
              <a:t>Distrust others</a:t>
            </a:r>
          </a:p>
          <a:p>
            <a:pPr>
              <a:lnSpc>
                <a:spcPct val="200000"/>
              </a:lnSpc>
            </a:pPr>
            <a:r>
              <a:rPr lang="en-GB" sz="2000" dirty="0"/>
              <a:t>Play sneaky games to get negotiating advantage</a:t>
            </a:r>
          </a:p>
          <a:p>
            <a:pPr>
              <a:lnSpc>
                <a:spcPct val="200000"/>
              </a:lnSpc>
            </a:pPr>
            <a:r>
              <a:rPr lang="en-GB" sz="2000" dirty="0"/>
              <a:t>May use physical presence/threats</a:t>
            </a:r>
          </a:p>
          <a:p>
            <a:pPr>
              <a:lnSpc>
                <a:spcPct val="200000"/>
              </a:lnSpc>
            </a:pPr>
            <a:r>
              <a:rPr lang="en-GB" sz="2000" dirty="0"/>
              <a:t>Two hard </a:t>
            </a:r>
            <a:r>
              <a:rPr lang="en-GB" sz="2000" dirty="0" err="1"/>
              <a:t>bargainers</a:t>
            </a:r>
            <a:r>
              <a:rPr lang="en-GB" sz="2000" dirty="0"/>
              <a:t> may end up both loosing</a:t>
            </a:r>
          </a:p>
          <a:p>
            <a:pPr>
              <a:lnSpc>
                <a:spcPct val="200000"/>
              </a:lnSpc>
            </a:pPr>
            <a:endParaRPr lang="en-GB" sz="2000" dirty="0"/>
          </a:p>
        </p:txBody>
      </p:sp>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6096000" y="4267200"/>
            <a:ext cx="2324100" cy="1971675"/>
          </a:xfrm>
          <a:prstGeom prst="rect">
            <a:avLst/>
          </a:prstGeom>
        </p:spPr>
      </p:pic>
    </p:spTree>
    <p:extLst>
      <p:ext uri="{BB962C8B-B14F-4D97-AF65-F5344CB8AC3E}">
        <p14:creationId xmlns="" xmlns:p14="http://schemas.microsoft.com/office/powerpoint/2010/main" val="2136907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GB" dirty="0"/>
              <a:t>Soft Bargaining</a:t>
            </a:r>
          </a:p>
        </p:txBody>
      </p:sp>
      <p:sp>
        <p:nvSpPr>
          <p:cNvPr id="34819" name="Rectangle 3"/>
          <p:cNvSpPr>
            <a:spLocks noGrp="1" noChangeArrowheads="1"/>
          </p:cNvSpPr>
          <p:nvPr>
            <p:ph type="body" idx="1"/>
          </p:nvPr>
        </p:nvSpPr>
        <p:spPr/>
        <p:txBody>
          <a:bodyPr/>
          <a:lstStyle/>
          <a:p>
            <a:pPr>
              <a:lnSpc>
                <a:spcPct val="200000"/>
              </a:lnSpc>
            </a:pPr>
            <a:r>
              <a:rPr lang="en-GB" sz="2000" dirty="0"/>
              <a:t>Agreeable &amp; Flexible.</a:t>
            </a:r>
          </a:p>
          <a:p>
            <a:pPr>
              <a:lnSpc>
                <a:spcPct val="200000"/>
              </a:lnSpc>
            </a:pPr>
            <a:r>
              <a:rPr lang="en-GB" sz="2000" dirty="0"/>
              <a:t>Treating the participant as friends</a:t>
            </a:r>
          </a:p>
          <a:p>
            <a:pPr>
              <a:lnSpc>
                <a:spcPct val="200000"/>
              </a:lnSpc>
            </a:pPr>
            <a:r>
              <a:rPr lang="en-GB" sz="2000" dirty="0"/>
              <a:t>Seeking agreement at any cost</a:t>
            </a:r>
          </a:p>
          <a:p>
            <a:pPr>
              <a:lnSpc>
                <a:spcPct val="200000"/>
              </a:lnSpc>
            </a:pPr>
            <a:r>
              <a:rPr lang="en-GB" sz="2000" dirty="0"/>
              <a:t>Honest about their bottom line</a:t>
            </a:r>
          </a:p>
          <a:p>
            <a:pPr>
              <a:lnSpc>
                <a:spcPct val="200000"/>
              </a:lnSpc>
            </a:pPr>
            <a:r>
              <a:rPr lang="en-GB" sz="2000" dirty="0"/>
              <a:t>Leaves them to vulnerable to hard </a:t>
            </a:r>
            <a:r>
              <a:rPr lang="en-GB" sz="2000" dirty="0" err="1"/>
              <a:t>bargainers</a:t>
            </a:r>
            <a:endParaRPr lang="en-GB" sz="2000" dirty="0"/>
          </a:p>
          <a:p>
            <a:pPr>
              <a:buFontTx/>
              <a:buNone/>
            </a:pPr>
            <a:endParaRPr lang="en-GB" sz="2000" dirty="0"/>
          </a:p>
        </p:txBody>
      </p:sp>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6096000" y="4267200"/>
            <a:ext cx="2324100" cy="1971675"/>
          </a:xfrm>
          <a:prstGeom prst="rect">
            <a:avLst/>
          </a:prstGeom>
        </p:spPr>
      </p:pic>
    </p:spTree>
    <p:extLst>
      <p:ext uri="{BB962C8B-B14F-4D97-AF65-F5344CB8AC3E}">
        <p14:creationId xmlns="" xmlns:p14="http://schemas.microsoft.com/office/powerpoint/2010/main" val="2285008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861</TotalTime>
  <Words>1062</Words>
  <Application>Microsoft Office PowerPoint</Application>
  <PresentationFormat>On-screen Show (4:3)</PresentationFormat>
  <Paragraphs>178</Paragraphs>
  <Slides>23</Slides>
  <Notes>15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ENTREPRENEURSHIP </vt:lpstr>
      <vt:lpstr>Influencing and Negotiation</vt:lpstr>
      <vt:lpstr>Influencing</vt:lpstr>
      <vt:lpstr>Influencing Strategies</vt:lpstr>
      <vt:lpstr>Negotiations</vt:lpstr>
      <vt:lpstr>Negotiation is the trading of value</vt:lpstr>
      <vt:lpstr>Negotiation Strategies</vt:lpstr>
      <vt:lpstr>Hard Bargaining</vt:lpstr>
      <vt:lpstr>Soft Bargaining</vt:lpstr>
      <vt:lpstr>Principled Bargaining</vt:lpstr>
      <vt:lpstr>Types of negotiation</vt:lpstr>
      <vt:lpstr>Planning to negotiate</vt:lpstr>
      <vt:lpstr>Team Roles in Negotiating Team</vt:lpstr>
      <vt:lpstr>Factors for success</vt:lpstr>
      <vt:lpstr>Tips on Negotiation</vt:lpstr>
      <vt:lpstr>Slide 16</vt:lpstr>
      <vt:lpstr>Slide 17</vt:lpstr>
      <vt:lpstr>Slide 18</vt:lpstr>
      <vt:lpstr>The Process of Social Entrepreneurship</vt:lpstr>
      <vt:lpstr>Slide 20</vt:lpstr>
      <vt:lpstr>Slide 21</vt:lpstr>
      <vt:lpstr>Slide 22</vt:lpstr>
      <vt:lpstr>Lecture Review</vt:lpstr>
    </vt:vector>
  </TitlesOfParts>
  <Company>MyCompanyName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 the Entrepreneurial Mind: From Ideas to Reality</dc:title>
  <dc:creator>MyUserName</dc:creator>
  <cp:lastModifiedBy>Zia</cp:lastModifiedBy>
  <cp:revision>101</cp:revision>
  <dcterms:created xsi:type="dcterms:W3CDTF">2013-10-03T09:43:12Z</dcterms:created>
  <dcterms:modified xsi:type="dcterms:W3CDTF">2020-09-02T14:37:32Z</dcterms:modified>
</cp:coreProperties>
</file>