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6" r:id="rId2"/>
    <p:sldId id="387" r:id="rId3"/>
    <p:sldId id="433" r:id="rId4"/>
    <p:sldId id="434" r:id="rId5"/>
    <p:sldId id="435" r:id="rId6"/>
    <p:sldId id="436" r:id="rId7"/>
    <p:sldId id="386" r:id="rId8"/>
    <p:sldId id="412" r:id="rId9"/>
    <p:sldId id="437" r:id="rId10"/>
    <p:sldId id="438" r:id="rId11"/>
    <p:sldId id="413" r:id="rId12"/>
    <p:sldId id="414" r:id="rId13"/>
    <p:sldId id="415" r:id="rId14"/>
    <p:sldId id="416" r:id="rId15"/>
    <p:sldId id="417" r:id="rId16"/>
    <p:sldId id="41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71"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9372"/>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85B88A-C841-402B-B2F9-EDF798484FBC}" type="datetimeFigureOut">
              <a:rPr lang="en-US" smtClean="0"/>
              <a:pPr/>
              <a:t>9/1/2020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3A5EB-6F79-4447-ABC5-06DD99348053}" type="slidenum">
              <a:rPr lang="en-US" smtClean="0"/>
              <a:pPr/>
              <a:t>‹#›</a:t>
            </a:fld>
            <a:endParaRPr lang="en-US"/>
          </a:p>
        </p:txBody>
      </p:sp>
    </p:spTree>
    <p:extLst>
      <p:ext uri="{BB962C8B-B14F-4D97-AF65-F5344CB8AC3E}">
        <p14:creationId xmlns="" xmlns:p14="http://schemas.microsoft.com/office/powerpoint/2010/main" val="2277825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501" eaLnBrk="0" hangingPunct="0">
              <a:defRPr sz="2400">
                <a:solidFill>
                  <a:schemeClr val="tx1"/>
                </a:solidFill>
                <a:latin typeface="Times New Roman" pitchFamily="18" charset="0"/>
              </a:defRPr>
            </a:lvl1pPr>
            <a:lvl2pPr marL="727868" indent="-279949" defTabSz="914501" eaLnBrk="0" hangingPunct="0">
              <a:defRPr sz="2400">
                <a:solidFill>
                  <a:schemeClr val="tx1"/>
                </a:solidFill>
                <a:latin typeface="Times New Roman" pitchFamily="18" charset="0"/>
              </a:defRPr>
            </a:lvl2pPr>
            <a:lvl3pPr marL="1119797" indent="-223959" defTabSz="914501" eaLnBrk="0" hangingPunct="0">
              <a:defRPr sz="2400">
                <a:solidFill>
                  <a:schemeClr val="tx1"/>
                </a:solidFill>
                <a:latin typeface="Times New Roman" pitchFamily="18" charset="0"/>
              </a:defRPr>
            </a:lvl3pPr>
            <a:lvl4pPr marL="1567716" indent="-223959" defTabSz="914501" eaLnBrk="0" hangingPunct="0">
              <a:defRPr sz="2400">
                <a:solidFill>
                  <a:schemeClr val="tx1"/>
                </a:solidFill>
                <a:latin typeface="Times New Roman" pitchFamily="18" charset="0"/>
              </a:defRPr>
            </a:lvl4pPr>
            <a:lvl5pPr marL="2015635" indent="-223959" defTabSz="914501" eaLnBrk="0" hangingPunct="0">
              <a:defRPr sz="2400">
                <a:solidFill>
                  <a:schemeClr val="tx1"/>
                </a:solidFill>
                <a:latin typeface="Times New Roman" pitchFamily="18" charset="0"/>
              </a:defRPr>
            </a:lvl5pPr>
            <a:lvl6pPr marL="2463554" indent="-223959" defTabSz="914501" eaLnBrk="0" fontAlgn="base" hangingPunct="0">
              <a:spcBef>
                <a:spcPct val="0"/>
              </a:spcBef>
              <a:spcAft>
                <a:spcPct val="0"/>
              </a:spcAft>
              <a:defRPr sz="2400">
                <a:solidFill>
                  <a:schemeClr val="tx1"/>
                </a:solidFill>
                <a:latin typeface="Times New Roman" pitchFamily="18" charset="0"/>
              </a:defRPr>
            </a:lvl6pPr>
            <a:lvl7pPr marL="2911472" indent="-223959" defTabSz="914501" eaLnBrk="0" fontAlgn="base" hangingPunct="0">
              <a:spcBef>
                <a:spcPct val="0"/>
              </a:spcBef>
              <a:spcAft>
                <a:spcPct val="0"/>
              </a:spcAft>
              <a:defRPr sz="2400">
                <a:solidFill>
                  <a:schemeClr val="tx1"/>
                </a:solidFill>
                <a:latin typeface="Times New Roman" pitchFamily="18" charset="0"/>
              </a:defRPr>
            </a:lvl7pPr>
            <a:lvl8pPr marL="3359391" indent="-223959" defTabSz="914501" eaLnBrk="0" fontAlgn="base" hangingPunct="0">
              <a:spcBef>
                <a:spcPct val="0"/>
              </a:spcBef>
              <a:spcAft>
                <a:spcPct val="0"/>
              </a:spcAft>
              <a:defRPr sz="2400">
                <a:solidFill>
                  <a:schemeClr val="tx1"/>
                </a:solidFill>
                <a:latin typeface="Times New Roman" pitchFamily="18" charset="0"/>
              </a:defRPr>
            </a:lvl8pPr>
            <a:lvl9pPr marL="3807310" indent="-223959" defTabSz="914501" eaLnBrk="0" fontAlgn="base" hangingPunct="0">
              <a:spcBef>
                <a:spcPct val="0"/>
              </a:spcBef>
              <a:spcAft>
                <a:spcPct val="0"/>
              </a:spcAft>
              <a:defRPr sz="2400">
                <a:solidFill>
                  <a:schemeClr val="tx1"/>
                </a:solidFill>
                <a:latin typeface="Times New Roman" pitchFamily="18" charset="0"/>
              </a:defRPr>
            </a:lvl9pPr>
          </a:lstStyle>
          <a:p>
            <a:fld id="{201D38FF-7897-4B2C-BF53-047740897FCF}" type="slidenum">
              <a:rPr lang="en-GB" sz="1200">
                <a:latin typeface="Tahoma" pitchFamily="34" charset="0"/>
              </a:rPr>
              <a:pPr/>
              <a:t>15</a:t>
            </a:fld>
            <a:endParaRPr lang="en-GB" sz="1200">
              <a:latin typeface="Tahoma"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GB"/>
              <a:t>If you are doing this as part of a strategy implementation, then first should show where people are at the moment relative to the firm and then show how this would be expected to change as a result of the change.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501" eaLnBrk="0" hangingPunct="0">
              <a:defRPr sz="2400">
                <a:solidFill>
                  <a:schemeClr val="tx1"/>
                </a:solidFill>
                <a:latin typeface="Times New Roman" pitchFamily="18" charset="0"/>
              </a:defRPr>
            </a:lvl1pPr>
            <a:lvl2pPr marL="727868" indent="-279949" defTabSz="914501" eaLnBrk="0" hangingPunct="0">
              <a:defRPr sz="2400">
                <a:solidFill>
                  <a:schemeClr val="tx1"/>
                </a:solidFill>
                <a:latin typeface="Times New Roman" pitchFamily="18" charset="0"/>
              </a:defRPr>
            </a:lvl2pPr>
            <a:lvl3pPr marL="1119797" indent="-223959" defTabSz="914501" eaLnBrk="0" hangingPunct="0">
              <a:defRPr sz="2400">
                <a:solidFill>
                  <a:schemeClr val="tx1"/>
                </a:solidFill>
                <a:latin typeface="Times New Roman" pitchFamily="18" charset="0"/>
              </a:defRPr>
            </a:lvl3pPr>
            <a:lvl4pPr marL="1567716" indent="-223959" defTabSz="914501" eaLnBrk="0" hangingPunct="0">
              <a:defRPr sz="2400">
                <a:solidFill>
                  <a:schemeClr val="tx1"/>
                </a:solidFill>
                <a:latin typeface="Times New Roman" pitchFamily="18" charset="0"/>
              </a:defRPr>
            </a:lvl4pPr>
            <a:lvl5pPr marL="2015635" indent="-223959" defTabSz="914501" eaLnBrk="0" hangingPunct="0">
              <a:defRPr sz="2400">
                <a:solidFill>
                  <a:schemeClr val="tx1"/>
                </a:solidFill>
                <a:latin typeface="Times New Roman" pitchFamily="18" charset="0"/>
              </a:defRPr>
            </a:lvl5pPr>
            <a:lvl6pPr marL="2463554" indent="-223959" defTabSz="914501" eaLnBrk="0" fontAlgn="base" hangingPunct="0">
              <a:spcBef>
                <a:spcPct val="0"/>
              </a:spcBef>
              <a:spcAft>
                <a:spcPct val="0"/>
              </a:spcAft>
              <a:defRPr sz="2400">
                <a:solidFill>
                  <a:schemeClr val="tx1"/>
                </a:solidFill>
                <a:latin typeface="Times New Roman" pitchFamily="18" charset="0"/>
              </a:defRPr>
            </a:lvl6pPr>
            <a:lvl7pPr marL="2911472" indent="-223959" defTabSz="914501" eaLnBrk="0" fontAlgn="base" hangingPunct="0">
              <a:spcBef>
                <a:spcPct val="0"/>
              </a:spcBef>
              <a:spcAft>
                <a:spcPct val="0"/>
              </a:spcAft>
              <a:defRPr sz="2400">
                <a:solidFill>
                  <a:schemeClr val="tx1"/>
                </a:solidFill>
                <a:latin typeface="Times New Roman" pitchFamily="18" charset="0"/>
              </a:defRPr>
            </a:lvl7pPr>
            <a:lvl8pPr marL="3359391" indent="-223959" defTabSz="914501" eaLnBrk="0" fontAlgn="base" hangingPunct="0">
              <a:spcBef>
                <a:spcPct val="0"/>
              </a:spcBef>
              <a:spcAft>
                <a:spcPct val="0"/>
              </a:spcAft>
              <a:defRPr sz="2400">
                <a:solidFill>
                  <a:schemeClr val="tx1"/>
                </a:solidFill>
                <a:latin typeface="Times New Roman" pitchFamily="18" charset="0"/>
              </a:defRPr>
            </a:lvl8pPr>
            <a:lvl9pPr marL="3807310" indent="-223959" defTabSz="914501" eaLnBrk="0" fontAlgn="base" hangingPunct="0">
              <a:spcBef>
                <a:spcPct val="0"/>
              </a:spcBef>
              <a:spcAft>
                <a:spcPct val="0"/>
              </a:spcAft>
              <a:defRPr sz="2400">
                <a:solidFill>
                  <a:schemeClr val="tx1"/>
                </a:solidFill>
                <a:latin typeface="Times New Roman" pitchFamily="18" charset="0"/>
              </a:defRPr>
            </a:lvl9pPr>
          </a:lstStyle>
          <a:p>
            <a:fld id="{D213B52C-BB5D-4C18-82B7-67C128CD89AE}" type="slidenum">
              <a:rPr lang="en-GB" sz="1200">
                <a:latin typeface="Tahoma" pitchFamily="34" charset="0"/>
              </a:rPr>
              <a:pPr/>
              <a:t>16</a:t>
            </a:fld>
            <a:endParaRPr lang="en-GB" sz="1200">
              <a:latin typeface="Tahoma" pitchFamily="34" charset="0"/>
            </a:endParaRPr>
          </a:p>
        </p:txBody>
      </p:sp>
      <p:sp>
        <p:nvSpPr>
          <p:cNvPr id="24579" name="Rectangle 2"/>
          <p:cNvSpPr>
            <a:spLocks noGrp="1" noRot="1" noChangeAspect="1" noChangeArrowheads="1" noTextEdit="1"/>
          </p:cNvSpPr>
          <p:nvPr>
            <p:ph type="sldImg"/>
          </p:nvPr>
        </p:nvSpPr>
        <p:spPr>
          <a:solidFill>
            <a:srgbClr val="FFFFFF"/>
          </a:solidFill>
          <a:ln/>
        </p:spPr>
      </p:sp>
      <p:sp>
        <p:nvSpPr>
          <p:cNvPr id="2458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GB"/>
              <a:t>If you are doing this as part of a strategy implementation, then first should show where people are at the moment relative to the firm and then show how this would be expected to change as a result of the change.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ABC51B-B2A6-4737-9967-05F848A1C1B3}" type="datetime1">
              <a:rPr lang="en-US" smtClean="0"/>
              <a:pPr/>
              <a:t>9/1/2020</a:t>
            </a:fld>
            <a:endParaRPr lang="en-US"/>
          </a:p>
        </p:txBody>
      </p:sp>
      <p:sp>
        <p:nvSpPr>
          <p:cNvPr id="5" name="Footer Placeholder 4"/>
          <p:cNvSpPr>
            <a:spLocks noGrp="1"/>
          </p:cNvSpPr>
          <p:nvPr>
            <p:ph type="ftr" sz="quarter" idx="11"/>
          </p:nvPr>
        </p:nvSpPr>
        <p:spPr/>
        <p:txBody>
          <a:bodyPr/>
          <a:lstStyle/>
          <a:p>
            <a:r>
              <a:rPr lang="en-US"/>
              <a:t>Chapter 10: Pricing</a:t>
            </a:r>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2594157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21C047-6BA1-480C-B052-2EBB7BDA9BCA}" type="datetime1">
              <a:rPr lang="en-US" smtClean="0"/>
              <a:pPr/>
              <a:t>9/1/2020</a:t>
            </a:fld>
            <a:endParaRPr lang="en-US"/>
          </a:p>
        </p:txBody>
      </p:sp>
      <p:sp>
        <p:nvSpPr>
          <p:cNvPr id="5" name="Footer Placeholder 4"/>
          <p:cNvSpPr>
            <a:spLocks noGrp="1"/>
          </p:cNvSpPr>
          <p:nvPr>
            <p:ph type="ftr" sz="quarter" idx="11"/>
          </p:nvPr>
        </p:nvSpPr>
        <p:spPr/>
        <p:txBody>
          <a:bodyPr/>
          <a:lstStyle/>
          <a:p>
            <a:r>
              <a:rPr lang="en-US"/>
              <a:t>Chapter 10: Pricing</a:t>
            </a:r>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770703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638D00-457A-4865-B64C-A057883009E0}" type="datetime1">
              <a:rPr lang="en-US" smtClean="0"/>
              <a:pPr/>
              <a:t>9/1/2020</a:t>
            </a:fld>
            <a:endParaRPr lang="en-US"/>
          </a:p>
        </p:txBody>
      </p:sp>
      <p:sp>
        <p:nvSpPr>
          <p:cNvPr id="5" name="Footer Placeholder 4"/>
          <p:cNvSpPr>
            <a:spLocks noGrp="1"/>
          </p:cNvSpPr>
          <p:nvPr>
            <p:ph type="ftr" sz="quarter" idx="11"/>
          </p:nvPr>
        </p:nvSpPr>
        <p:spPr/>
        <p:txBody>
          <a:bodyPr/>
          <a:lstStyle/>
          <a:p>
            <a:r>
              <a:rPr lang="en-US"/>
              <a:t>Chapter 10: Pricing</a:t>
            </a:r>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2841067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1173163" y="1981200"/>
            <a:ext cx="3810000" cy="4114800"/>
          </a:xfrm>
        </p:spPr>
        <p:txBody>
          <a:bodyPr/>
          <a:lstStyle/>
          <a:p>
            <a:pPr lvl="0"/>
            <a:endParaRPr lang="en-US" noProof="0"/>
          </a:p>
        </p:txBody>
      </p:sp>
      <p:sp>
        <p:nvSpPr>
          <p:cNvPr id="4" name="Text Placeholder 3"/>
          <p:cNvSpPr>
            <a:spLocks noGrp="1"/>
          </p:cNvSpPr>
          <p:nvPr>
            <p:ph type="body" sz="half" idx="2"/>
          </p:nvPr>
        </p:nvSpPr>
        <p:spPr>
          <a:xfrm>
            <a:off x="5135563"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pPr>
              <a:defRPr/>
            </a:pPr>
            <a:fld id="{AAA53254-595D-4104-AA6C-DD49A60D5568}" type="slidenum">
              <a:rPr lang="en-US"/>
              <a:pPr>
                <a:defRPr/>
              </a:pPr>
              <a:t>‹#›</a:t>
            </a:fld>
            <a:endParaRPr lang="en-US"/>
          </a:p>
        </p:txBody>
      </p:sp>
    </p:spTree>
    <p:extLst>
      <p:ext uri="{BB962C8B-B14F-4D97-AF65-F5344CB8AC3E}">
        <p14:creationId xmlns="" xmlns:p14="http://schemas.microsoft.com/office/powerpoint/2010/main" val="3040506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32CC4C-FE0B-4905-B831-B88F898EDF8B}" type="datetime1">
              <a:rPr lang="en-US" smtClean="0"/>
              <a:pPr/>
              <a:t>9/1/2020</a:t>
            </a:fld>
            <a:endParaRPr lang="en-US"/>
          </a:p>
        </p:txBody>
      </p:sp>
      <p:sp>
        <p:nvSpPr>
          <p:cNvPr id="5" name="Footer Placeholder 4"/>
          <p:cNvSpPr>
            <a:spLocks noGrp="1"/>
          </p:cNvSpPr>
          <p:nvPr>
            <p:ph type="ftr" sz="quarter" idx="11"/>
          </p:nvPr>
        </p:nvSpPr>
        <p:spPr/>
        <p:txBody>
          <a:bodyPr/>
          <a:lstStyle/>
          <a:p>
            <a:r>
              <a:rPr lang="en-US"/>
              <a:t>Chapter 10: Pricing</a:t>
            </a:r>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95309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4920C5-8172-46A5-96FD-A3949B89C1EA}" type="datetime1">
              <a:rPr lang="en-US" smtClean="0"/>
              <a:pPr/>
              <a:t>9/1/2020</a:t>
            </a:fld>
            <a:endParaRPr lang="en-US"/>
          </a:p>
        </p:txBody>
      </p:sp>
      <p:sp>
        <p:nvSpPr>
          <p:cNvPr id="5" name="Footer Placeholder 4"/>
          <p:cNvSpPr>
            <a:spLocks noGrp="1"/>
          </p:cNvSpPr>
          <p:nvPr>
            <p:ph type="ftr" sz="quarter" idx="11"/>
          </p:nvPr>
        </p:nvSpPr>
        <p:spPr/>
        <p:txBody>
          <a:bodyPr/>
          <a:lstStyle/>
          <a:p>
            <a:r>
              <a:rPr lang="en-US"/>
              <a:t>Chapter 10: Pricing</a:t>
            </a:r>
          </a:p>
        </p:txBody>
      </p:sp>
      <p:sp>
        <p:nvSpPr>
          <p:cNvPr id="6" name="Slide Number Placeholder 5"/>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367246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BBD298-5200-4467-9555-DC2F3D776B5B}" type="datetime1">
              <a:rPr lang="en-US" smtClean="0"/>
              <a:pPr/>
              <a:t>9/1/2020</a:t>
            </a:fld>
            <a:endParaRPr lang="en-US"/>
          </a:p>
        </p:txBody>
      </p:sp>
      <p:sp>
        <p:nvSpPr>
          <p:cNvPr id="6" name="Footer Placeholder 5"/>
          <p:cNvSpPr>
            <a:spLocks noGrp="1"/>
          </p:cNvSpPr>
          <p:nvPr>
            <p:ph type="ftr" sz="quarter" idx="11"/>
          </p:nvPr>
        </p:nvSpPr>
        <p:spPr/>
        <p:txBody>
          <a:bodyPr/>
          <a:lstStyle/>
          <a:p>
            <a:r>
              <a:rPr lang="en-US"/>
              <a:t>Chapter 10: Pricing</a:t>
            </a:r>
          </a:p>
        </p:txBody>
      </p:sp>
      <p:sp>
        <p:nvSpPr>
          <p:cNvPr id="7" name="Slide Number Placeholder 6"/>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2902116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120AB6-6275-476F-A307-1032FB66E2BD}" type="datetime1">
              <a:rPr lang="en-US" smtClean="0"/>
              <a:pPr/>
              <a:t>9/1/2020</a:t>
            </a:fld>
            <a:endParaRPr lang="en-US"/>
          </a:p>
        </p:txBody>
      </p:sp>
      <p:sp>
        <p:nvSpPr>
          <p:cNvPr id="8" name="Footer Placeholder 7"/>
          <p:cNvSpPr>
            <a:spLocks noGrp="1"/>
          </p:cNvSpPr>
          <p:nvPr>
            <p:ph type="ftr" sz="quarter" idx="11"/>
          </p:nvPr>
        </p:nvSpPr>
        <p:spPr/>
        <p:txBody>
          <a:bodyPr/>
          <a:lstStyle/>
          <a:p>
            <a:r>
              <a:rPr lang="en-US"/>
              <a:t>Chapter 10: Pricing</a:t>
            </a:r>
          </a:p>
        </p:txBody>
      </p:sp>
      <p:sp>
        <p:nvSpPr>
          <p:cNvPr id="9" name="Slide Number Placeholder 8"/>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1873893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889F66-0B92-488F-867A-4AC3B1B37692}" type="datetime1">
              <a:rPr lang="en-US" smtClean="0"/>
              <a:pPr/>
              <a:t>9/1/2020</a:t>
            </a:fld>
            <a:endParaRPr lang="en-US"/>
          </a:p>
        </p:txBody>
      </p:sp>
      <p:sp>
        <p:nvSpPr>
          <p:cNvPr id="4" name="Footer Placeholder 3"/>
          <p:cNvSpPr>
            <a:spLocks noGrp="1"/>
          </p:cNvSpPr>
          <p:nvPr>
            <p:ph type="ftr" sz="quarter" idx="11"/>
          </p:nvPr>
        </p:nvSpPr>
        <p:spPr/>
        <p:txBody>
          <a:bodyPr/>
          <a:lstStyle/>
          <a:p>
            <a:r>
              <a:rPr lang="en-US"/>
              <a:t>Chapter 10: Pricing</a:t>
            </a:r>
          </a:p>
        </p:txBody>
      </p:sp>
      <p:sp>
        <p:nvSpPr>
          <p:cNvPr id="5" name="Slide Number Placeholder 4"/>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3763149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DFD81-CC09-4EA1-A70F-A60D2DD5D5BE}" type="datetime1">
              <a:rPr lang="en-US" smtClean="0"/>
              <a:pPr/>
              <a:t>9/1/2020</a:t>
            </a:fld>
            <a:endParaRPr lang="en-US"/>
          </a:p>
        </p:txBody>
      </p:sp>
      <p:sp>
        <p:nvSpPr>
          <p:cNvPr id="3" name="Footer Placeholder 2"/>
          <p:cNvSpPr>
            <a:spLocks noGrp="1"/>
          </p:cNvSpPr>
          <p:nvPr>
            <p:ph type="ftr" sz="quarter" idx="11"/>
          </p:nvPr>
        </p:nvSpPr>
        <p:spPr/>
        <p:txBody>
          <a:bodyPr/>
          <a:lstStyle/>
          <a:p>
            <a:r>
              <a:rPr lang="en-US"/>
              <a:t>Chapter 10: Pricing</a:t>
            </a:r>
          </a:p>
        </p:txBody>
      </p:sp>
      <p:sp>
        <p:nvSpPr>
          <p:cNvPr id="4" name="Slide Number Placeholder 3"/>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1126882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03200-B094-4008-AE9D-28829170BA21}" type="datetime1">
              <a:rPr lang="en-US" smtClean="0"/>
              <a:pPr/>
              <a:t>9/1/2020</a:t>
            </a:fld>
            <a:endParaRPr lang="en-US"/>
          </a:p>
        </p:txBody>
      </p:sp>
      <p:sp>
        <p:nvSpPr>
          <p:cNvPr id="6" name="Footer Placeholder 5"/>
          <p:cNvSpPr>
            <a:spLocks noGrp="1"/>
          </p:cNvSpPr>
          <p:nvPr>
            <p:ph type="ftr" sz="quarter" idx="11"/>
          </p:nvPr>
        </p:nvSpPr>
        <p:spPr/>
        <p:txBody>
          <a:bodyPr/>
          <a:lstStyle/>
          <a:p>
            <a:r>
              <a:rPr lang="en-US"/>
              <a:t>Chapter 10: Pricing</a:t>
            </a:r>
          </a:p>
        </p:txBody>
      </p:sp>
      <p:sp>
        <p:nvSpPr>
          <p:cNvPr id="7" name="Slide Number Placeholder 6"/>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3741652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F5D203-9D9C-440F-ADB6-BCFA2244B54B}" type="datetime1">
              <a:rPr lang="en-US" smtClean="0"/>
              <a:pPr/>
              <a:t>9/1/2020</a:t>
            </a:fld>
            <a:endParaRPr lang="en-US"/>
          </a:p>
        </p:txBody>
      </p:sp>
      <p:sp>
        <p:nvSpPr>
          <p:cNvPr id="6" name="Footer Placeholder 5"/>
          <p:cNvSpPr>
            <a:spLocks noGrp="1"/>
          </p:cNvSpPr>
          <p:nvPr>
            <p:ph type="ftr" sz="quarter" idx="11"/>
          </p:nvPr>
        </p:nvSpPr>
        <p:spPr/>
        <p:txBody>
          <a:bodyPr/>
          <a:lstStyle/>
          <a:p>
            <a:r>
              <a:rPr lang="en-US"/>
              <a:t>Chapter 10: Pricing</a:t>
            </a:r>
          </a:p>
        </p:txBody>
      </p:sp>
      <p:sp>
        <p:nvSpPr>
          <p:cNvPr id="7" name="Slide Number Placeholder 6"/>
          <p:cNvSpPr>
            <a:spLocks noGrp="1"/>
          </p:cNvSpPr>
          <p:nvPr>
            <p:ph type="sldNum" sz="quarter" idx="12"/>
          </p:nvPr>
        </p:nvSpPr>
        <p:spPr/>
        <p:txBody>
          <a:body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83508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7BD9E-11AD-4918-BAB9-6ECC9D896167}" type="datetime1">
              <a:rPr lang="en-US" smtClean="0"/>
              <a:pPr/>
              <a:t>9/1/2020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Chapter 10: Pricing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19BCC-EB6D-4706-855E-B16354E90296}" type="slidenum">
              <a:rPr lang="en-US" smtClean="0"/>
              <a:pPr/>
              <a:t>‹#›</a:t>
            </a:fld>
            <a:endParaRPr lang="en-US"/>
          </a:p>
        </p:txBody>
      </p:sp>
    </p:spTree>
    <p:extLst>
      <p:ext uri="{BB962C8B-B14F-4D97-AF65-F5344CB8AC3E}">
        <p14:creationId xmlns="" xmlns:p14="http://schemas.microsoft.com/office/powerpoint/2010/main" val="4030905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ENTREPRENEURSHIP </a:t>
            </a:r>
          </a:p>
        </p:txBody>
      </p:sp>
      <p:sp>
        <p:nvSpPr>
          <p:cNvPr id="3" name="Content Placeholder 2"/>
          <p:cNvSpPr>
            <a:spLocks noGrp="1"/>
          </p:cNvSpPr>
          <p:nvPr>
            <p:ph idx="1"/>
          </p:nvPr>
        </p:nvSpPr>
        <p:spPr/>
        <p:txBody>
          <a:bodyPr>
            <a:normAutofit/>
          </a:bodyPr>
          <a:lstStyle/>
          <a:p>
            <a:pPr marL="0" indent="0" algn="ctr">
              <a:buNone/>
            </a:pPr>
            <a:r>
              <a:rPr lang="en-US" sz="6000" dirty="0"/>
              <a:t>Lecture No: 26</a:t>
            </a:r>
            <a:endParaRPr lang="en-US" sz="2000" dirty="0"/>
          </a:p>
          <a:p>
            <a:pPr marL="0" indent="0" algn="ctr">
              <a:buNone/>
            </a:pPr>
            <a:endParaRPr lang="en-US" sz="2800" dirty="0"/>
          </a:p>
          <a:p>
            <a:pPr marL="0" indent="0" algn="ctr">
              <a:buNone/>
            </a:pPr>
            <a:r>
              <a:rPr lang="en-US" sz="2800" dirty="0"/>
              <a:t>Resource Person:</a:t>
            </a:r>
          </a:p>
          <a:p>
            <a:pPr marL="0" indent="0" algn="ctr">
              <a:buNone/>
            </a:pPr>
            <a:r>
              <a:rPr lang="en-US" sz="3600" dirty="0"/>
              <a:t>Malik </a:t>
            </a:r>
            <a:r>
              <a:rPr lang="en-US" sz="3600" dirty="0" err="1"/>
              <a:t>Jawad</a:t>
            </a:r>
            <a:r>
              <a:rPr lang="en-US" sz="3600" dirty="0"/>
              <a:t> </a:t>
            </a:r>
            <a:r>
              <a:rPr lang="en-US" sz="3600" dirty="0" err="1"/>
              <a:t>Saboor</a:t>
            </a:r>
            <a:endParaRPr lang="en-US" sz="3600" dirty="0"/>
          </a:p>
          <a:p>
            <a:pPr marL="0" indent="0" algn="ctr">
              <a:buNone/>
            </a:pPr>
            <a:r>
              <a:rPr lang="en-US" sz="2000" dirty="0"/>
              <a:t>Assistant Professor</a:t>
            </a:r>
          </a:p>
          <a:p>
            <a:pPr marL="0" indent="0" algn="ctr">
              <a:buNone/>
            </a:pPr>
            <a:r>
              <a:rPr lang="en-US" sz="2000" dirty="0"/>
              <a:t>Department of Management Sciences</a:t>
            </a:r>
          </a:p>
          <a:p>
            <a:pPr marL="0" indent="0" algn="ctr">
              <a:buNone/>
            </a:pPr>
            <a:r>
              <a:rPr lang="en-US" sz="2000" dirty="0"/>
              <a:t>COMSATS Institute of Information Technology</a:t>
            </a:r>
          </a:p>
          <a:p>
            <a:pPr marL="0" indent="0" algn="ctr">
              <a:buNone/>
            </a:pPr>
            <a:r>
              <a:rPr lang="en-US" sz="2000" dirty="0"/>
              <a:t>Islamabad.</a:t>
            </a:r>
          </a:p>
          <a:p>
            <a:pPr marL="0" indent="0">
              <a:buNone/>
            </a:pPr>
            <a:endParaRPr lang="en-US" dirty="0"/>
          </a:p>
        </p:txBody>
      </p:sp>
    </p:spTree>
    <p:extLst>
      <p:ext uri="{BB962C8B-B14F-4D97-AF65-F5344CB8AC3E}">
        <p14:creationId xmlns="" xmlns:p14="http://schemas.microsoft.com/office/powerpoint/2010/main" val="841980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pPr>
            <a:fld id="{78C477FE-4946-46CE-AB78-1FD539B1B120}" type="slidenum">
              <a:rPr lang="en-GB" altLang="en-US">
                <a:solidFill>
                  <a:schemeClr val="tx2"/>
                </a:solidFill>
              </a:rPr>
              <a:pPr fontAlgn="base">
                <a:spcBef>
                  <a:spcPct val="0"/>
                </a:spcBef>
                <a:spcAft>
                  <a:spcPct val="0"/>
                </a:spcAft>
              </a:pPr>
              <a:t>10</a:t>
            </a:fld>
            <a:endParaRPr lang="en-GB" altLang="en-US">
              <a:solidFill>
                <a:schemeClr val="tx2"/>
              </a:solidFill>
            </a:endParaRPr>
          </a:p>
        </p:txBody>
      </p:sp>
      <p:sp>
        <p:nvSpPr>
          <p:cNvPr id="21506" name="Rectangle 2"/>
          <p:cNvSpPr>
            <a:spLocks noGrp="1" noChangeArrowheads="1"/>
          </p:cNvSpPr>
          <p:nvPr>
            <p:ph type="title"/>
          </p:nvPr>
        </p:nvSpPr>
        <p:spPr/>
        <p:txBody>
          <a:bodyPr>
            <a:normAutofit fontScale="90000"/>
          </a:bodyPr>
          <a:lstStyle/>
          <a:p>
            <a:pPr fontAlgn="auto">
              <a:spcAft>
                <a:spcPts val="0"/>
              </a:spcAft>
              <a:defRPr/>
            </a:pPr>
            <a:r>
              <a:rPr lang="en-GB" dirty="0">
                <a:solidFill>
                  <a:schemeClr val="tx2">
                    <a:satMod val="200000"/>
                  </a:schemeClr>
                </a:solidFill>
              </a:rPr>
              <a:t>10 Commandments of Intrapreneurs</a:t>
            </a:r>
          </a:p>
        </p:txBody>
      </p:sp>
      <p:sp>
        <p:nvSpPr>
          <p:cNvPr id="21507" name="Rectangle 3"/>
          <p:cNvSpPr>
            <a:spLocks noGrp="1" noChangeArrowheads="1"/>
          </p:cNvSpPr>
          <p:nvPr>
            <p:ph type="body" idx="1"/>
          </p:nvPr>
        </p:nvSpPr>
        <p:spPr/>
        <p:txBody>
          <a:bodyPr>
            <a:normAutofit/>
          </a:bodyPr>
          <a:lstStyle/>
          <a:p>
            <a:pPr marL="411480" fontAlgn="auto">
              <a:lnSpc>
                <a:spcPct val="90000"/>
              </a:lnSpc>
              <a:spcAft>
                <a:spcPts val="0"/>
              </a:spcAft>
              <a:buFont typeface="Wingdings"/>
              <a:buChar char=""/>
              <a:defRPr/>
            </a:pPr>
            <a:r>
              <a:rPr lang="en-GB" sz="2100" dirty="0"/>
              <a:t>Do any job to make your project work, regardless of your job description</a:t>
            </a:r>
          </a:p>
          <a:p>
            <a:pPr marL="411480" fontAlgn="auto">
              <a:lnSpc>
                <a:spcPct val="90000"/>
              </a:lnSpc>
              <a:spcAft>
                <a:spcPts val="0"/>
              </a:spcAft>
              <a:buFont typeface="Wingdings"/>
              <a:buChar char=""/>
              <a:defRPr/>
            </a:pPr>
            <a:r>
              <a:rPr lang="en-GB" sz="2100" dirty="0"/>
              <a:t>Share credit </a:t>
            </a:r>
            <a:r>
              <a:rPr lang="en-GB" sz="2100" dirty="0">
                <a:solidFill>
                  <a:srgbClr val="FFFF00"/>
                </a:solidFill>
                <a:effectLst>
                  <a:outerShdw blurRad="38100" dist="38100" dir="2700000" algn="tl">
                    <a:srgbClr val="000000">
                      <a:alpha val="43137"/>
                    </a:srgbClr>
                  </a:outerShdw>
                </a:effectLst>
              </a:rPr>
              <a:t>(for success) </a:t>
            </a:r>
            <a:r>
              <a:rPr lang="en-GB" sz="2100" dirty="0"/>
              <a:t>wisely</a:t>
            </a:r>
          </a:p>
          <a:p>
            <a:pPr marL="411480" fontAlgn="auto">
              <a:lnSpc>
                <a:spcPct val="90000"/>
              </a:lnSpc>
              <a:spcAft>
                <a:spcPts val="0"/>
              </a:spcAft>
              <a:buFont typeface="Wingdings"/>
              <a:buChar char=""/>
              <a:defRPr/>
            </a:pPr>
            <a:r>
              <a:rPr lang="en-GB" sz="2100" dirty="0"/>
              <a:t>It is easier to ask for forgiveness than permission</a:t>
            </a:r>
          </a:p>
          <a:p>
            <a:pPr marL="411480" fontAlgn="auto">
              <a:lnSpc>
                <a:spcPct val="90000"/>
              </a:lnSpc>
              <a:spcAft>
                <a:spcPts val="0"/>
              </a:spcAft>
              <a:buFont typeface="Wingdings"/>
              <a:buChar char=""/>
              <a:defRPr/>
            </a:pPr>
            <a:r>
              <a:rPr lang="en-GB" sz="2100" dirty="0"/>
              <a:t>Come to work each day willing to be fired</a:t>
            </a:r>
          </a:p>
          <a:p>
            <a:pPr marL="411480" fontAlgn="auto">
              <a:lnSpc>
                <a:spcPct val="90000"/>
              </a:lnSpc>
              <a:spcAft>
                <a:spcPts val="0"/>
              </a:spcAft>
              <a:buFont typeface="Wingdings"/>
              <a:buChar char=""/>
              <a:defRPr/>
            </a:pPr>
            <a:r>
              <a:rPr lang="en-GB" sz="2100" dirty="0"/>
              <a:t>Ask for advice before asking for resources</a:t>
            </a:r>
          </a:p>
          <a:p>
            <a:pPr marL="411480" fontAlgn="auto">
              <a:lnSpc>
                <a:spcPct val="90000"/>
              </a:lnSpc>
              <a:spcAft>
                <a:spcPts val="0"/>
              </a:spcAft>
              <a:buFont typeface="Wingdings"/>
              <a:buChar char=""/>
              <a:defRPr/>
            </a:pPr>
            <a:r>
              <a:rPr lang="en-GB" sz="2100" dirty="0"/>
              <a:t>Follow your intuition about people, build a team of the best</a:t>
            </a:r>
          </a:p>
          <a:p>
            <a:pPr marL="411480" fontAlgn="auto">
              <a:lnSpc>
                <a:spcPct val="90000"/>
              </a:lnSpc>
              <a:spcAft>
                <a:spcPts val="0"/>
              </a:spcAft>
              <a:buFont typeface="Wingdings"/>
              <a:buChar char=""/>
              <a:defRPr/>
            </a:pPr>
            <a:r>
              <a:rPr lang="en-GB" sz="2100" dirty="0"/>
              <a:t>Build a quiet coalition for your idea; Never bet on a race unless your are running in it</a:t>
            </a:r>
          </a:p>
          <a:p>
            <a:pPr marL="411480" fontAlgn="auto">
              <a:lnSpc>
                <a:spcPct val="90000"/>
              </a:lnSpc>
              <a:spcAft>
                <a:spcPts val="0"/>
              </a:spcAft>
              <a:buFont typeface="Wingdings"/>
              <a:buChar char=""/>
              <a:defRPr/>
            </a:pPr>
            <a:r>
              <a:rPr lang="en-GB" sz="2100" dirty="0"/>
              <a:t>Be true to your goals, but realistic about ways to achieve them</a:t>
            </a:r>
          </a:p>
          <a:p>
            <a:pPr marL="411480" fontAlgn="auto">
              <a:lnSpc>
                <a:spcPct val="90000"/>
              </a:lnSpc>
              <a:spcAft>
                <a:spcPts val="0"/>
              </a:spcAft>
              <a:buFont typeface="Wingdings"/>
              <a:buChar char=""/>
              <a:defRPr/>
            </a:pPr>
            <a:r>
              <a:rPr lang="en-GB" sz="2100" dirty="0"/>
              <a:t>Honour your sponsors</a:t>
            </a:r>
          </a:p>
        </p:txBody>
      </p:sp>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620000" y="1524000"/>
            <a:ext cx="1524000" cy="2590800"/>
          </a:xfrm>
          <a:prstGeom prst="rect">
            <a:avLst/>
          </a:prstGeom>
        </p:spPr>
      </p:pic>
    </p:spTree>
    <p:extLst>
      <p:ext uri="{BB962C8B-B14F-4D97-AF65-F5344CB8AC3E}">
        <p14:creationId xmlns="" xmlns:p14="http://schemas.microsoft.com/office/powerpoint/2010/main" val="32335889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506"/>
                                        </p:tgtEl>
                                        <p:attrNameLst>
                                          <p:attrName>style.visibility</p:attrName>
                                        </p:attrNameLst>
                                      </p:cBhvr>
                                      <p:to>
                                        <p:strVal val="visible"/>
                                      </p:to>
                                    </p:set>
                                    <p:animEffect transition="in" filter="fade">
                                      <p:cBhvr>
                                        <p:cTn id="10" dur="2000"/>
                                        <p:tgtEl>
                                          <p:spTgt spid="2150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Effect transition="in" filter="fade">
                                      <p:cBhvr>
                                        <p:cTn id="13" dur="2000"/>
                                        <p:tgtEl>
                                          <p:spTgt spid="21507">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507">
                                            <p:txEl>
                                              <p:pRg st="1" end="1"/>
                                            </p:txEl>
                                          </p:spTgt>
                                        </p:tgtEl>
                                        <p:attrNameLst>
                                          <p:attrName>style.visibility</p:attrName>
                                        </p:attrNameLst>
                                      </p:cBhvr>
                                      <p:to>
                                        <p:strVal val="visible"/>
                                      </p:to>
                                    </p:set>
                                    <p:animEffect transition="in" filter="fade">
                                      <p:cBhvr>
                                        <p:cTn id="16" dur="2000"/>
                                        <p:tgtEl>
                                          <p:spTgt spid="21507">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Effect transition="in" filter="fade">
                                      <p:cBhvr>
                                        <p:cTn id="19" dur="2000"/>
                                        <p:tgtEl>
                                          <p:spTgt spid="21507">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fade">
                                      <p:cBhvr>
                                        <p:cTn id="22" dur="2000"/>
                                        <p:tgtEl>
                                          <p:spTgt spid="21507">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Effect transition="in" filter="fade">
                                      <p:cBhvr>
                                        <p:cTn id="25" dur="2000"/>
                                        <p:tgtEl>
                                          <p:spTgt spid="21507">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1507">
                                            <p:txEl>
                                              <p:pRg st="5" end="5"/>
                                            </p:txEl>
                                          </p:spTgt>
                                        </p:tgtEl>
                                        <p:attrNameLst>
                                          <p:attrName>style.visibility</p:attrName>
                                        </p:attrNameLst>
                                      </p:cBhvr>
                                      <p:to>
                                        <p:strVal val="visible"/>
                                      </p:to>
                                    </p:set>
                                    <p:animEffect transition="in" filter="fade">
                                      <p:cBhvr>
                                        <p:cTn id="28" dur="2000"/>
                                        <p:tgtEl>
                                          <p:spTgt spid="21507">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animEffect transition="in" filter="fade">
                                      <p:cBhvr>
                                        <p:cTn id="31" dur="2000"/>
                                        <p:tgtEl>
                                          <p:spTgt spid="21507">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1507">
                                            <p:txEl>
                                              <p:pRg st="7" end="7"/>
                                            </p:txEl>
                                          </p:spTgt>
                                        </p:tgtEl>
                                        <p:attrNameLst>
                                          <p:attrName>style.visibility</p:attrName>
                                        </p:attrNameLst>
                                      </p:cBhvr>
                                      <p:to>
                                        <p:strVal val="visible"/>
                                      </p:to>
                                    </p:set>
                                    <p:animEffect transition="in" filter="fade">
                                      <p:cBhvr>
                                        <p:cTn id="34" dur="2000"/>
                                        <p:tgtEl>
                                          <p:spTgt spid="21507">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1507">
                                            <p:txEl>
                                              <p:pRg st="8" end="8"/>
                                            </p:txEl>
                                          </p:spTgt>
                                        </p:tgtEl>
                                        <p:attrNameLst>
                                          <p:attrName>style.visibility</p:attrName>
                                        </p:attrNameLst>
                                      </p:cBhvr>
                                      <p:to>
                                        <p:strVal val="visible"/>
                                      </p:to>
                                    </p:set>
                                    <p:animEffect transition="in" filter="fade">
                                      <p:cBhvr>
                                        <p:cTn id="37" dur="2000"/>
                                        <p:tgtEl>
                                          <p:spTgt spid="215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1506" grpId="0"/>
      <p:bldP spid="215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66800" y="152400"/>
            <a:ext cx="7391400" cy="1143000"/>
          </a:xfrm>
        </p:spPr>
        <p:txBody>
          <a:bodyPr/>
          <a:lstStyle/>
          <a:p>
            <a:pPr eaLnBrk="1" hangingPunct="1"/>
            <a:r>
              <a:rPr lang="en-US" dirty="0"/>
              <a:t>What are Stakeholders?</a:t>
            </a:r>
          </a:p>
        </p:txBody>
      </p:sp>
      <p:sp>
        <p:nvSpPr>
          <p:cNvPr id="6147" name="Rectangle 3"/>
          <p:cNvSpPr>
            <a:spLocks noGrp="1" noChangeArrowheads="1"/>
          </p:cNvSpPr>
          <p:nvPr>
            <p:ph type="body" idx="1"/>
          </p:nvPr>
        </p:nvSpPr>
        <p:spPr/>
        <p:txBody>
          <a:bodyPr/>
          <a:lstStyle/>
          <a:p>
            <a:pPr eaLnBrk="1" hangingPunct="1">
              <a:buFont typeface="Wingdings" pitchFamily="2" charset="2"/>
              <a:buNone/>
            </a:pPr>
            <a:r>
              <a:rPr lang="en-US" dirty="0"/>
              <a:t>	Individuals and groups with a multitude of interests, expectations, and demands as to what business </a:t>
            </a:r>
            <a:r>
              <a:rPr lang="en-US" i="1" dirty="0"/>
              <a:t>should</a:t>
            </a:r>
            <a:r>
              <a:rPr lang="en-US" dirty="0"/>
              <a:t> provide to society</a:t>
            </a:r>
          </a:p>
        </p:txBody>
      </p:sp>
      <p:pic>
        <p:nvPicPr>
          <p:cNvPr id="4"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a:xfrm>
            <a:off x="4648200" y="3733800"/>
            <a:ext cx="4343400" cy="2628205"/>
          </a:xfrm>
          <a:prstGeom prst="rect">
            <a:avLst/>
          </a:prstGeom>
          <a:noFill/>
        </p:spPr>
      </p:pic>
    </p:spTree>
    <p:extLst>
      <p:ext uri="{BB962C8B-B14F-4D97-AF65-F5344CB8AC3E}">
        <p14:creationId xmlns="" xmlns:p14="http://schemas.microsoft.com/office/powerpoint/2010/main" val="2376693074"/>
      </p:ext>
    </p:extLst>
  </p:cSld>
  <p:clrMapOvr>
    <a:masterClrMapping/>
  </p:clrMapOvr>
  <p:transition spd="slow">
    <p:wipe dir="r"/>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1752600" y="0"/>
            <a:ext cx="7391400" cy="1143000"/>
          </a:xfrm>
        </p:spPr>
        <p:txBody>
          <a:bodyPr>
            <a:normAutofit fontScale="90000"/>
          </a:bodyPr>
          <a:lstStyle/>
          <a:p>
            <a:pPr eaLnBrk="1" hangingPunct="1"/>
            <a:r>
              <a:rPr lang="en-US" dirty="0"/>
              <a:t>Who Are Business Stakeholders?</a:t>
            </a:r>
          </a:p>
        </p:txBody>
      </p:sp>
      <p:pic>
        <p:nvPicPr>
          <p:cNvPr id="92163" name="Picture 3"/>
          <p:cNvPicPr>
            <a:picLocks noChangeAspect="1" noChangeArrowheads="1"/>
          </p:cNvPicPr>
          <p:nvPr/>
        </p:nvPicPr>
        <p:blipFill>
          <a:blip r:embed="rId3">
            <a:extLst>
              <a:ext uri="{28A0092B-C50C-407E-A947-70E740481C1C}">
                <a14:useLocalDpi xmlns="" xmlns:a14="http://schemas.microsoft.com/office/drawing/2010/main" val="0"/>
              </a:ext>
            </a:extLst>
          </a:blip>
          <a:srcRect l="1869" r="1869" b="5661"/>
          <a:stretch>
            <a:fillRect/>
          </a:stretch>
        </p:blipFill>
        <p:spPr bwMode="auto">
          <a:xfrm>
            <a:off x="533400" y="1371600"/>
            <a:ext cx="8001000" cy="5126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875631928"/>
      </p:ext>
    </p:extLst>
  </p:cSld>
  <p:clrMapOvr>
    <a:masterClrMapping/>
  </p:clrMapOvr>
  <p:transition spd="slow">
    <p:wipe dir="r"/>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92163"/>
                                        </p:tgtEl>
                                        <p:attrNameLst>
                                          <p:attrName>style.visibility</p:attrName>
                                        </p:attrNameLst>
                                      </p:cBhvr>
                                      <p:to>
                                        <p:strVal val="visible"/>
                                      </p:to>
                                    </p:set>
                                    <p:anim calcmode="lin" valueType="num">
                                      <p:cBhvr additive="base">
                                        <p:cTn id="7" dur="500" fill="hold"/>
                                        <p:tgtEl>
                                          <p:spTgt spid="92163"/>
                                        </p:tgtEl>
                                        <p:attrNameLst>
                                          <p:attrName>ppt_x</p:attrName>
                                        </p:attrNameLst>
                                      </p:cBhvr>
                                      <p:tavLst>
                                        <p:tav tm="0">
                                          <p:val>
                                            <p:strVal val="0-#ppt_w/2"/>
                                          </p:val>
                                        </p:tav>
                                        <p:tav tm="100000">
                                          <p:val>
                                            <p:strVal val="#ppt_x"/>
                                          </p:val>
                                        </p:tav>
                                      </p:tavLst>
                                    </p:anim>
                                    <p:anim calcmode="lin" valueType="num">
                                      <p:cBhvr additive="base">
                                        <p:cTn id="8" dur="500" fill="hold"/>
                                        <p:tgtEl>
                                          <p:spTgt spid="921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0" y="188913"/>
            <a:ext cx="7440613" cy="573087"/>
          </a:xfrm>
        </p:spPr>
        <p:txBody>
          <a:bodyPr>
            <a:normAutofit fontScale="90000"/>
          </a:bodyPr>
          <a:lstStyle/>
          <a:p>
            <a:pPr eaLnBrk="1" hangingPunct="1"/>
            <a:r>
              <a:rPr lang="en-US" dirty="0"/>
              <a:t>Types of Stake</a:t>
            </a:r>
          </a:p>
        </p:txBody>
      </p:sp>
      <p:graphicFrame>
        <p:nvGraphicFramePr>
          <p:cNvPr id="106567" name="Group 71"/>
          <p:cNvGraphicFramePr>
            <a:graphicFrameLocks noGrp="1"/>
          </p:cNvGraphicFramePr>
          <p:nvPr/>
        </p:nvGraphicFramePr>
        <p:xfrm>
          <a:off x="1219200" y="1627188"/>
          <a:ext cx="7543800" cy="4440239"/>
        </p:xfrm>
        <a:graphic>
          <a:graphicData uri="http://schemas.openxmlformats.org/drawingml/2006/table">
            <a:tbl>
              <a:tblPr/>
              <a:tblGrid>
                <a:gridCol w="2057400">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gridCol w="1143000">
                  <a:extLst>
                    <a:ext uri="{9D8B030D-6E8A-4147-A177-3AD203B41FA5}">
                      <a16:colId xmlns="" xmlns:a16="http://schemas.microsoft.com/office/drawing/2014/main" val="20002"/>
                    </a:ext>
                  </a:extLst>
                </a:gridCol>
                <a:gridCol w="1219200">
                  <a:extLst>
                    <a:ext uri="{9D8B030D-6E8A-4147-A177-3AD203B41FA5}">
                      <a16:colId xmlns="" xmlns:a16="http://schemas.microsoft.com/office/drawing/2014/main" val="20003"/>
                    </a:ext>
                  </a:extLst>
                </a:gridCol>
                <a:gridCol w="1752600">
                  <a:extLst>
                    <a:ext uri="{9D8B030D-6E8A-4147-A177-3AD203B41FA5}">
                      <a16:colId xmlns="" xmlns:a16="http://schemas.microsoft.com/office/drawing/2014/main" val="20004"/>
                    </a:ext>
                  </a:extLst>
                </a:gridCol>
              </a:tblGrid>
              <a:tr h="5730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1" i="0" u="none" strike="noStrike" cap="none" normalizeH="0" baseline="0">
                          <a:ln>
                            <a:noFill/>
                          </a:ln>
                          <a:solidFill>
                            <a:schemeClr val="tx1"/>
                          </a:solidFill>
                          <a:effectLst/>
                          <a:latin typeface="Arial" charset="0"/>
                        </a:rPr>
                        <a:t>Stakeholders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a:ln>
                            <a:noFill/>
                          </a:ln>
                          <a:solidFill>
                            <a:schemeClr val="tx1"/>
                          </a:solidFill>
                          <a:effectLst/>
                          <a:latin typeface="Arial" charset="0"/>
                        </a:rPr>
                        <a:t>Economic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a:ln>
                            <a:noFill/>
                          </a:ln>
                          <a:solidFill>
                            <a:schemeClr val="tx1"/>
                          </a:solidFill>
                          <a:effectLst/>
                          <a:latin typeface="Arial" charset="0"/>
                        </a:rPr>
                        <a:t>Legal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a:ln>
                            <a:noFill/>
                          </a:ln>
                          <a:solidFill>
                            <a:schemeClr val="tx1"/>
                          </a:solidFill>
                          <a:effectLst/>
                          <a:latin typeface="Arial" charset="0"/>
                        </a:rPr>
                        <a:t>Ethical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a:ln>
                            <a:noFill/>
                          </a:ln>
                          <a:solidFill>
                            <a:schemeClr val="tx1"/>
                          </a:solidFill>
                          <a:effectLst/>
                          <a:latin typeface="Arial" charset="0"/>
                        </a:rPr>
                        <a:t>Philanthropic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699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a:ln>
                            <a:noFill/>
                          </a:ln>
                          <a:solidFill>
                            <a:schemeClr val="tx1"/>
                          </a:solidFill>
                          <a:effectLst/>
                          <a:latin typeface="Arial" charset="0"/>
                        </a:rPr>
                        <a:t>Owners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5492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dirty="0">
                          <a:ln>
                            <a:noFill/>
                          </a:ln>
                          <a:solidFill>
                            <a:schemeClr val="tx1"/>
                          </a:solidFill>
                          <a:effectLst/>
                          <a:latin typeface="Arial" charset="0"/>
                        </a:rPr>
                        <a:t>Customers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5508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dirty="0">
                          <a:ln>
                            <a:noFill/>
                          </a:ln>
                          <a:solidFill>
                            <a:schemeClr val="tx1"/>
                          </a:solidFill>
                          <a:effectLst/>
                          <a:latin typeface="Arial" charset="0"/>
                        </a:rPr>
                        <a:t>Employees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5492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a:ln>
                            <a:noFill/>
                          </a:ln>
                          <a:solidFill>
                            <a:schemeClr val="tx1"/>
                          </a:solidFill>
                          <a:effectLst/>
                          <a:latin typeface="Arial" charset="0"/>
                        </a:rPr>
                        <a:t>Community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r h="5492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a:ln>
                            <a:noFill/>
                          </a:ln>
                          <a:solidFill>
                            <a:schemeClr val="tx1"/>
                          </a:solidFill>
                          <a:effectLst/>
                          <a:latin typeface="Arial" charset="0"/>
                        </a:rPr>
                        <a:t>Public at large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5492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a:ln>
                            <a:noFill/>
                          </a:ln>
                          <a:solidFill>
                            <a:schemeClr val="tx1"/>
                          </a:solidFill>
                          <a:effectLst/>
                          <a:latin typeface="Arial" charset="0"/>
                        </a:rPr>
                        <a:t>Social Activists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5492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2000" b="0" i="0" u="none" strike="noStrike" cap="none" normalizeH="0" baseline="0">
                          <a:ln>
                            <a:noFill/>
                          </a:ln>
                          <a:solidFill>
                            <a:schemeClr val="tx1"/>
                          </a:solidFill>
                          <a:effectLst/>
                          <a:latin typeface="Arial" charset="0"/>
                        </a:rPr>
                        <a:t>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en-US" sz="20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7"/>
                  </a:ext>
                </a:extLst>
              </a:tr>
            </a:tbl>
          </a:graphicData>
        </a:graphic>
      </p:graphicFrame>
      <p:sp>
        <p:nvSpPr>
          <p:cNvPr id="106557" name="Text Box 61"/>
          <p:cNvSpPr txBox="1">
            <a:spLocks noChangeArrowheads="1"/>
          </p:cNvSpPr>
          <p:nvPr/>
        </p:nvSpPr>
        <p:spPr bwMode="auto">
          <a:xfrm>
            <a:off x="1371600" y="1066800"/>
            <a:ext cx="5386388"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800" dirty="0">
                <a:latin typeface="Tahoma" pitchFamily="34" charset="0"/>
              </a:rPr>
              <a:t>Stakeholder/Responsibility Matrix</a:t>
            </a:r>
          </a:p>
        </p:txBody>
      </p:sp>
    </p:spTree>
    <p:extLst>
      <p:ext uri="{BB962C8B-B14F-4D97-AF65-F5344CB8AC3E}">
        <p14:creationId xmlns="" xmlns:p14="http://schemas.microsoft.com/office/powerpoint/2010/main" val="4055084494"/>
      </p:ext>
    </p:extLst>
  </p:cSld>
  <p:clrMapOvr>
    <a:masterClrMapping/>
  </p:clrMapOvr>
  <p:transition spd="slow">
    <p:wipe dir="r"/>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6557"/>
                                        </p:tgtEl>
                                        <p:attrNameLst>
                                          <p:attrName>style.visibility</p:attrName>
                                        </p:attrNameLst>
                                      </p:cBhvr>
                                      <p:to>
                                        <p:strVal val="visible"/>
                                      </p:to>
                                    </p:set>
                                    <p:anim calcmode="lin" valueType="num">
                                      <p:cBhvr additive="base">
                                        <p:cTn id="7" dur="500" fill="hold"/>
                                        <p:tgtEl>
                                          <p:spTgt spid="106557"/>
                                        </p:tgtEl>
                                        <p:attrNameLst>
                                          <p:attrName>ppt_x</p:attrName>
                                        </p:attrNameLst>
                                      </p:cBhvr>
                                      <p:tavLst>
                                        <p:tav tm="0">
                                          <p:val>
                                            <p:strVal val="0-#ppt_w/2"/>
                                          </p:val>
                                        </p:tav>
                                        <p:tav tm="100000">
                                          <p:val>
                                            <p:strVal val="#ppt_x"/>
                                          </p:val>
                                        </p:tav>
                                      </p:tavLst>
                                    </p:anim>
                                    <p:anim calcmode="lin" valueType="num">
                                      <p:cBhvr additive="base">
                                        <p:cTn id="8" dur="500" fill="hold"/>
                                        <p:tgtEl>
                                          <p:spTgt spid="10655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106567"/>
                                        </p:tgtEl>
                                        <p:attrNameLst>
                                          <p:attrName>style.visibility</p:attrName>
                                        </p:attrNameLst>
                                      </p:cBhvr>
                                      <p:to>
                                        <p:strVal val="visible"/>
                                      </p:to>
                                    </p:set>
                                    <p:anim calcmode="lin" valueType="num">
                                      <p:cBhvr additive="base">
                                        <p:cTn id="12" dur="500" fill="hold"/>
                                        <p:tgtEl>
                                          <p:spTgt spid="106567"/>
                                        </p:tgtEl>
                                        <p:attrNameLst>
                                          <p:attrName>ppt_x</p:attrName>
                                        </p:attrNameLst>
                                      </p:cBhvr>
                                      <p:tavLst>
                                        <p:tav tm="0">
                                          <p:val>
                                            <p:strVal val="0-#ppt_w/2"/>
                                          </p:val>
                                        </p:tav>
                                        <p:tav tm="100000">
                                          <p:val>
                                            <p:strVal val="#ppt_x"/>
                                          </p:val>
                                        </p:tav>
                                      </p:tavLst>
                                    </p:anim>
                                    <p:anim calcmode="lin" valueType="num">
                                      <p:cBhvr additive="base">
                                        <p:cTn id="13" dur="500" fill="hold"/>
                                        <p:tgtEl>
                                          <p:spTgt spid="1065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5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152400"/>
            <a:ext cx="7391400" cy="1143000"/>
          </a:xfrm>
        </p:spPr>
        <p:txBody>
          <a:bodyPr/>
          <a:lstStyle/>
          <a:p>
            <a:pPr eaLnBrk="1" hangingPunct="1"/>
            <a:r>
              <a:rPr lang="en-GB" dirty="0"/>
              <a:t>Power/Interest Grid</a:t>
            </a:r>
          </a:p>
        </p:txBody>
      </p:sp>
      <p:sp>
        <p:nvSpPr>
          <p:cNvPr id="9219" name="Rectangle 3"/>
          <p:cNvSpPr>
            <a:spLocks noGrp="1" noChangeArrowheads="1"/>
          </p:cNvSpPr>
          <p:nvPr>
            <p:ph type="body" idx="1"/>
          </p:nvPr>
        </p:nvSpPr>
        <p:spPr>
          <a:xfrm>
            <a:off x="152400" y="1600200"/>
            <a:ext cx="7924800" cy="4038600"/>
          </a:xfrm>
        </p:spPr>
        <p:txBody>
          <a:bodyPr/>
          <a:lstStyle/>
          <a:p>
            <a:pPr eaLnBrk="1" hangingPunct="1"/>
            <a:r>
              <a:rPr lang="en-GB" dirty="0"/>
              <a:t>Two-by-two matrix with power on one axis and interest on the other</a:t>
            </a:r>
          </a:p>
          <a:p>
            <a:pPr eaLnBrk="1" hangingPunct="1"/>
            <a:r>
              <a:rPr lang="en-GB" dirty="0"/>
              <a:t>Each stakeholder is placed on the Grid based on its power and interest</a:t>
            </a:r>
          </a:p>
        </p:txBody>
      </p:sp>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743575" y="3276600"/>
            <a:ext cx="2343150" cy="3295650"/>
          </a:xfrm>
          <a:prstGeom prst="rect">
            <a:avLst/>
          </a:prstGeom>
        </p:spPr>
      </p:pic>
    </p:spTree>
    <p:extLst>
      <p:ext uri="{BB962C8B-B14F-4D97-AF65-F5344CB8AC3E}">
        <p14:creationId xmlns="" xmlns:p14="http://schemas.microsoft.com/office/powerpoint/2010/main" val="489147449"/>
      </p:ext>
    </p:extLst>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609600" y="228600"/>
            <a:ext cx="4800600"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spcBef>
                <a:spcPct val="50000"/>
              </a:spcBef>
            </a:pPr>
            <a:endParaRPr lang="en-US" sz="1400" b="1">
              <a:latin typeface="Arial" pitchFamily="34" charset="0"/>
            </a:endParaRPr>
          </a:p>
        </p:txBody>
      </p:sp>
      <p:sp>
        <p:nvSpPr>
          <p:cNvPr id="108571" name="Line 27"/>
          <p:cNvSpPr>
            <a:spLocks noChangeShapeType="1"/>
          </p:cNvSpPr>
          <p:nvPr/>
        </p:nvSpPr>
        <p:spPr bwMode="auto">
          <a:xfrm flipH="1">
            <a:off x="6096000" y="2286000"/>
            <a:ext cx="0" cy="3240088"/>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lIns="90000" tIns="46800" rIns="90000" bIns="46800">
            <a:spAutoFit/>
          </a:bodyPr>
          <a:lstStyle/>
          <a:p>
            <a:endParaRPr lang="en-US"/>
          </a:p>
        </p:txBody>
      </p:sp>
      <p:sp>
        <p:nvSpPr>
          <p:cNvPr id="108572" name="Line 28"/>
          <p:cNvSpPr>
            <a:spLocks noChangeShapeType="1"/>
          </p:cNvSpPr>
          <p:nvPr/>
        </p:nvSpPr>
        <p:spPr bwMode="auto">
          <a:xfrm>
            <a:off x="3352800" y="3962400"/>
            <a:ext cx="5256213" cy="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lIns="90000" tIns="46800" rIns="90000" bIns="46800">
            <a:spAutoFit/>
          </a:bodyPr>
          <a:lstStyle/>
          <a:p>
            <a:endParaRPr lang="en-US"/>
          </a:p>
        </p:txBody>
      </p:sp>
      <p:sp>
        <p:nvSpPr>
          <p:cNvPr id="108573" name="Rectangle 29"/>
          <p:cNvSpPr>
            <a:spLocks noChangeArrowheads="1"/>
          </p:cNvSpPr>
          <p:nvPr/>
        </p:nvSpPr>
        <p:spPr bwMode="auto">
          <a:xfrm>
            <a:off x="3352800" y="2286000"/>
            <a:ext cx="5256213" cy="3240088"/>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000" tIns="46800" rIns="90000" bIns="46800" anchor="ctr">
            <a:spAutoFit/>
          </a:bodyPr>
          <a:lstStyle/>
          <a:p>
            <a:endParaRPr lang="en-US"/>
          </a:p>
        </p:txBody>
      </p:sp>
      <p:sp>
        <p:nvSpPr>
          <p:cNvPr id="108574" name="Text Box 30"/>
          <p:cNvSpPr txBox="1">
            <a:spLocks noChangeArrowheads="1"/>
          </p:cNvSpPr>
          <p:nvPr/>
        </p:nvSpPr>
        <p:spPr bwMode="auto">
          <a:xfrm>
            <a:off x="2555875" y="1628775"/>
            <a:ext cx="516413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dirty="0">
                <a:latin typeface="Tahoma" pitchFamily="34" charset="0"/>
              </a:rPr>
              <a:t>Stakeholders Potential Threat to the Organisation</a:t>
            </a:r>
            <a:endParaRPr lang="en-US" sz="1800" dirty="0">
              <a:latin typeface="Tahoma" pitchFamily="34" charset="0"/>
            </a:endParaRPr>
          </a:p>
        </p:txBody>
      </p:sp>
      <p:sp>
        <p:nvSpPr>
          <p:cNvPr id="108575" name="Text Box 31"/>
          <p:cNvSpPr txBox="1">
            <a:spLocks noChangeArrowheads="1"/>
          </p:cNvSpPr>
          <p:nvPr/>
        </p:nvSpPr>
        <p:spPr bwMode="auto">
          <a:xfrm>
            <a:off x="1371600" y="3352800"/>
            <a:ext cx="1816100" cy="915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dirty="0">
                <a:latin typeface="Tahoma" pitchFamily="34" charset="0"/>
              </a:rPr>
              <a:t>Interest in the </a:t>
            </a:r>
          </a:p>
          <a:p>
            <a:r>
              <a:rPr lang="en-GB" sz="1800" dirty="0">
                <a:latin typeface="Tahoma" pitchFamily="34" charset="0"/>
              </a:rPr>
              <a:t>Organisation </a:t>
            </a:r>
          </a:p>
          <a:p>
            <a:r>
              <a:rPr lang="en-GB" sz="1800" dirty="0">
                <a:latin typeface="Tahoma" pitchFamily="34" charset="0"/>
              </a:rPr>
              <a:t>and its Activities</a:t>
            </a:r>
            <a:endParaRPr lang="en-US" sz="1800" dirty="0">
              <a:latin typeface="Tahoma" pitchFamily="34" charset="0"/>
            </a:endParaRPr>
          </a:p>
        </p:txBody>
      </p:sp>
      <p:sp>
        <p:nvSpPr>
          <p:cNvPr id="108576" name="Text Box 32"/>
          <p:cNvSpPr txBox="1">
            <a:spLocks noChangeArrowheads="1"/>
          </p:cNvSpPr>
          <p:nvPr/>
        </p:nvSpPr>
        <p:spPr bwMode="auto">
          <a:xfrm>
            <a:off x="2286000" y="4495800"/>
            <a:ext cx="72231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b="1" dirty="0">
                <a:latin typeface="Tahoma" pitchFamily="34" charset="0"/>
              </a:rPr>
              <a:t>LOW</a:t>
            </a:r>
            <a:endParaRPr lang="en-US" sz="1800" b="1" dirty="0">
              <a:latin typeface="Tahoma" pitchFamily="34" charset="0"/>
            </a:endParaRPr>
          </a:p>
        </p:txBody>
      </p:sp>
      <p:sp>
        <p:nvSpPr>
          <p:cNvPr id="108577" name="Text Box 33"/>
          <p:cNvSpPr txBox="1">
            <a:spLocks noChangeArrowheads="1"/>
          </p:cNvSpPr>
          <p:nvPr/>
        </p:nvSpPr>
        <p:spPr bwMode="auto">
          <a:xfrm>
            <a:off x="3492500" y="1990725"/>
            <a:ext cx="72231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b="1" dirty="0">
                <a:latin typeface="Tahoma" pitchFamily="34" charset="0"/>
              </a:rPr>
              <a:t>LOW</a:t>
            </a:r>
            <a:endParaRPr lang="en-US" sz="1800" b="1" dirty="0">
              <a:latin typeface="Tahoma" pitchFamily="34" charset="0"/>
            </a:endParaRPr>
          </a:p>
        </p:txBody>
      </p:sp>
      <p:sp>
        <p:nvSpPr>
          <p:cNvPr id="108578" name="Text Box 34"/>
          <p:cNvSpPr txBox="1">
            <a:spLocks noChangeArrowheads="1"/>
          </p:cNvSpPr>
          <p:nvPr/>
        </p:nvSpPr>
        <p:spPr bwMode="auto">
          <a:xfrm>
            <a:off x="2362200" y="2895600"/>
            <a:ext cx="81121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b="1">
                <a:latin typeface="Tahoma" pitchFamily="34" charset="0"/>
              </a:rPr>
              <a:t>HIGH</a:t>
            </a:r>
            <a:endParaRPr lang="en-US" sz="1800" b="1">
              <a:latin typeface="Tahoma" pitchFamily="34" charset="0"/>
            </a:endParaRPr>
          </a:p>
        </p:txBody>
      </p:sp>
      <p:sp>
        <p:nvSpPr>
          <p:cNvPr id="108579" name="Text Box 35"/>
          <p:cNvSpPr txBox="1">
            <a:spLocks noChangeArrowheads="1"/>
          </p:cNvSpPr>
          <p:nvPr/>
        </p:nvSpPr>
        <p:spPr bwMode="auto">
          <a:xfrm>
            <a:off x="6013450" y="1990725"/>
            <a:ext cx="81121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b="1">
                <a:latin typeface="Tahoma" pitchFamily="34" charset="0"/>
              </a:rPr>
              <a:t>HIGH</a:t>
            </a:r>
            <a:endParaRPr lang="en-US" sz="1800" b="1">
              <a:latin typeface="Tahoma" pitchFamily="34" charset="0"/>
            </a:endParaRPr>
          </a:p>
        </p:txBody>
      </p:sp>
      <p:sp>
        <p:nvSpPr>
          <p:cNvPr id="108580" name="Text Box 36"/>
          <p:cNvSpPr txBox="1">
            <a:spLocks noChangeArrowheads="1"/>
          </p:cNvSpPr>
          <p:nvPr/>
        </p:nvSpPr>
        <p:spPr bwMode="auto">
          <a:xfrm>
            <a:off x="4716463" y="5662613"/>
            <a:ext cx="41910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GB" sz="1800">
                <a:latin typeface="Tahoma" pitchFamily="34" charset="0"/>
              </a:rPr>
              <a:t>Adapted from Eden &amp; Ackerman, 1998</a:t>
            </a:r>
          </a:p>
        </p:txBody>
      </p:sp>
      <p:sp>
        <p:nvSpPr>
          <p:cNvPr id="108581" name="Text Box 37"/>
          <p:cNvSpPr txBox="1">
            <a:spLocks noChangeArrowheads="1"/>
          </p:cNvSpPr>
          <p:nvPr/>
        </p:nvSpPr>
        <p:spPr bwMode="auto">
          <a:xfrm>
            <a:off x="6629400" y="2895600"/>
            <a:ext cx="10858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a:latin typeface="Tahoma" pitchFamily="34" charset="0"/>
              </a:rPr>
              <a:t>PLAYERS</a:t>
            </a:r>
            <a:endParaRPr lang="en-US" sz="1800">
              <a:latin typeface="Tahoma" pitchFamily="34" charset="0"/>
            </a:endParaRPr>
          </a:p>
        </p:txBody>
      </p:sp>
      <p:sp>
        <p:nvSpPr>
          <p:cNvPr id="108582" name="Text Box 38"/>
          <p:cNvSpPr txBox="1">
            <a:spLocks noChangeArrowheads="1"/>
          </p:cNvSpPr>
          <p:nvPr/>
        </p:nvSpPr>
        <p:spPr bwMode="auto">
          <a:xfrm>
            <a:off x="3886200" y="2895600"/>
            <a:ext cx="12128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dirty="0">
                <a:latin typeface="Tahoma" pitchFamily="34" charset="0"/>
              </a:rPr>
              <a:t>SUBJECTS</a:t>
            </a:r>
            <a:endParaRPr lang="en-US" sz="1800" dirty="0">
              <a:latin typeface="Tahoma" pitchFamily="34" charset="0"/>
            </a:endParaRPr>
          </a:p>
        </p:txBody>
      </p:sp>
      <p:sp>
        <p:nvSpPr>
          <p:cNvPr id="108583" name="Text Box 39"/>
          <p:cNvSpPr txBox="1">
            <a:spLocks noChangeArrowheads="1"/>
          </p:cNvSpPr>
          <p:nvPr/>
        </p:nvSpPr>
        <p:spPr bwMode="auto">
          <a:xfrm>
            <a:off x="6096000" y="4572000"/>
            <a:ext cx="215106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a:latin typeface="Tahoma" pitchFamily="34" charset="0"/>
              </a:rPr>
              <a:t>CONTEXT SETTERS</a:t>
            </a:r>
            <a:endParaRPr lang="en-US" sz="1800">
              <a:latin typeface="Tahoma" pitchFamily="34" charset="0"/>
            </a:endParaRPr>
          </a:p>
        </p:txBody>
      </p:sp>
      <p:sp>
        <p:nvSpPr>
          <p:cNvPr id="108584" name="Text Box 40"/>
          <p:cNvSpPr txBox="1">
            <a:spLocks noChangeArrowheads="1"/>
          </p:cNvSpPr>
          <p:nvPr/>
        </p:nvSpPr>
        <p:spPr bwMode="auto">
          <a:xfrm>
            <a:off x="3886200" y="4419600"/>
            <a:ext cx="98266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a:latin typeface="Tahoma" pitchFamily="34" charset="0"/>
              </a:rPr>
              <a:t>CROWD</a:t>
            </a:r>
            <a:endParaRPr lang="en-US" sz="1800">
              <a:latin typeface="Tahoma" pitchFamily="34" charset="0"/>
            </a:endParaRPr>
          </a:p>
        </p:txBody>
      </p:sp>
      <p:sp>
        <p:nvSpPr>
          <p:cNvPr id="10257" name="Rectangle 45"/>
          <p:cNvSpPr>
            <a:spLocks noChangeArrowheads="1"/>
          </p:cNvSpPr>
          <p:nvPr/>
        </p:nvSpPr>
        <p:spPr bwMode="auto">
          <a:xfrm>
            <a:off x="681831" y="0"/>
            <a:ext cx="7391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r>
              <a:rPr lang="en-GB" sz="4000" dirty="0"/>
              <a:t>Power/Interest Grid</a:t>
            </a:r>
          </a:p>
        </p:txBody>
      </p:sp>
    </p:spTree>
    <p:extLst>
      <p:ext uri="{BB962C8B-B14F-4D97-AF65-F5344CB8AC3E}">
        <p14:creationId xmlns="" xmlns:p14="http://schemas.microsoft.com/office/powerpoint/2010/main" val="31870079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8571"/>
                                        </p:tgtEl>
                                        <p:attrNameLst>
                                          <p:attrName>style.visibility</p:attrName>
                                        </p:attrNameLst>
                                      </p:cBhvr>
                                      <p:to>
                                        <p:strVal val="visible"/>
                                      </p:to>
                                    </p:set>
                                    <p:anim calcmode="lin" valueType="num">
                                      <p:cBhvr additive="base">
                                        <p:cTn id="7" dur="500" fill="hold"/>
                                        <p:tgtEl>
                                          <p:spTgt spid="108571"/>
                                        </p:tgtEl>
                                        <p:attrNameLst>
                                          <p:attrName>ppt_x</p:attrName>
                                        </p:attrNameLst>
                                      </p:cBhvr>
                                      <p:tavLst>
                                        <p:tav tm="0">
                                          <p:val>
                                            <p:strVal val="0-#ppt_w/2"/>
                                          </p:val>
                                        </p:tav>
                                        <p:tav tm="100000">
                                          <p:val>
                                            <p:strVal val="#ppt_x"/>
                                          </p:val>
                                        </p:tav>
                                      </p:tavLst>
                                    </p:anim>
                                    <p:anim calcmode="lin" valueType="num">
                                      <p:cBhvr additive="base">
                                        <p:cTn id="8" dur="500" fill="hold"/>
                                        <p:tgtEl>
                                          <p:spTgt spid="10857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8572"/>
                                        </p:tgtEl>
                                        <p:attrNameLst>
                                          <p:attrName>style.visibility</p:attrName>
                                        </p:attrNameLst>
                                      </p:cBhvr>
                                      <p:to>
                                        <p:strVal val="visible"/>
                                      </p:to>
                                    </p:set>
                                    <p:anim calcmode="lin" valueType="num">
                                      <p:cBhvr additive="base">
                                        <p:cTn id="12" dur="500" fill="hold"/>
                                        <p:tgtEl>
                                          <p:spTgt spid="108572"/>
                                        </p:tgtEl>
                                        <p:attrNameLst>
                                          <p:attrName>ppt_x</p:attrName>
                                        </p:attrNameLst>
                                      </p:cBhvr>
                                      <p:tavLst>
                                        <p:tav tm="0">
                                          <p:val>
                                            <p:strVal val="0-#ppt_w/2"/>
                                          </p:val>
                                        </p:tav>
                                        <p:tav tm="100000">
                                          <p:val>
                                            <p:strVal val="#ppt_x"/>
                                          </p:val>
                                        </p:tav>
                                      </p:tavLst>
                                    </p:anim>
                                    <p:anim calcmode="lin" valueType="num">
                                      <p:cBhvr additive="base">
                                        <p:cTn id="13" dur="500" fill="hold"/>
                                        <p:tgtEl>
                                          <p:spTgt spid="108572"/>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08573"/>
                                        </p:tgtEl>
                                        <p:attrNameLst>
                                          <p:attrName>style.visibility</p:attrName>
                                        </p:attrNameLst>
                                      </p:cBhvr>
                                      <p:to>
                                        <p:strVal val="visible"/>
                                      </p:to>
                                    </p:set>
                                    <p:anim calcmode="lin" valueType="num">
                                      <p:cBhvr additive="base">
                                        <p:cTn id="17" dur="500" fill="hold"/>
                                        <p:tgtEl>
                                          <p:spTgt spid="108573"/>
                                        </p:tgtEl>
                                        <p:attrNameLst>
                                          <p:attrName>ppt_x</p:attrName>
                                        </p:attrNameLst>
                                      </p:cBhvr>
                                      <p:tavLst>
                                        <p:tav tm="0">
                                          <p:val>
                                            <p:strVal val="0-#ppt_w/2"/>
                                          </p:val>
                                        </p:tav>
                                        <p:tav tm="100000">
                                          <p:val>
                                            <p:strVal val="#ppt_x"/>
                                          </p:val>
                                        </p:tav>
                                      </p:tavLst>
                                    </p:anim>
                                    <p:anim calcmode="lin" valueType="num">
                                      <p:cBhvr additive="base">
                                        <p:cTn id="18" dur="500" fill="hold"/>
                                        <p:tgtEl>
                                          <p:spTgt spid="108573"/>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08574"/>
                                        </p:tgtEl>
                                        <p:attrNameLst>
                                          <p:attrName>style.visibility</p:attrName>
                                        </p:attrNameLst>
                                      </p:cBhvr>
                                      <p:to>
                                        <p:strVal val="visible"/>
                                      </p:to>
                                    </p:set>
                                    <p:anim calcmode="lin" valueType="num">
                                      <p:cBhvr additive="base">
                                        <p:cTn id="22" dur="500" fill="hold"/>
                                        <p:tgtEl>
                                          <p:spTgt spid="108574"/>
                                        </p:tgtEl>
                                        <p:attrNameLst>
                                          <p:attrName>ppt_x</p:attrName>
                                        </p:attrNameLst>
                                      </p:cBhvr>
                                      <p:tavLst>
                                        <p:tav tm="0">
                                          <p:val>
                                            <p:strVal val="0-#ppt_w/2"/>
                                          </p:val>
                                        </p:tav>
                                        <p:tav tm="100000">
                                          <p:val>
                                            <p:strVal val="#ppt_x"/>
                                          </p:val>
                                        </p:tav>
                                      </p:tavLst>
                                    </p:anim>
                                    <p:anim calcmode="lin" valueType="num">
                                      <p:cBhvr additive="base">
                                        <p:cTn id="23" dur="500" fill="hold"/>
                                        <p:tgtEl>
                                          <p:spTgt spid="108574"/>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08575"/>
                                        </p:tgtEl>
                                        <p:attrNameLst>
                                          <p:attrName>style.visibility</p:attrName>
                                        </p:attrNameLst>
                                      </p:cBhvr>
                                      <p:to>
                                        <p:strVal val="visible"/>
                                      </p:to>
                                    </p:set>
                                    <p:anim calcmode="lin" valueType="num">
                                      <p:cBhvr additive="base">
                                        <p:cTn id="27" dur="500" fill="hold"/>
                                        <p:tgtEl>
                                          <p:spTgt spid="108575"/>
                                        </p:tgtEl>
                                        <p:attrNameLst>
                                          <p:attrName>ppt_x</p:attrName>
                                        </p:attrNameLst>
                                      </p:cBhvr>
                                      <p:tavLst>
                                        <p:tav tm="0">
                                          <p:val>
                                            <p:strVal val="0-#ppt_w/2"/>
                                          </p:val>
                                        </p:tav>
                                        <p:tav tm="100000">
                                          <p:val>
                                            <p:strVal val="#ppt_x"/>
                                          </p:val>
                                        </p:tav>
                                      </p:tavLst>
                                    </p:anim>
                                    <p:anim calcmode="lin" valueType="num">
                                      <p:cBhvr additive="base">
                                        <p:cTn id="28" dur="500" fill="hold"/>
                                        <p:tgtEl>
                                          <p:spTgt spid="108575"/>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08576"/>
                                        </p:tgtEl>
                                        <p:attrNameLst>
                                          <p:attrName>style.visibility</p:attrName>
                                        </p:attrNameLst>
                                      </p:cBhvr>
                                      <p:to>
                                        <p:strVal val="visible"/>
                                      </p:to>
                                    </p:set>
                                    <p:anim calcmode="lin" valueType="num">
                                      <p:cBhvr additive="base">
                                        <p:cTn id="32" dur="500" fill="hold"/>
                                        <p:tgtEl>
                                          <p:spTgt spid="108576"/>
                                        </p:tgtEl>
                                        <p:attrNameLst>
                                          <p:attrName>ppt_x</p:attrName>
                                        </p:attrNameLst>
                                      </p:cBhvr>
                                      <p:tavLst>
                                        <p:tav tm="0">
                                          <p:val>
                                            <p:strVal val="0-#ppt_w/2"/>
                                          </p:val>
                                        </p:tav>
                                        <p:tav tm="100000">
                                          <p:val>
                                            <p:strVal val="#ppt_x"/>
                                          </p:val>
                                        </p:tav>
                                      </p:tavLst>
                                    </p:anim>
                                    <p:anim calcmode="lin" valueType="num">
                                      <p:cBhvr additive="base">
                                        <p:cTn id="33" dur="500" fill="hold"/>
                                        <p:tgtEl>
                                          <p:spTgt spid="108576"/>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08577"/>
                                        </p:tgtEl>
                                        <p:attrNameLst>
                                          <p:attrName>style.visibility</p:attrName>
                                        </p:attrNameLst>
                                      </p:cBhvr>
                                      <p:to>
                                        <p:strVal val="visible"/>
                                      </p:to>
                                    </p:set>
                                    <p:anim calcmode="lin" valueType="num">
                                      <p:cBhvr additive="base">
                                        <p:cTn id="37" dur="500" fill="hold"/>
                                        <p:tgtEl>
                                          <p:spTgt spid="108577"/>
                                        </p:tgtEl>
                                        <p:attrNameLst>
                                          <p:attrName>ppt_x</p:attrName>
                                        </p:attrNameLst>
                                      </p:cBhvr>
                                      <p:tavLst>
                                        <p:tav tm="0">
                                          <p:val>
                                            <p:strVal val="0-#ppt_w/2"/>
                                          </p:val>
                                        </p:tav>
                                        <p:tav tm="100000">
                                          <p:val>
                                            <p:strVal val="#ppt_x"/>
                                          </p:val>
                                        </p:tav>
                                      </p:tavLst>
                                    </p:anim>
                                    <p:anim calcmode="lin" valueType="num">
                                      <p:cBhvr additive="base">
                                        <p:cTn id="38" dur="500" fill="hold"/>
                                        <p:tgtEl>
                                          <p:spTgt spid="108577"/>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108578"/>
                                        </p:tgtEl>
                                        <p:attrNameLst>
                                          <p:attrName>style.visibility</p:attrName>
                                        </p:attrNameLst>
                                      </p:cBhvr>
                                      <p:to>
                                        <p:strVal val="visible"/>
                                      </p:to>
                                    </p:set>
                                    <p:anim calcmode="lin" valueType="num">
                                      <p:cBhvr additive="base">
                                        <p:cTn id="42" dur="500" fill="hold"/>
                                        <p:tgtEl>
                                          <p:spTgt spid="108578"/>
                                        </p:tgtEl>
                                        <p:attrNameLst>
                                          <p:attrName>ppt_x</p:attrName>
                                        </p:attrNameLst>
                                      </p:cBhvr>
                                      <p:tavLst>
                                        <p:tav tm="0">
                                          <p:val>
                                            <p:strVal val="0-#ppt_w/2"/>
                                          </p:val>
                                        </p:tav>
                                        <p:tav tm="100000">
                                          <p:val>
                                            <p:strVal val="#ppt_x"/>
                                          </p:val>
                                        </p:tav>
                                      </p:tavLst>
                                    </p:anim>
                                    <p:anim calcmode="lin" valueType="num">
                                      <p:cBhvr additive="base">
                                        <p:cTn id="43" dur="500" fill="hold"/>
                                        <p:tgtEl>
                                          <p:spTgt spid="108578"/>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108579"/>
                                        </p:tgtEl>
                                        <p:attrNameLst>
                                          <p:attrName>style.visibility</p:attrName>
                                        </p:attrNameLst>
                                      </p:cBhvr>
                                      <p:to>
                                        <p:strVal val="visible"/>
                                      </p:to>
                                    </p:set>
                                    <p:anim calcmode="lin" valueType="num">
                                      <p:cBhvr additive="base">
                                        <p:cTn id="47" dur="500" fill="hold"/>
                                        <p:tgtEl>
                                          <p:spTgt spid="108579"/>
                                        </p:tgtEl>
                                        <p:attrNameLst>
                                          <p:attrName>ppt_x</p:attrName>
                                        </p:attrNameLst>
                                      </p:cBhvr>
                                      <p:tavLst>
                                        <p:tav tm="0">
                                          <p:val>
                                            <p:strVal val="0-#ppt_w/2"/>
                                          </p:val>
                                        </p:tav>
                                        <p:tav tm="100000">
                                          <p:val>
                                            <p:strVal val="#ppt_x"/>
                                          </p:val>
                                        </p:tav>
                                      </p:tavLst>
                                    </p:anim>
                                    <p:anim calcmode="lin" valueType="num">
                                      <p:cBhvr additive="base">
                                        <p:cTn id="48" dur="500" fill="hold"/>
                                        <p:tgtEl>
                                          <p:spTgt spid="108579"/>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4500"/>
                            </p:stCondLst>
                            <p:childTnLst>
                              <p:par>
                                <p:cTn id="50" presetID="2" presetClass="entr" presetSubtype="8" fill="hold" grpId="0" nodeType="afterEffect">
                                  <p:stCondLst>
                                    <p:cond delay="0"/>
                                  </p:stCondLst>
                                  <p:childTnLst>
                                    <p:set>
                                      <p:cBhvr>
                                        <p:cTn id="51" dur="1" fill="hold">
                                          <p:stCondLst>
                                            <p:cond delay="0"/>
                                          </p:stCondLst>
                                        </p:cTn>
                                        <p:tgtEl>
                                          <p:spTgt spid="108580"/>
                                        </p:tgtEl>
                                        <p:attrNameLst>
                                          <p:attrName>style.visibility</p:attrName>
                                        </p:attrNameLst>
                                      </p:cBhvr>
                                      <p:to>
                                        <p:strVal val="visible"/>
                                      </p:to>
                                    </p:set>
                                    <p:anim calcmode="lin" valueType="num">
                                      <p:cBhvr additive="base">
                                        <p:cTn id="52" dur="500" fill="hold"/>
                                        <p:tgtEl>
                                          <p:spTgt spid="108580"/>
                                        </p:tgtEl>
                                        <p:attrNameLst>
                                          <p:attrName>ppt_x</p:attrName>
                                        </p:attrNameLst>
                                      </p:cBhvr>
                                      <p:tavLst>
                                        <p:tav tm="0">
                                          <p:val>
                                            <p:strVal val="0-#ppt_w/2"/>
                                          </p:val>
                                        </p:tav>
                                        <p:tav tm="100000">
                                          <p:val>
                                            <p:strVal val="#ppt_x"/>
                                          </p:val>
                                        </p:tav>
                                      </p:tavLst>
                                    </p:anim>
                                    <p:anim calcmode="lin" valueType="num">
                                      <p:cBhvr additive="base">
                                        <p:cTn id="53" dur="500" fill="hold"/>
                                        <p:tgtEl>
                                          <p:spTgt spid="108580"/>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5000"/>
                            </p:stCondLst>
                            <p:childTnLst>
                              <p:par>
                                <p:cTn id="55" presetID="2" presetClass="entr" presetSubtype="8" fill="hold" grpId="0" nodeType="afterEffect">
                                  <p:stCondLst>
                                    <p:cond delay="0"/>
                                  </p:stCondLst>
                                  <p:childTnLst>
                                    <p:set>
                                      <p:cBhvr>
                                        <p:cTn id="56" dur="1" fill="hold">
                                          <p:stCondLst>
                                            <p:cond delay="0"/>
                                          </p:stCondLst>
                                        </p:cTn>
                                        <p:tgtEl>
                                          <p:spTgt spid="108581"/>
                                        </p:tgtEl>
                                        <p:attrNameLst>
                                          <p:attrName>style.visibility</p:attrName>
                                        </p:attrNameLst>
                                      </p:cBhvr>
                                      <p:to>
                                        <p:strVal val="visible"/>
                                      </p:to>
                                    </p:set>
                                    <p:anim calcmode="lin" valueType="num">
                                      <p:cBhvr additive="base">
                                        <p:cTn id="57" dur="500" fill="hold"/>
                                        <p:tgtEl>
                                          <p:spTgt spid="108581"/>
                                        </p:tgtEl>
                                        <p:attrNameLst>
                                          <p:attrName>ppt_x</p:attrName>
                                        </p:attrNameLst>
                                      </p:cBhvr>
                                      <p:tavLst>
                                        <p:tav tm="0">
                                          <p:val>
                                            <p:strVal val="0-#ppt_w/2"/>
                                          </p:val>
                                        </p:tav>
                                        <p:tav tm="100000">
                                          <p:val>
                                            <p:strVal val="#ppt_x"/>
                                          </p:val>
                                        </p:tav>
                                      </p:tavLst>
                                    </p:anim>
                                    <p:anim calcmode="lin" valueType="num">
                                      <p:cBhvr additive="base">
                                        <p:cTn id="58" dur="500" fill="hold"/>
                                        <p:tgtEl>
                                          <p:spTgt spid="108581"/>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5500"/>
                            </p:stCondLst>
                            <p:childTnLst>
                              <p:par>
                                <p:cTn id="60" presetID="2" presetClass="entr" presetSubtype="8" fill="hold" grpId="0" nodeType="afterEffect">
                                  <p:stCondLst>
                                    <p:cond delay="0"/>
                                  </p:stCondLst>
                                  <p:childTnLst>
                                    <p:set>
                                      <p:cBhvr>
                                        <p:cTn id="61" dur="1" fill="hold">
                                          <p:stCondLst>
                                            <p:cond delay="0"/>
                                          </p:stCondLst>
                                        </p:cTn>
                                        <p:tgtEl>
                                          <p:spTgt spid="108582"/>
                                        </p:tgtEl>
                                        <p:attrNameLst>
                                          <p:attrName>style.visibility</p:attrName>
                                        </p:attrNameLst>
                                      </p:cBhvr>
                                      <p:to>
                                        <p:strVal val="visible"/>
                                      </p:to>
                                    </p:set>
                                    <p:anim calcmode="lin" valueType="num">
                                      <p:cBhvr additive="base">
                                        <p:cTn id="62" dur="500" fill="hold"/>
                                        <p:tgtEl>
                                          <p:spTgt spid="108582"/>
                                        </p:tgtEl>
                                        <p:attrNameLst>
                                          <p:attrName>ppt_x</p:attrName>
                                        </p:attrNameLst>
                                      </p:cBhvr>
                                      <p:tavLst>
                                        <p:tav tm="0">
                                          <p:val>
                                            <p:strVal val="0-#ppt_w/2"/>
                                          </p:val>
                                        </p:tav>
                                        <p:tav tm="100000">
                                          <p:val>
                                            <p:strVal val="#ppt_x"/>
                                          </p:val>
                                        </p:tav>
                                      </p:tavLst>
                                    </p:anim>
                                    <p:anim calcmode="lin" valueType="num">
                                      <p:cBhvr additive="base">
                                        <p:cTn id="63" dur="500" fill="hold"/>
                                        <p:tgtEl>
                                          <p:spTgt spid="108582"/>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6000"/>
                            </p:stCondLst>
                            <p:childTnLst>
                              <p:par>
                                <p:cTn id="65" presetID="2" presetClass="entr" presetSubtype="8" fill="hold" grpId="0" nodeType="afterEffect">
                                  <p:stCondLst>
                                    <p:cond delay="0"/>
                                  </p:stCondLst>
                                  <p:childTnLst>
                                    <p:set>
                                      <p:cBhvr>
                                        <p:cTn id="66" dur="1" fill="hold">
                                          <p:stCondLst>
                                            <p:cond delay="0"/>
                                          </p:stCondLst>
                                        </p:cTn>
                                        <p:tgtEl>
                                          <p:spTgt spid="108583"/>
                                        </p:tgtEl>
                                        <p:attrNameLst>
                                          <p:attrName>style.visibility</p:attrName>
                                        </p:attrNameLst>
                                      </p:cBhvr>
                                      <p:to>
                                        <p:strVal val="visible"/>
                                      </p:to>
                                    </p:set>
                                    <p:anim calcmode="lin" valueType="num">
                                      <p:cBhvr additive="base">
                                        <p:cTn id="67" dur="500" fill="hold"/>
                                        <p:tgtEl>
                                          <p:spTgt spid="108583"/>
                                        </p:tgtEl>
                                        <p:attrNameLst>
                                          <p:attrName>ppt_x</p:attrName>
                                        </p:attrNameLst>
                                      </p:cBhvr>
                                      <p:tavLst>
                                        <p:tav tm="0">
                                          <p:val>
                                            <p:strVal val="0-#ppt_w/2"/>
                                          </p:val>
                                        </p:tav>
                                        <p:tav tm="100000">
                                          <p:val>
                                            <p:strVal val="#ppt_x"/>
                                          </p:val>
                                        </p:tav>
                                      </p:tavLst>
                                    </p:anim>
                                    <p:anim calcmode="lin" valueType="num">
                                      <p:cBhvr additive="base">
                                        <p:cTn id="68" dur="500" fill="hold"/>
                                        <p:tgtEl>
                                          <p:spTgt spid="108583"/>
                                        </p:tgtEl>
                                        <p:attrNameLst>
                                          <p:attrName>ppt_y</p:attrName>
                                        </p:attrNameLst>
                                      </p:cBhvr>
                                      <p:tavLst>
                                        <p:tav tm="0">
                                          <p:val>
                                            <p:strVal val="#ppt_y"/>
                                          </p:val>
                                        </p:tav>
                                        <p:tav tm="100000">
                                          <p:val>
                                            <p:strVal val="#ppt_y"/>
                                          </p:val>
                                        </p:tav>
                                      </p:tavLst>
                                    </p:anim>
                                  </p:childTnLst>
                                </p:cTn>
                              </p:par>
                            </p:childTnLst>
                          </p:cTn>
                        </p:par>
                        <p:par>
                          <p:cTn id="69" fill="hold" nodeType="afterGroup">
                            <p:stCondLst>
                              <p:cond delay="6500"/>
                            </p:stCondLst>
                            <p:childTnLst>
                              <p:par>
                                <p:cTn id="70" presetID="2" presetClass="entr" presetSubtype="8" fill="hold" grpId="0" nodeType="afterEffect">
                                  <p:stCondLst>
                                    <p:cond delay="0"/>
                                  </p:stCondLst>
                                  <p:childTnLst>
                                    <p:set>
                                      <p:cBhvr>
                                        <p:cTn id="71" dur="1" fill="hold">
                                          <p:stCondLst>
                                            <p:cond delay="0"/>
                                          </p:stCondLst>
                                        </p:cTn>
                                        <p:tgtEl>
                                          <p:spTgt spid="108584"/>
                                        </p:tgtEl>
                                        <p:attrNameLst>
                                          <p:attrName>style.visibility</p:attrName>
                                        </p:attrNameLst>
                                      </p:cBhvr>
                                      <p:to>
                                        <p:strVal val="visible"/>
                                      </p:to>
                                    </p:set>
                                    <p:anim calcmode="lin" valueType="num">
                                      <p:cBhvr additive="base">
                                        <p:cTn id="72" dur="500" fill="hold"/>
                                        <p:tgtEl>
                                          <p:spTgt spid="108584"/>
                                        </p:tgtEl>
                                        <p:attrNameLst>
                                          <p:attrName>ppt_x</p:attrName>
                                        </p:attrNameLst>
                                      </p:cBhvr>
                                      <p:tavLst>
                                        <p:tav tm="0">
                                          <p:val>
                                            <p:strVal val="0-#ppt_w/2"/>
                                          </p:val>
                                        </p:tav>
                                        <p:tav tm="100000">
                                          <p:val>
                                            <p:strVal val="#ppt_x"/>
                                          </p:val>
                                        </p:tav>
                                      </p:tavLst>
                                    </p:anim>
                                    <p:anim calcmode="lin" valueType="num">
                                      <p:cBhvr additive="base">
                                        <p:cTn id="73" dur="500" fill="hold"/>
                                        <p:tgtEl>
                                          <p:spTgt spid="1085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71" grpId="0" animBg="1"/>
      <p:bldP spid="108572" grpId="0" animBg="1"/>
      <p:bldP spid="108573" grpId="0" animBg="1"/>
      <p:bldP spid="108574" grpId="0" autoUpdateAnimBg="0"/>
      <p:bldP spid="108575" grpId="0" autoUpdateAnimBg="0"/>
      <p:bldP spid="108576" grpId="0" autoUpdateAnimBg="0"/>
      <p:bldP spid="108577" grpId="0" autoUpdateAnimBg="0"/>
      <p:bldP spid="108578" grpId="0" autoUpdateAnimBg="0"/>
      <p:bldP spid="108579" grpId="0" autoUpdateAnimBg="0"/>
      <p:bldP spid="108580" grpId="0" autoUpdateAnimBg="0"/>
      <p:bldP spid="108581" grpId="0" autoUpdateAnimBg="0"/>
      <p:bldP spid="108582" grpId="0" autoUpdateAnimBg="0"/>
      <p:bldP spid="108583" grpId="0" autoUpdateAnimBg="0"/>
      <p:bldP spid="10858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09600" y="228600"/>
            <a:ext cx="4800600" cy="301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spcBef>
                <a:spcPct val="50000"/>
              </a:spcBef>
            </a:pPr>
            <a:endParaRPr lang="en-US" sz="1400" b="1">
              <a:latin typeface="Arial" pitchFamily="34" charset="0"/>
            </a:endParaRPr>
          </a:p>
        </p:txBody>
      </p:sp>
      <p:sp>
        <p:nvSpPr>
          <p:cNvPr id="158723" name="Line 3"/>
          <p:cNvSpPr>
            <a:spLocks noChangeShapeType="1"/>
          </p:cNvSpPr>
          <p:nvPr/>
        </p:nvSpPr>
        <p:spPr bwMode="auto">
          <a:xfrm flipH="1">
            <a:off x="6096000" y="2286000"/>
            <a:ext cx="0" cy="3240088"/>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lIns="90000" tIns="46800" rIns="90000" bIns="46800">
            <a:spAutoFit/>
          </a:bodyPr>
          <a:lstStyle/>
          <a:p>
            <a:endParaRPr lang="en-US"/>
          </a:p>
        </p:txBody>
      </p:sp>
      <p:sp>
        <p:nvSpPr>
          <p:cNvPr id="158724" name="Line 4"/>
          <p:cNvSpPr>
            <a:spLocks noChangeShapeType="1"/>
          </p:cNvSpPr>
          <p:nvPr/>
        </p:nvSpPr>
        <p:spPr bwMode="auto">
          <a:xfrm>
            <a:off x="3352800" y="3962400"/>
            <a:ext cx="5256213" cy="0"/>
          </a:xfrm>
          <a:prstGeom prst="line">
            <a:avLst/>
          </a:prstGeom>
          <a:noFill/>
          <a:ln w="38100">
            <a:solidFill>
              <a:schemeClr val="tx1"/>
            </a:solidFill>
            <a:round/>
            <a:headEnd/>
            <a:tailEnd/>
          </a:ln>
          <a:extLst>
            <a:ext uri="{909E8E84-426E-40DD-AFC4-6F175D3DCCD1}">
              <a14:hiddenFill xmlns="" xmlns:a14="http://schemas.microsoft.com/office/drawing/2010/main">
                <a:noFill/>
              </a14:hiddenFill>
            </a:ext>
          </a:extLst>
        </p:spPr>
        <p:txBody>
          <a:bodyPr lIns="90000" tIns="46800" rIns="90000" bIns="46800">
            <a:spAutoFit/>
          </a:bodyPr>
          <a:lstStyle/>
          <a:p>
            <a:endParaRPr lang="en-US"/>
          </a:p>
        </p:txBody>
      </p:sp>
      <p:sp>
        <p:nvSpPr>
          <p:cNvPr id="158725" name="Rectangle 5"/>
          <p:cNvSpPr>
            <a:spLocks noChangeArrowheads="1"/>
          </p:cNvSpPr>
          <p:nvPr/>
        </p:nvSpPr>
        <p:spPr bwMode="auto">
          <a:xfrm>
            <a:off x="3352800" y="2286000"/>
            <a:ext cx="5256213" cy="3240088"/>
          </a:xfrm>
          <a:prstGeom prst="rect">
            <a:avLst/>
          </a:prstGeom>
          <a:noFill/>
          <a:ln w="381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lIns="90000" tIns="46800" rIns="90000" bIns="46800" anchor="ctr">
            <a:spAutoFit/>
          </a:bodyPr>
          <a:lstStyle/>
          <a:p>
            <a:endParaRPr lang="en-US"/>
          </a:p>
        </p:txBody>
      </p:sp>
      <p:sp>
        <p:nvSpPr>
          <p:cNvPr id="158726" name="Text Box 6"/>
          <p:cNvSpPr txBox="1">
            <a:spLocks noChangeArrowheads="1"/>
          </p:cNvSpPr>
          <p:nvPr/>
        </p:nvSpPr>
        <p:spPr bwMode="auto">
          <a:xfrm>
            <a:off x="2555875" y="1628775"/>
            <a:ext cx="516413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a:latin typeface="Tahoma" pitchFamily="34" charset="0"/>
              </a:rPr>
              <a:t>Stakeholders Potential Threat to the Organisation</a:t>
            </a:r>
            <a:endParaRPr lang="en-US" sz="1800">
              <a:latin typeface="Tahoma" pitchFamily="34" charset="0"/>
            </a:endParaRPr>
          </a:p>
        </p:txBody>
      </p:sp>
      <p:sp>
        <p:nvSpPr>
          <p:cNvPr id="158727" name="Text Box 7"/>
          <p:cNvSpPr txBox="1">
            <a:spLocks noChangeArrowheads="1"/>
          </p:cNvSpPr>
          <p:nvPr/>
        </p:nvSpPr>
        <p:spPr bwMode="auto">
          <a:xfrm>
            <a:off x="1371600" y="3352800"/>
            <a:ext cx="1816100" cy="915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a:latin typeface="Tahoma" pitchFamily="34" charset="0"/>
              </a:rPr>
              <a:t>Interest in the </a:t>
            </a:r>
          </a:p>
          <a:p>
            <a:r>
              <a:rPr lang="en-GB" sz="1800">
                <a:latin typeface="Tahoma" pitchFamily="34" charset="0"/>
              </a:rPr>
              <a:t>Organisation </a:t>
            </a:r>
          </a:p>
          <a:p>
            <a:r>
              <a:rPr lang="en-GB" sz="1800">
                <a:latin typeface="Tahoma" pitchFamily="34" charset="0"/>
              </a:rPr>
              <a:t>and its Activities</a:t>
            </a:r>
            <a:endParaRPr lang="en-US" sz="1800">
              <a:latin typeface="Tahoma" pitchFamily="34" charset="0"/>
            </a:endParaRPr>
          </a:p>
        </p:txBody>
      </p:sp>
      <p:sp>
        <p:nvSpPr>
          <p:cNvPr id="158728" name="Text Box 8"/>
          <p:cNvSpPr txBox="1">
            <a:spLocks noChangeArrowheads="1"/>
          </p:cNvSpPr>
          <p:nvPr/>
        </p:nvSpPr>
        <p:spPr bwMode="auto">
          <a:xfrm>
            <a:off x="2286000" y="4495800"/>
            <a:ext cx="72231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b="1">
                <a:latin typeface="Tahoma" pitchFamily="34" charset="0"/>
              </a:rPr>
              <a:t>LOW</a:t>
            </a:r>
            <a:endParaRPr lang="en-US" sz="1800" b="1">
              <a:latin typeface="Tahoma" pitchFamily="34" charset="0"/>
            </a:endParaRPr>
          </a:p>
        </p:txBody>
      </p:sp>
      <p:sp>
        <p:nvSpPr>
          <p:cNvPr id="158729" name="Text Box 9"/>
          <p:cNvSpPr txBox="1">
            <a:spLocks noChangeArrowheads="1"/>
          </p:cNvSpPr>
          <p:nvPr/>
        </p:nvSpPr>
        <p:spPr bwMode="auto">
          <a:xfrm>
            <a:off x="3492500" y="1990725"/>
            <a:ext cx="72231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b="1">
                <a:latin typeface="Tahoma" pitchFamily="34" charset="0"/>
              </a:rPr>
              <a:t>LOW</a:t>
            </a:r>
            <a:endParaRPr lang="en-US" sz="1800" b="1">
              <a:latin typeface="Tahoma" pitchFamily="34" charset="0"/>
            </a:endParaRPr>
          </a:p>
        </p:txBody>
      </p:sp>
      <p:sp>
        <p:nvSpPr>
          <p:cNvPr id="158730" name="Text Box 10"/>
          <p:cNvSpPr txBox="1">
            <a:spLocks noChangeArrowheads="1"/>
          </p:cNvSpPr>
          <p:nvPr/>
        </p:nvSpPr>
        <p:spPr bwMode="auto">
          <a:xfrm>
            <a:off x="2362200" y="2895600"/>
            <a:ext cx="81121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b="1">
                <a:latin typeface="Tahoma" pitchFamily="34" charset="0"/>
              </a:rPr>
              <a:t>HIGH</a:t>
            </a:r>
            <a:endParaRPr lang="en-US" sz="1800" b="1">
              <a:latin typeface="Tahoma" pitchFamily="34" charset="0"/>
            </a:endParaRPr>
          </a:p>
        </p:txBody>
      </p:sp>
      <p:sp>
        <p:nvSpPr>
          <p:cNvPr id="158731" name="Text Box 11"/>
          <p:cNvSpPr txBox="1">
            <a:spLocks noChangeArrowheads="1"/>
          </p:cNvSpPr>
          <p:nvPr/>
        </p:nvSpPr>
        <p:spPr bwMode="auto">
          <a:xfrm>
            <a:off x="6013450" y="1990725"/>
            <a:ext cx="81121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GB" sz="1800" b="1">
                <a:latin typeface="Tahoma" pitchFamily="34" charset="0"/>
              </a:rPr>
              <a:t>HIGH</a:t>
            </a:r>
            <a:endParaRPr lang="en-US" sz="1800" b="1">
              <a:latin typeface="Tahoma" pitchFamily="34" charset="0"/>
            </a:endParaRPr>
          </a:p>
        </p:txBody>
      </p:sp>
      <p:sp>
        <p:nvSpPr>
          <p:cNvPr id="158732" name="Text Box 12"/>
          <p:cNvSpPr txBox="1">
            <a:spLocks noChangeArrowheads="1"/>
          </p:cNvSpPr>
          <p:nvPr/>
        </p:nvSpPr>
        <p:spPr bwMode="auto">
          <a:xfrm>
            <a:off x="4716463" y="5662613"/>
            <a:ext cx="41910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pPr>
            <a:r>
              <a:rPr lang="en-GB" sz="1800">
                <a:latin typeface="Tahoma" pitchFamily="34" charset="0"/>
              </a:rPr>
              <a:t>Adapted from Eden &amp; Ackerman, 1998</a:t>
            </a:r>
          </a:p>
        </p:txBody>
      </p:sp>
      <p:sp>
        <p:nvSpPr>
          <p:cNvPr id="158733" name="Text Box 13"/>
          <p:cNvSpPr txBox="1">
            <a:spLocks noChangeArrowheads="1"/>
          </p:cNvSpPr>
          <p:nvPr/>
        </p:nvSpPr>
        <p:spPr bwMode="auto">
          <a:xfrm>
            <a:off x="6172200" y="2362200"/>
            <a:ext cx="2362200" cy="915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800">
                <a:latin typeface="Tahoma" pitchFamily="34" charset="0"/>
              </a:rPr>
              <a:t>PLAYERS</a:t>
            </a:r>
          </a:p>
          <a:p>
            <a:pPr algn="ctr"/>
            <a:endParaRPr lang="en-GB" sz="1800">
              <a:latin typeface="Tahoma" pitchFamily="34" charset="0"/>
            </a:endParaRPr>
          </a:p>
          <a:p>
            <a:pPr algn="ctr"/>
            <a:r>
              <a:rPr lang="en-GB" sz="1800">
                <a:latin typeface="Tahoma" pitchFamily="34" charset="0"/>
              </a:rPr>
              <a:t>Manage Closely</a:t>
            </a:r>
          </a:p>
        </p:txBody>
      </p:sp>
      <p:sp>
        <p:nvSpPr>
          <p:cNvPr id="158734" name="Text Box 14"/>
          <p:cNvSpPr txBox="1">
            <a:spLocks noChangeArrowheads="1"/>
          </p:cNvSpPr>
          <p:nvPr/>
        </p:nvSpPr>
        <p:spPr bwMode="auto">
          <a:xfrm>
            <a:off x="3429000" y="2362200"/>
            <a:ext cx="2667000" cy="915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800">
                <a:latin typeface="Tahoma" pitchFamily="34" charset="0"/>
              </a:rPr>
              <a:t>SUBJECTS</a:t>
            </a:r>
          </a:p>
          <a:p>
            <a:pPr algn="ctr"/>
            <a:endParaRPr lang="en-GB" sz="1800">
              <a:latin typeface="Tahoma" pitchFamily="34" charset="0"/>
            </a:endParaRPr>
          </a:p>
          <a:p>
            <a:pPr algn="ctr"/>
            <a:r>
              <a:rPr lang="en-GB" sz="1800">
                <a:latin typeface="Tahoma" pitchFamily="34" charset="0"/>
              </a:rPr>
              <a:t>Keep Satisfied</a:t>
            </a:r>
            <a:endParaRPr lang="en-US" sz="1800">
              <a:latin typeface="Tahoma" pitchFamily="34" charset="0"/>
            </a:endParaRPr>
          </a:p>
        </p:txBody>
      </p:sp>
      <p:sp>
        <p:nvSpPr>
          <p:cNvPr id="158735" name="Text Box 15"/>
          <p:cNvSpPr txBox="1">
            <a:spLocks noChangeArrowheads="1"/>
          </p:cNvSpPr>
          <p:nvPr/>
        </p:nvSpPr>
        <p:spPr bwMode="auto">
          <a:xfrm>
            <a:off x="6096000" y="3962400"/>
            <a:ext cx="2151063" cy="1190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wrap="none"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800">
                <a:latin typeface="Tahoma" pitchFamily="34" charset="0"/>
              </a:rPr>
              <a:t>CONTEXT SETTERS</a:t>
            </a:r>
          </a:p>
          <a:p>
            <a:pPr algn="ctr"/>
            <a:endParaRPr lang="en-GB" sz="1800">
              <a:latin typeface="Tahoma" pitchFamily="34" charset="0"/>
            </a:endParaRPr>
          </a:p>
          <a:p>
            <a:pPr algn="ctr"/>
            <a:r>
              <a:rPr lang="en-US" sz="1800">
                <a:latin typeface="Tahoma" pitchFamily="34" charset="0"/>
              </a:rPr>
              <a:t>Keep informed</a:t>
            </a:r>
          </a:p>
          <a:p>
            <a:pPr algn="ctr"/>
            <a:endParaRPr lang="en-US" sz="1800">
              <a:latin typeface="Tahoma" pitchFamily="34" charset="0"/>
            </a:endParaRPr>
          </a:p>
        </p:txBody>
      </p:sp>
      <p:sp>
        <p:nvSpPr>
          <p:cNvPr id="158736" name="Text Box 16"/>
          <p:cNvSpPr txBox="1">
            <a:spLocks noChangeArrowheads="1"/>
          </p:cNvSpPr>
          <p:nvPr/>
        </p:nvSpPr>
        <p:spPr bwMode="auto">
          <a:xfrm>
            <a:off x="3429000" y="4038600"/>
            <a:ext cx="2590800" cy="1190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lIns="90000" tIns="46800" rIns="90000" bIns="4680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GB" sz="1800">
                <a:latin typeface="Tahoma" pitchFamily="34" charset="0"/>
              </a:rPr>
              <a:t>CROWD</a:t>
            </a:r>
          </a:p>
          <a:p>
            <a:endParaRPr lang="en-GB" sz="1800">
              <a:latin typeface="Tahoma" pitchFamily="34" charset="0"/>
            </a:endParaRPr>
          </a:p>
          <a:p>
            <a:pPr algn="ctr"/>
            <a:r>
              <a:rPr lang="en-GB" sz="1800">
                <a:latin typeface="Tahoma" pitchFamily="34" charset="0"/>
              </a:rPr>
              <a:t>Monitor (Minimum Effort)</a:t>
            </a:r>
            <a:endParaRPr lang="en-US" sz="1800">
              <a:latin typeface="Tahoma" pitchFamily="34" charset="0"/>
            </a:endParaRPr>
          </a:p>
        </p:txBody>
      </p:sp>
      <p:sp>
        <p:nvSpPr>
          <p:cNvPr id="11281" name="Rectangle 17"/>
          <p:cNvSpPr>
            <a:spLocks noChangeArrowheads="1"/>
          </p:cNvSpPr>
          <p:nvPr/>
        </p:nvSpPr>
        <p:spPr bwMode="auto">
          <a:xfrm>
            <a:off x="519113" y="76200"/>
            <a:ext cx="7391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r>
              <a:rPr lang="en-GB" sz="3200" b="1" dirty="0">
                <a:latin typeface="Tahoma" pitchFamily="34" charset="0"/>
              </a:rPr>
              <a:t> Strategies to tackle groups</a:t>
            </a:r>
          </a:p>
        </p:txBody>
      </p:sp>
    </p:spTree>
    <p:extLst>
      <p:ext uri="{BB962C8B-B14F-4D97-AF65-F5344CB8AC3E}">
        <p14:creationId xmlns="" xmlns:p14="http://schemas.microsoft.com/office/powerpoint/2010/main" val="37300196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8723"/>
                                        </p:tgtEl>
                                        <p:attrNameLst>
                                          <p:attrName>style.visibility</p:attrName>
                                        </p:attrNameLst>
                                      </p:cBhvr>
                                      <p:to>
                                        <p:strVal val="visible"/>
                                      </p:to>
                                    </p:set>
                                    <p:anim calcmode="lin" valueType="num">
                                      <p:cBhvr additive="base">
                                        <p:cTn id="7" dur="500" fill="hold"/>
                                        <p:tgtEl>
                                          <p:spTgt spid="158723"/>
                                        </p:tgtEl>
                                        <p:attrNameLst>
                                          <p:attrName>ppt_x</p:attrName>
                                        </p:attrNameLst>
                                      </p:cBhvr>
                                      <p:tavLst>
                                        <p:tav tm="0">
                                          <p:val>
                                            <p:strVal val="0-#ppt_w/2"/>
                                          </p:val>
                                        </p:tav>
                                        <p:tav tm="100000">
                                          <p:val>
                                            <p:strVal val="#ppt_x"/>
                                          </p:val>
                                        </p:tav>
                                      </p:tavLst>
                                    </p:anim>
                                    <p:anim calcmode="lin" valueType="num">
                                      <p:cBhvr additive="base">
                                        <p:cTn id="8" dur="500" fill="hold"/>
                                        <p:tgtEl>
                                          <p:spTgt spid="15872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58724"/>
                                        </p:tgtEl>
                                        <p:attrNameLst>
                                          <p:attrName>style.visibility</p:attrName>
                                        </p:attrNameLst>
                                      </p:cBhvr>
                                      <p:to>
                                        <p:strVal val="visible"/>
                                      </p:to>
                                    </p:set>
                                    <p:anim calcmode="lin" valueType="num">
                                      <p:cBhvr additive="base">
                                        <p:cTn id="12" dur="500" fill="hold"/>
                                        <p:tgtEl>
                                          <p:spTgt spid="158724"/>
                                        </p:tgtEl>
                                        <p:attrNameLst>
                                          <p:attrName>ppt_x</p:attrName>
                                        </p:attrNameLst>
                                      </p:cBhvr>
                                      <p:tavLst>
                                        <p:tav tm="0">
                                          <p:val>
                                            <p:strVal val="0-#ppt_w/2"/>
                                          </p:val>
                                        </p:tav>
                                        <p:tav tm="100000">
                                          <p:val>
                                            <p:strVal val="#ppt_x"/>
                                          </p:val>
                                        </p:tav>
                                      </p:tavLst>
                                    </p:anim>
                                    <p:anim calcmode="lin" valueType="num">
                                      <p:cBhvr additive="base">
                                        <p:cTn id="13" dur="500" fill="hold"/>
                                        <p:tgtEl>
                                          <p:spTgt spid="158724"/>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58725"/>
                                        </p:tgtEl>
                                        <p:attrNameLst>
                                          <p:attrName>style.visibility</p:attrName>
                                        </p:attrNameLst>
                                      </p:cBhvr>
                                      <p:to>
                                        <p:strVal val="visible"/>
                                      </p:to>
                                    </p:set>
                                    <p:anim calcmode="lin" valueType="num">
                                      <p:cBhvr additive="base">
                                        <p:cTn id="17" dur="500" fill="hold"/>
                                        <p:tgtEl>
                                          <p:spTgt spid="158725"/>
                                        </p:tgtEl>
                                        <p:attrNameLst>
                                          <p:attrName>ppt_x</p:attrName>
                                        </p:attrNameLst>
                                      </p:cBhvr>
                                      <p:tavLst>
                                        <p:tav tm="0">
                                          <p:val>
                                            <p:strVal val="0-#ppt_w/2"/>
                                          </p:val>
                                        </p:tav>
                                        <p:tav tm="100000">
                                          <p:val>
                                            <p:strVal val="#ppt_x"/>
                                          </p:val>
                                        </p:tav>
                                      </p:tavLst>
                                    </p:anim>
                                    <p:anim calcmode="lin" valueType="num">
                                      <p:cBhvr additive="base">
                                        <p:cTn id="18" dur="500" fill="hold"/>
                                        <p:tgtEl>
                                          <p:spTgt spid="158725"/>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58726"/>
                                        </p:tgtEl>
                                        <p:attrNameLst>
                                          <p:attrName>style.visibility</p:attrName>
                                        </p:attrNameLst>
                                      </p:cBhvr>
                                      <p:to>
                                        <p:strVal val="visible"/>
                                      </p:to>
                                    </p:set>
                                    <p:anim calcmode="lin" valueType="num">
                                      <p:cBhvr additive="base">
                                        <p:cTn id="22" dur="500" fill="hold"/>
                                        <p:tgtEl>
                                          <p:spTgt spid="158726"/>
                                        </p:tgtEl>
                                        <p:attrNameLst>
                                          <p:attrName>ppt_x</p:attrName>
                                        </p:attrNameLst>
                                      </p:cBhvr>
                                      <p:tavLst>
                                        <p:tav tm="0">
                                          <p:val>
                                            <p:strVal val="0-#ppt_w/2"/>
                                          </p:val>
                                        </p:tav>
                                        <p:tav tm="100000">
                                          <p:val>
                                            <p:strVal val="#ppt_x"/>
                                          </p:val>
                                        </p:tav>
                                      </p:tavLst>
                                    </p:anim>
                                    <p:anim calcmode="lin" valueType="num">
                                      <p:cBhvr additive="base">
                                        <p:cTn id="23" dur="500" fill="hold"/>
                                        <p:tgtEl>
                                          <p:spTgt spid="158726"/>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58727"/>
                                        </p:tgtEl>
                                        <p:attrNameLst>
                                          <p:attrName>style.visibility</p:attrName>
                                        </p:attrNameLst>
                                      </p:cBhvr>
                                      <p:to>
                                        <p:strVal val="visible"/>
                                      </p:to>
                                    </p:set>
                                    <p:anim calcmode="lin" valueType="num">
                                      <p:cBhvr additive="base">
                                        <p:cTn id="27" dur="500" fill="hold"/>
                                        <p:tgtEl>
                                          <p:spTgt spid="158727"/>
                                        </p:tgtEl>
                                        <p:attrNameLst>
                                          <p:attrName>ppt_x</p:attrName>
                                        </p:attrNameLst>
                                      </p:cBhvr>
                                      <p:tavLst>
                                        <p:tav tm="0">
                                          <p:val>
                                            <p:strVal val="0-#ppt_w/2"/>
                                          </p:val>
                                        </p:tav>
                                        <p:tav tm="100000">
                                          <p:val>
                                            <p:strVal val="#ppt_x"/>
                                          </p:val>
                                        </p:tav>
                                      </p:tavLst>
                                    </p:anim>
                                    <p:anim calcmode="lin" valueType="num">
                                      <p:cBhvr additive="base">
                                        <p:cTn id="28" dur="500" fill="hold"/>
                                        <p:tgtEl>
                                          <p:spTgt spid="158727"/>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58728"/>
                                        </p:tgtEl>
                                        <p:attrNameLst>
                                          <p:attrName>style.visibility</p:attrName>
                                        </p:attrNameLst>
                                      </p:cBhvr>
                                      <p:to>
                                        <p:strVal val="visible"/>
                                      </p:to>
                                    </p:set>
                                    <p:anim calcmode="lin" valueType="num">
                                      <p:cBhvr additive="base">
                                        <p:cTn id="32" dur="500" fill="hold"/>
                                        <p:tgtEl>
                                          <p:spTgt spid="158728"/>
                                        </p:tgtEl>
                                        <p:attrNameLst>
                                          <p:attrName>ppt_x</p:attrName>
                                        </p:attrNameLst>
                                      </p:cBhvr>
                                      <p:tavLst>
                                        <p:tav tm="0">
                                          <p:val>
                                            <p:strVal val="0-#ppt_w/2"/>
                                          </p:val>
                                        </p:tav>
                                        <p:tav tm="100000">
                                          <p:val>
                                            <p:strVal val="#ppt_x"/>
                                          </p:val>
                                        </p:tav>
                                      </p:tavLst>
                                    </p:anim>
                                    <p:anim calcmode="lin" valueType="num">
                                      <p:cBhvr additive="base">
                                        <p:cTn id="33" dur="500" fill="hold"/>
                                        <p:tgtEl>
                                          <p:spTgt spid="158728"/>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158729"/>
                                        </p:tgtEl>
                                        <p:attrNameLst>
                                          <p:attrName>style.visibility</p:attrName>
                                        </p:attrNameLst>
                                      </p:cBhvr>
                                      <p:to>
                                        <p:strVal val="visible"/>
                                      </p:to>
                                    </p:set>
                                    <p:anim calcmode="lin" valueType="num">
                                      <p:cBhvr additive="base">
                                        <p:cTn id="37" dur="500" fill="hold"/>
                                        <p:tgtEl>
                                          <p:spTgt spid="158729"/>
                                        </p:tgtEl>
                                        <p:attrNameLst>
                                          <p:attrName>ppt_x</p:attrName>
                                        </p:attrNameLst>
                                      </p:cBhvr>
                                      <p:tavLst>
                                        <p:tav tm="0">
                                          <p:val>
                                            <p:strVal val="0-#ppt_w/2"/>
                                          </p:val>
                                        </p:tav>
                                        <p:tav tm="100000">
                                          <p:val>
                                            <p:strVal val="#ppt_x"/>
                                          </p:val>
                                        </p:tav>
                                      </p:tavLst>
                                    </p:anim>
                                    <p:anim calcmode="lin" valueType="num">
                                      <p:cBhvr additive="base">
                                        <p:cTn id="38" dur="500" fill="hold"/>
                                        <p:tgtEl>
                                          <p:spTgt spid="158729"/>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158730"/>
                                        </p:tgtEl>
                                        <p:attrNameLst>
                                          <p:attrName>style.visibility</p:attrName>
                                        </p:attrNameLst>
                                      </p:cBhvr>
                                      <p:to>
                                        <p:strVal val="visible"/>
                                      </p:to>
                                    </p:set>
                                    <p:anim calcmode="lin" valueType="num">
                                      <p:cBhvr additive="base">
                                        <p:cTn id="42" dur="500" fill="hold"/>
                                        <p:tgtEl>
                                          <p:spTgt spid="158730"/>
                                        </p:tgtEl>
                                        <p:attrNameLst>
                                          <p:attrName>ppt_x</p:attrName>
                                        </p:attrNameLst>
                                      </p:cBhvr>
                                      <p:tavLst>
                                        <p:tav tm="0">
                                          <p:val>
                                            <p:strVal val="0-#ppt_w/2"/>
                                          </p:val>
                                        </p:tav>
                                        <p:tav tm="100000">
                                          <p:val>
                                            <p:strVal val="#ppt_x"/>
                                          </p:val>
                                        </p:tav>
                                      </p:tavLst>
                                    </p:anim>
                                    <p:anim calcmode="lin" valueType="num">
                                      <p:cBhvr additive="base">
                                        <p:cTn id="43" dur="500" fill="hold"/>
                                        <p:tgtEl>
                                          <p:spTgt spid="158730"/>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158731"/>
                                        </p:tgtEl>
                                        <p:attrNameLst>
                                          <p:attrName>style.visibility</p:attrName>
                                        </p:attrNameLst>
                                      </p:cBhvr>
                                      <p:to>
                                        <p:strVal val="visible"/>
                                      </p:to>
                                    </p:set>
                                    <p:anim calcmode="lin" valueType="num">
                                      <p:cBhvr additive="base">
                                        <p:cTn id="47" dur="500" fill="hold"/>
                                        <p:tgtEl>
                                          <p:spTgt spid="158731"/>
                                        </p:tgtEl>
                                        <p:attrNameLst>
                                          <p:attrName>ppt_x</p:attrName>
                                        </p:attrNameLst>
                                      </p:cBhvr>
                                      <p:tavLst>
                                        <p:tav tm="0">
                                          <p:val>
                                            <p:strVal val="0-#ppt_w/2"/>
                                          </p:val>
                                        </p:tav>
                                        <p:tav tm="100000">
                                          <p:val>
                                            <p:strVal val="#ppt_x"/>
                                          </p:val>
                                        </p:tav>
                                      </p:tavLst>
                                    </p:anim>
                                    <p:anim calcmode="lin" valueType="num">
                                      <p:cBhvr additive="base">
                                        <p:cTn id="48" dur="500" fill="hold"/>
                                        <p:tgtEl>
                                          <p:spTgt spid="158731"/>
                                        </p:tgtEl>
                                        <p:attrNameLst>
                                          <p:attrName>ppt_y</p:attrName>
                                        </p:attrNameLst>
                                      </p:cBhvr>
                                      <p:tavLst>
                                        <p:tav tm="0">
                                          <p:val>
                                            <p:strVal val="#ppt_y"/>
                                          </p:val>
                                        </p:tav>
                                        <p:tav tm="100000">
                                          <p:val>
                                            <p:strVal val="#ppt_y"/>
                                          </p:val>
                                        </p:tav>
                                      </p:tavLst>
                                    </p:anim>
                                  </p:childTnLst>
                                </p:cTn>
                              </p:par>
                            </p:childTnLst>
                          </p:cTn>
                        </p:par>
                        <p:par>
                          <p:cTn id="49" fill="hold" nodeType="afterGroup">
                            <p:stCondLst>
                              <p:cond delay="4500"/>
                            </p:stCondLst>
                            <p:childTnLst>
                              <p:par>
                                <p:cTn id="50" presetID="2" presetClass="entr" presetSubtype="8" fill="hold" grpId="0" nodeType="afterEffect">
                                  <p:stCondLst>
                                    <p:cond delay="0"/>
                                  </p:stCondLst>
                                  <p:childTnLst>
                                    <p:set>
                                      <p:cBhvr>
                                        <p:cTn id="51" dur="1" fill="hold">
                                          <p:stCondLst>
                                            <p:cond delay="0"/>
                                          </p:stCondLst>
                                        </p:cTn>
                                        <p:tgtEl>
                                          <p:spTgt spid="158732"/>
                                        </p:tgtEl>
                                        <p:attrNameLst>
                                          <p:attrName>style.visibility</p:attrName>
                                        </p:attrNameLst>
                                      </p:cBhvr>
                                      <p:to>
                                        <p:strVal val="visible"/>
                                      </p:to>
                                    </p:set>
                                    <p:anim calcmode="lin" valueType="num">
                                      <p:cBhvr additive="base">
                                        <p:cTn id="52" dur="500" fill="hold"/>
                                        <p:tgtEl>
                                          <p:spTgt spid="158732"/>
                                        </p:tgtEl>
                                        <p:attrNameLst>
                                          <p:attrName>ppt_x</p:attrName>
                                        </p:attrNameLst>
                                      </p:cBhvr>
                                      <p:tavLst>
                                        <p:tav tm="0">
                                          <p:val>
                                            <p:strVal val="0-#ppt_w/2"/>
                                          </p:val>
                                        </p:tav>
                                        <p:tav tm="100000">
                                          <p:val>
                                            <p:strVal val="#ppt_x"/>
                                          </p:val>
                                        </p:tav>
                                      </p:tavLst>
                                    </p:anim>
                                    <p:anim calcmode="lin" valueType="num">
                                      <p:cBhvr additive="base">
                                        <p:cTn id="53" dur="500" fill="hold"/>
                                        <p:tgtEl>
                                          <p:spTgt spid="158732"/>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5000"/>
                            </p:stCondLst>
                            <p:childTnLst>
                              <p:par>
                                <p:cTn id="55" presetID="2" presetClass="entr" presetSubtype="8" fill="hold" grpId="0" nodeType="afterEffect">
                                  <p:stCondLst>
                                    <p:cond delay="0"/>
                                  </p:stCondLst>
                                  <p:childTnLst>
                                    <p:set>
                                      <p:cBhvr>
                                        <p:cTn id="56" dur="1" fill="hold">
                                          <p:stCondLst>
                                            <p:cond delay="0"/>
                                          </p:stCondLst>
                                        </p:cTn>
                                        <p:tgtEl>
                                          <p:spTgt spid="158733"/>
                                        </p:tgtEl>
                                        <p:attrNameLst>
                                          <p:attrName>style.visibility</p:attrName>
                                        </p:attrNameLst>
                                      </p:cBhvr>
                                      <p:to>
                                        <p:strVal val="visible"/>
                                      </p:to>
                                    </p:set>
                                    <p:anim calcmode="lin" valueType="num">
                                      <p:cBhvr additive="base">
                                        <p:cTn id="57" dur="500" fill="hold"/>
                                        <p:tgtEl>
                                          <p:spTgt spid="158733"/>
                                        </p:tgtEl>
                                        <p:attrNameLst>
                                          <p:attrName>ppt_x</p:attrName>
                                        </p:attrNameLst>
                                      </p:cBhvr>
                                      <p:tavLst>
                                        <p:tav tm="0">
                                          <p:val>
                                            <p:strVal val="0-#ppt_w/2"/>
                                          </p:val>
                                        </p:tav>
                                        <p:tav tm="100000">
                                          <p:val>
                                            <p:strVal val="#ppt_x"/>
                                          </p:val>
                                        </p:tav>
                                      </p:tavLst>
                                    </p:anim>
                                    <p:anim calcmode="lin" valueType="num">
                                      <p:cBhvr additive="base">
                                        <p:cTn id="58" dur="500" fill="hold"/>
                                        <p:tgtEl>
                                          <p:spTgt spid="158733"/>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5500"/>
                            </p:stCondLst>
                            <p:childTnLst>
                              <p:par>
                                <p:cTn id="60" presetID="2" presetClass="entr" presetSubtype="8" fill="hold" grpId="0" nodeType="afterEffect">
                                  <p:stCondLst>
                                    <p:cond delay="0"/>
                                  </p:stCondLst>
                                  <p:childTnLst>
                                    <p:set>
                                      <p:cBhvr>
                                        <p:cTn id="61" dur="1" fill="hold">
                                          <p:stCondLst>
                                            <p:cond delay="0"/>
                                          </p:stCondLst>
                                        </p:cTn>
                                        <p:tgtEl>
                                          <p:spTgt spid="158734"/>
                                        </p:tgtEl>
                                        <p:attrNameLst>
                                          <p:attrName>style.visibility</p:attrName>
                                        </p:attrNameLst>
                                      </p:cBhvr>
                                      <p:to>
                                        <p:strVal val="visible"/>
                                      </p:to>
                                    </p:set>
                                    <p:anim calcmode="lin" valueType="num">
                                      <p:cBhvr additive="base">
                                        <p:cTn id="62" dur="500" fill="hold"/>
                                        <p:tgtEl>
                                          <p:spTgt spid="158734"/>
                                        </p:tgtEl>
                                        <p:attrNameLst>
                                          <p:attrName>ppt_x</p:attrName>
                                        </p:attrNameLst>
                                      </p:cBhvr>
                                      <p:tavLst>
                                        <p:tav tm="0">
                                          <p:val>
                                            <p:strVal val="0-#ppt_w/2"/>
                                          </p:val>
                                        </p:tav>
                                        <p:tav tm="100000">
                                          <p:val>
                                            <p:strVal val="#ppt_x"/>
                                          </p:val>
                                        </p:tav>
                                      </p:tavLst>
                                    </p:anim>
                                    <p:anim calcmode="lin" valueType="num">
                                      <p:cBhvr additive="base">
                                        <p:cTn id="63" dur="500" fill="hold"/>
                                        <p:tgtEl>
                                          <p:spTgt spid="158734"/>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6000"/>
                            </p:stCondLst>
                            <p:childTnLst>
                              <p:par>
                                <p:cTn id="65" presetID="2" presetClass="entr" presetSubtype="8" fill="hold" grpId="0" nodeType="afterEffect">
                                  <p:stCondLst>
                                    <p:cond delay="0"/>
                                  </p:stCondLst>
                                  <p:childTnLst>
                                    <p:set>
                                      <p:cBhvr>
                                        <p:cTn id="66" dur="1" fill="hold">
                                          <p:stCondLst>
                                            <p:cond delay="0"/>
                                          </p:stCondLst>
                                        </p:cTn>
                                        <p:tgtEl>
                                          <p:spTgt spid="158735"/>
                                        </p:tgtEl>
                                        <p:attrNameLst>
                                          <p:attrName>style.visibility</p:attrName>
                                        </p:attrNameLst>
                                      </p:cBhvr>
                                      <p:to>
                                        <p:strVal val="visible"/>
                                      </p:to>
                                    </p:set>
                                    <p:anim calcmode="lin" valueType="num">
                                      <p:cBhvr additive="base">
                                        <p:cTn id="67" dur="500" fill="hold"/>
                                        <p:tgtEl>
                                          <p:spTgt spid="158735"/>
                                        </p:tgtEl>
                                        <p:attrNameLst>
                                          <p:attrName>ppt_x</p:attrName>
                                        </p:attrNameLst>
                                      </p:cBhvr>
                                      <p:tavLst>
                                        <p:tav tm="0">
                                          <p:val>
                                            <p:strVal val="0-#ppt_w/2"/>
                                          </p:val>
                                        </p:tav>
                                        <p:tav tm="100000">
                                          <p:val>
                                            <p:strVal val="#ppt_x"/>
                                          </p:val>
                                        </p:tav>
                                      </p:tavLst>
                                    </p:anim>
                                    <p:anim calcmode="lin" valueType="num">
                                      <p:cBhvr additive="base">
                                        <p:cTn id="68" dur="500" fill="hold"/>
                                        <p:tgtEl>
                                          <p:spTgt spid="158735"/>
                                        </p:tgtEl>
                                        <p:attrNameLst>
                                          <p:attrName>ppt_y</p:attrName>
                                        </p:attrNameLst>
                                      </p:cBhvr>
                                      <p:tavLst>
                                        <p:tav tm="0">
                                          <p:val>
                                            <p:strVal val="#ppt_y"/>
                                          </p:val>
                                        </p:tav>
                                        <p:tav tm="100000">
                                          <p:val>
                                            <p:strVal val="#ppt_y"/>
                                          </p:val>
                                        </p:tav>
                                      </p:tavLst>
                                    </p:anim>
                                  </p:childTnLst>
                                </p:cTn>
                              </p:par>
                            </p:childTnLst>
                          </p:cTn>
                        </p:par>
                        <p:par>
                          <p:cTn id="69" fill="hold" nodeType="afterGroup">
                            <p:stCondLst>
                              <p:cond delay="6500"/>
                            </p:stCondLst>
                            <p:childTnLst>
                              <p:par>
                                <p:cTn id="70" presetID="2" presetClass="entr" presetSubtype="8" fill="hold" grpId="0" nodeType="afterEffect">
                                  <p:stCondLst>
                                    <p:cond delay="0"/>
                                  </p:stCondLst>
                                  <p:childTnLst>
                                    <p:set>
                                      <p:cBhvr>
                                        <p:cTn id="71" dur="1" fill="hold">
                                          <p:stCondLst>
                                            <p:cond delay="0"/>
                                          </p:stCondLst>
                                        </p:cTn>
                                        <p:tgtEl>
                                          <p:spTgt spid="158736"/>
                                        </p:tgtEl>
                                        <p:attrNameLst>
                                          <p:attrName>style.visibility</p:attrName>
                                        </p:attrNameLst>
                                      </p:cBhvr>
                                      <p:to>
                                        <p:strVal val="visible"/>
                                      </p:to>
                                    </p:set>
                                    <p:anim calcmode="lin" valueType="num">
                                      <p:cBhvr additive="base">
                                        <p:cTn id="72" dur="500" fill="hold"/>
                                        <p:tgtEl>
                                          <p:spTgt spid="158736"/>
                                        </p:tgtEl>
                                        <p:attrNameLst>
                                          <p:attrName>ppt_x</p:attrName>
                                        </p:attrNameLst>
                                      </p:cBhvr>
                                      <p:tavLst>
                                        <p:tav tm="0">
                                          <p:val>
                                            <p:strVal val="0-#ppt_w/2"/>
                                          </p:val>
                                        </p:tav>
                                        <p:tav tm="100000">
                                          <p:val>
                                            <p:strVal val="#ppt_x"/>
                                          </p:val>
                                        </p:tav>
                                      </p:tavLst>
                                    </p:anim>
                                    <p:anim calcmode="lin" valueType="num">
                                      <p:cBhvr additive="base">
                                        <p:cTn id="73" dur="500" fill="hold"/>
                                        <p:tgtEl>
                                          <p:spTgt spid="1587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animBg="1"/>
      <p:bldP spid="158724" grpId="0" animBg="1"/>
      <p:bldP spid="158725" grpId="0" animBg="1"/>
      <p:bldP spid="158726" grpId="0" autoUpdateAnimBg="0"/>
      <p:bldP spid="158727" grpId="0" autoUpdateAnimBg="0"/>
      <p:bldP spid="158728" grpId="0" autoUpdateAnimBg="0"/>
      <p:bldP spid="158729" grpId="0" autoUpdateAnimBg="0"/>
      <p:bldP spid="158730" grpId="0" autoUpdateAnimBg="0"/>
      <p:bldP spid="158731" grpId="0" autoUpdateAnimBg="0"/>
      <p:bldP spid="158732" grpId="0" autoUpdateAnimBg="0"/>
      <p:bldP spid="158733" grpId="0" autoUpdateAnimBg="0"/>
      <p:bldP spid="158734" grpId="0" autoUpdateAnimBg="0"/>
      <p:bldP spid="158735" grpId="0" autoUpdateAnimBg="0"/>
      <p:bldP spid="15873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8229600" cy="1143000"/>
          </a:xfrm>
        </p:spPr>
        <p:txBody>
          <a:bodyPr/>
          <a:lstStyle/>
          <a:p>
            <a:r>
              <a:rPr lang="en-US" dirty="0"/>
              <a:t> Previous Lecture Review</a:t>
            </a:r>
          </a:p>
        </p:txBody>
      </p:sp>
      <p:pic>
        <p:nvPicPr>
          <p:cNvPr id="7" name="Picture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086600" y="85299"/>
            <a:ext cx="1981104" cy="1927074"/>
          </a:xfrm>
          <a:prstGeom prst="rect">
            <a:avLst/>
          </a:prstGeom>
        </p:spPr>
      </p:pic>
      <p:sp>
        <p:nvSpPr>
          <p:cNvPr id="5" name="TextBox 4"/>
          <p:cNvSpPr txBox="1"/>
          <p:nvPr/>
        </p:nvSpPr>
        <p:spPr>
          <a:xfrm>
            <a:off x="548640" y="2077438"/>
            <a:ext cx="7909560" cy="3108543"/>
          </a:xfrm>
          <a:prstGeom prst="rect">
            <a:avLst/>
          </a:prstGeom>
          <a:noFill/>
        </p:spPr>
        <p:txBody>
          <a:bodyPr wrap="square" rtlCol="0">
            <a:spAutoFit/>
          </a:bodyPr>
          <a:lstStyle/>
          <a:p>
            <a:pPr marL="457200" lvl="0" indent="-457200">
              <a:buFont typeface="Arial" pitchFamily="34" charset="0"/>
              <a:buChar char="•"/>
            </a:pPr>
            <a:r>
              <a:rPr lang="en-US" sz="2800" dirty="0"/>
              <a:t>One-to-One Marketing</a:t>
            </a:r>
          </a:p>
          <a:p>
            <a:pPr marL="457200" lvl="0" indent="-457200">
              <a:buFont typeface="Arial" pitchFamily="34" charset="0"/>
              <a:buChar char="•"/>
            </a:pPr>
            <a:r>
              <a:rPr lang="en-US" sz="2800" dirty="0"/>
              <a:t>Customer Sensitivity</a:t>
            </a:r>
          </a:p>
          <a:p>
            <a:pPr marL="457200" lvl="0" indent="-457200">
              <a:buFont typeface="Arial" pitchFamily="34" charset="0"/>
              <a:buChar char="•"/>
            </a:pPr>
            <a:r>
              <a:rPr lang="en-US" sz="2800" dirty="0"/>
              <a:t>Guerilla Marketing </a:t>
            </a:r>
          </a:p>
          <a:p>
            <a:pPr marL="457200" lvl="0" indent="-457200">
              <a:buFont typeface="Arial" pitchFamily="34" charset="0"/>
              <a:buChar char="•"/>
            </a:pPr>
            <a:r>
              <a:rPr lang="en-US" sz="2800" dirty="0"/>
              <a:t>Competitive Advantage Development through Customer Focus, Quality, Convenience, Innovation, Service &amp; Speed</a:t>
            </a:r>
          </a:p>
          <a:p>
            <a:pPr marL="457200" lvl="0" indent="-457200">
              <a:buFont typeface="Arial" pitchFamily="34" charset="0"/>
              <a:buChar char="•"/>
            </a:pPr>
            <a:r>
              <a:rPr lang="en-US" sz="2800" dirty="0"/>
              <a:t>Benefits of Selling on Web</a:t>
            </a:r>
          </a:p>
        </p:txBody>
      </p:sp>
    </p:spTree>
    <p:extLst>
      <p:ext uri="{BB962C8B-B14F-4D97-AF65-F5344CB8AC3E}">
        <p14:creationId xmlns="" xmlns:p14="http://schemas.microsoft.com/office/powerpoint/2010/main" val="264573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Advantages of </a:t>
            </a:r>
            <a:r>
              <a:rPr lang="en-IE" dirty="0" err="1"/>
              <a:t>Intrapreneuring</a:t>
            </a:r>
            <a:r>
              <a:rPr lang="en-IE" dirty="0"/>
              <a:t> over </a:t>
            </a:r>
            <a:r>
              <a:rPr lang="en-IE" dirty="0" err="1"/>
              <a:t>Entrepreneuring</a:t>
            </a:r>
            <a:endParaRPr lang="en-IE" dirty="0"/>
          </a:p>
        </p:txBody>
      </p:sp>
      <p:sp>
        <p:nvSpPr>
          <p:cNvPr id="3" name="Content Placeholder 2"/>
          <p:cNvSpPr>
            <a:spLocks noGrp="1"/>
          </p:cNvSpPr>
          <p:nvPr>
            <p:ph idx="1"/>
          </p:nvPr>
        </p:nvSpPr>
        <p:spPr/>
        <p:txBody>
          <a:bodyPr/>
          <a:lstStyle/>
          <a:p>
            <a:r>
              <a:rPr lang="en-IE" dirty="0"/>
              <a:t>Capital Sources</a:t>
            </a:r>
          </a:p>
          <a:p>
            <a:r>
              <a:rPr lang="en-IE" dirty="0"/>
              <a:t>Access to customers</a:t>
            </a:r>
          </a:p>
          <a:p>
            <a:r>
              <a:rPr lang="en-IE" dirty="0"/>
              <a:t>Infrastructure</a:t>
            </a:r>
          </a:p>
          <a:p>
            <a:r>
              <a:rPr lang="en-IE" dirty="0"/>
              <a:t>Management Pools</a:t>
            </a:r>
          </a:p>
          <a:p>
            <a:r>
              <a:rPr lang="en-IE" dirty="0"/>
              <a:t>Leverage on an existing business</a:t>
            </a:r>
          </a:p>
          <a:p>
            <a:endParaRPr lang="en-IE"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172200" y="4572000"/>
            <a:ext cx="2295525" cy="1990725"/>
          </a:xfrm>
          <a:prstGeom prst="rect">
            <a:avLst/>
          </a:prstGeom>
        </p:spPr>
      </p:pic>
    </p:spTree>
    <p:extLst>
      <p:ext uri="{BB962C8B-B14F-4D97-AF65-F5344CB8AC3E}">
        <p14:creationId xmlns="" xmlns:p14="http://schemas.microsoft.com/office/powerpoint/2010/main" val="206260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IE" dirty="0"/>
              <a:t>Disadvantages of </a:t>
            </a:r>
            <a:r>
              <a:rPr lang="en-IE" dirty="0" err="1"/>
              <a:t>Intrapreneuring</a:t>
            </a:r>
            <a:r>
              <a:rPr lang="en-IE" dirty="0"/>
              <a:t> over </a:t>
            </a:r>
            <a:r>
              <a:rPr lang="en-IE" dirty="0" err="1"/>
              <a:t>Entrepreneuring</a:t>
            </a:r>
            <a:r>
              <a:rPr lang="en-IE" dirty="0"/>
              <a:t/>
            </a:r>
            <a:br>
              <a:rPr lang="en-IE" dirty="0"/>
            </a:br>
            <a:endParaRPr lang="en-IE" dirty="0"/>
          </a:p>
        </p:txBody>
      </p:sp>
      <p:sp>
        <p:nvSpPr>
          <p:cNvPr id="3" name="Content Placeholder 2"/>
          <p:cNvSpPr>
            <a:spLocks noGrp="1"/>
          </p:cNvSpPr>
          <p:nvPr>
            <p:ph idx="1"/>
          </p:nvPr>
        </p:nvSpPr>
        <p:spPr/>
        <p:txBody>
          <a:bodyPr>
            <a:normAutofit lnSpcReduction="10000"/>
          </a:bodyPr>
          <a:lstStyle/>
          <a:p>
            <a:r>
              <a:rPr lang="en-IE" dirty="0"/>
              <a:t>Continuity of Sponsorship</a:t>
            </a:r>
          </a:p>
          <a:p>
            <a:r>
              <a:rPr lang="en-IE" dirty="0"/>
              <a:t>P &amp; L Focus</a:t>
            </a:r>
          </a:p>
          <a:p>
            <a:r>
              <a:rPr lang="en-IE" dirty="0"/>
              <a:t>Short Term Mentality</a:t>
            </a:r>
          </a:p>
          <a:p>
            <a:r>
              <a:rPr lang="en-IE" dirty="0"/>
              <a:t>Corporate Meddling, Bureaucracy, Decision by committee</a:t>
            </a:r>
          </a:p>
          <a:p>
            <a:r>
              <a:rPr lang="en-IE" dirty="0"/>
              <a:t>Lack of Passion</a:t>
            </a:r>
          </a:p>
          <a:p>
            <a:r>
              <a:rPr lang="en-IE" dirty="0"/>
              <a:t>Have to be big to be material</a:t>
            </a:r>
          </a:p>
          <a:p>
            <a:r>
              <a:rPr lang="en-IE" dirty="0"/>
              <a:t>Aversion to risk</a:t>
            </a: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172200" y="3962400"/>
            <a:ext cx="2692400" cy="2692400"/>
          </a:xfrm>
          <a:prstGeom prst="rect">
            <a:avLst/>
          </a:prstGeom>
        </p:spPr>
      </p:pic>
    </p:spTree>
    <p:extLst>
      <p:ext uri="{BB962C8B-B14F-4D97-AF65-F5344CB8AC3E}">
        <p14:creationId xmlns="" xmlns:p14="http://schemas.microsoft.com/office/powerpoint/2010/main" val="3146736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How companies can support the process</a:t>
            </a:r>
          </a:p>
        </p:txBody>
      </p:sp>
      <p:sp>
        <p:nvSpPr>
          <p:cNvPr id="3" name="Content Placeholder 2"/>
          <p:cNvSpPr>
            <a:spLocks noGrp="1"/>
          </p:cNvSpPr>
          <p:nvPr>
            <p:ph idx="1"/>
          </p:nvPr>
        </p:nvSpPr>
        <p:spPr/>
        <p:txBody>
          <a:bodyPr>
            <a:normAutofit fontScale="77500" lnSpcReduction="20000"/>
          </a:bodyPr>
          <a:lstStyle/>
          <a:p>
            <a:r>
              <a:rPr lang="en-IE" dirty="0"/>
              <a:t>Shorten the search for funding</a:t>
            </a:r>
          </a:p>
          <a:p>
            <a:r>
              <a:rPr lang="en-IE" dirty="0"/>
              <a:t>Offer a stable pay check as an idea germinates</a:t>
            </a:r>
          </a:p>
          <a:p>
            <a:r>
              <a:rPr lang="en-IE" dirty="0"/>
              <a:t>Find creative ways to reward employees and let them get rich from their creations</a:t>
            </a:r>
          </a:p>
          <a:p>
            <a:r>
              <a:rPr lang="en-IE" dirty="0"/>
              <a:t>Can have longer time horizons than venture capitalists have</a:t>
            </a:r>
          </a:p>
          <a:p>
            <a:r>
              <a:rPr lang="en-IE" dirty="0"/>
              <a:t>Allow people to speak their minds and proceed with their plans if they have sufficient evidence and arguments</a:t>
            </a:r>
          </a:p>
          <a:p>
            <a:r>
              <a:rPr lang="en-IE" dirty="0"/>
              <a:t>Allow employees to take risks without fear of reprisals</a:t>
            </a:r>
          </a:p>
          <a:p>
            <a:r>
              <a:rPr lang="en-IE" dirty="0"/>
              <a:t>Have a formal process for moving an idea from research to product to market.</a:t>
            </a:r>
          </a:p>
          <a:p>
            <a:r>
              <a:rPr lang="en-IE" dirty="0"/>
              <a:t>Understand the right balance between structure and spontaneity</a:t>
            </a:r>
          </a:p>
          <a:p>
            <a:endParaRPr lang="en-IE"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777162" y="4953001"/>
            <a:ext cx="1071563" cy="1905000"/>
          </a:xfrm>
          <a:prstGeom prst="rect">
            <a:avLst/>
          </a:prstGeom>
        </p:spPr>
      </p:pic>
    </p:spTree>
    <p:extLst>
      <p:ext uri="{BB962C8B-B14F-4D97-AF65-F5344CB8AC3E}">
        <p14:creationId xmlns="" xmlns:p14="http://schemas.microsoft.com/office/powerpoint/2010/main" val="439195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How companies can support </a:t>
            </a:r>
            <a:r>
              <a:rPr lang="en-IE" dirty="0" err="1"/>
              <a:t>Intrapreneurs</a:t>
            </a:r>
            <a:endParaRPr lang="en-IE" dirty="0"/>
          </a:p>
        </p:txBody>
      </p:sp>
      <p:sp>
        <p:nvSpPr>
          <p:cNvPr id="3" name="Content Placeholder 2"/>
          <p:cNvSpPr>
            <a:spLocks noGrp="1"/>
          </p:cNvSpPr>
          <p:nvPr>
            <p:ph idx="1"/>
          </p:nvPr>
        </p:nvSpPr>
        <p:spPr/>
        <p:txBody>
          <a:bodyPr>
            <a:normAutofit lnSpcReduction="10000"/>
          </a:bodyPr>
          <a:lstStyle/>
          <a:p>
            <a:endParaRPr lang="en-IE" dirty="0"/>
          </a:p>
          <a:p>
            <a:r>
              <a:rPr lang="en-IE" dirty="0"/>
              <a:t>Formation of </a:t>
            </a:r>
            <a:r>
              <a:rPr lang="en-IE" dirty="0" err="1"/>
              <a:t>intrapreneurial</a:t>
            </a:r>
            <a:r>
              <a:rPr lang="en-IE" dirty="0"/>
              <a:t> teams and task forces; </a:t>
            </a:r>
          </a:p>
          <a:p>
            <a:r>
              <a:rPr lang="en-IE" dirty="0"/>
              <a:t> Recruitment of new staff with new ideas;</a:t>
            </a:r>
          </a:p>
          <a:p>
            <a:r>
              <a:rPr lang="en-IE" dirty="0"/>
              <a:t>Application of strategic plans that focus on achieving innovation; and </a:t>
            </a:r>
          </a:p>
          <a:p>
            <a:r>
              <a:rPr lang="en-IE" dirty="0"/>
              <a:t>Establishment of internal research and development programs are likely to see tangible results</a:t>
            </a: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467600" y="4572000"/>
            <a:ext cx="1524000" cy="2143125"/>
          </a:xfrm>
          <a:prstGeom prst="rect">
            <a:avLst/>
          </a:prstGeom>
        </p:spPr>
      </p:pic>
    </p:spTree>
    <p:extLst>
      <p:ext uri="{BB962C8B-B14F-4D97-AF65-F5344CB8AC3E}">
        <p14:creationId xmlns="" xmlns:p14="http://schemas.microsoft.com/office/powerpoint/2010/main" val="1826811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021" y="328282"/>
            <a:ext cx="7772400" cy="1470025"/>
          </a:xfrm>
        </p:spPr>
        <p:txBody>
          <a:bodyPr/>
          <a:lstStyle/>
          <a:p>
            <a:r>
              <a:rPr lang="en-US" dirty="0"/>
              <a:t>OBJECTIVES</a:t>
            </a:r>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813644" y="31845"/>
            <a:ext cx="2330355" cy="2330355"/>
          </a:xfrm>
          <a:prstGeom prst="rect">
            <a:avLst/>
          </a:prstGeom>
        </p:spPr>
      </p:pic>
      <p:sp>
        <p:nvSpPr>
          <p:cNvPr id="6" name="Subtitle 2"/>
          <p:cNvSpPr txBox="1">
            <a:spLocks/>
          </p:cNvSpPr>
          <p:nvPr/>
        </p:nvSpPr>
        <p:spPr>
          <a:xfrm>
            <a:off x="152400" y="1295400"/>
            <a:ext cx="8382000" cy="54602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defRPr/>
            </a:pPr>
            <a:endParaRPr lang="en-US" dirty="0"/>
          </a:p>
        </p:txBody>
      </p:sp>
      <p:sp>
        <p:nvSpPr>
          <p:cNvPr id="3" name="TextBox 2"/>
          <p:cNvSpPr txBox="1"/>
          <p:nvPr/>
        </p:nvSpPr>
        <p:spPr>
          <a:xfrm>
            <a:off x="304800" y="2057399"/>
            <a:ext cx="8686800" cy="1323439"/>
          </a:xfrm>
          <a:prstGeom prst="rect">
            <a:avLst/>
          </a:prstGeom>
          <a:noFill/>
        </p:spPr>
        <p:txBody>
          <a:bodyPr wrap="square" rtlCol="0">
            <a:spAutoFit/>
          </a:bodyPr>
          <a:lstStyle/>
          <a:p>
            <a:pPr marL="342900" indent="-342900">
              <a:buFont typeface="Arial" pitchFamily="34" charset="0"/>
              <a:buChar char="•"/>
            </a:pPr>
            <a:r>
              <a:rPr lang="en-US" sz="4000" dirty="0"/>
              <a:t>Stakeholder’s Management</a:t>
            </a:r>
          </a:p>
          <a:p>
            <a:pPr marL="342900" indent="-342900">
              <a:buFont typeface="Arial" pitchFamily="34" charset="0"/>
              <a:buChar char="•"/>
            </a:pPr>
            <a:endParaRPr lang="en-US" sz="4000" dirty="0"/>
          </a:p>
        </p:txBody>
      </p:sp>
    </p:spTree>
    <p:extLst>
      <p:ext uri="{BB962C8B-B14F-4D97-AF65-F5344CB8AC3E}">
        <p14:creationId xmlns="" xmlns:p14="http://schemas.microsoft.com/office/powerpoint/2010/main" val="3511206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t>Stakeholder in Lexical Terms</a:t>
            </a:r>
          </a:p>
        </p:txBody>
      </p:sp>
      <p:pic>
        <p:nvPicPr>
          <p:cNvPr id="157701" name="Picture 5"/>
          <p:cNvPicPr>
            <a:picLocks noGrp="1" noChangeAspect="1" noChangeArrowheads="1"/>
          </p:cNvPicPr>
          <p:nvPr>
            <p:ph type="clipArt" sz="half" idx="1"/>
          </p:nvPr>
        </p:nvPicPr>
        <p:blipFill>
          <a:blip r:embed="rId2" cstate="print">
            <a:extLst>
              <a:ext uri="{28A0092B-C50C-407E-A947-70E740481C1C}">
                <a14:useLocalDpi xmlns="" xmlns:a14="http://schemas.microsoft.com/office/drawing/2010/main" val="0"/>
              </a:ext>
            </a:extLst>
          </a:blip>
          <a:srcRect/>
          <a:stretch>
            <a:fillRect/>
          </a:stretch>
        </p:blipFill>
        <p:spPr>
          <a:xfrm>
            <a:off x="1524000" y="2057400"/>
            <a:ext cx="6781800" cy="4103688"/>
          </a:xfrm>
          <a:noFill/>
        </p:spPr>
      </p:pic>
    </p:spTree>
    <p:extLst>
      <p:ext uri="{BB962C8B-B14F-4D97-AF65-F5344CB8AC3E}">
        <p14:creationId xmlns="" xmlns:p14="http://schemas.microsoft.com/office/powerpoint/2010/main" val="2720096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57701"/>
                                        </p:tgtEl>
                                        <p:attrNameLst>
                                          <p:attrName>style.visibility</p:attrName>
                                        </p:attrNameLst>
                                      </p:cBhvr>
                                      <p:to>
                                        <p:strVal val="visible"/>
                                      </p:to>
                                    </p:set>
                                    <p:anim calcmode="lin" valueType="num">
                                      <p:cBhvr additive="base">
                                        <p:cTn id="7" dur="500" fill="hold"/>
                                        <p:tgtEl>
                                          <p:spTgt spid="157701"/>
                                        </p:tgtEl>
                                        <p:attrNameLst>
                                          <p:attrName>ppt_x</p:attrName>
                                        </p:attrNameLst>
                                      </p:cBhvr>
                                      <p:tavLst>
                                        <p:tav tm="0">
                                          <p:val>
                                            <p:strVal val="0-#ppt_w/2"/>
                                          </p:val>
                                        </p:tav>
                                        <p:tav tm="100000">
                                          <p:val>
                                            <p:strVal val="#ppt_x"/>
                                          </p:val>
                                        </p:tav>
                                      </p:tavLst>
                                    </p:anim>
                                    <p:anim calcmode="lin" valueType="num">
                                      <p:cBhvr additive="base">
                                        <p:cTn id="8" dur="500" fill="hold"/>
                                        <p:tgtEl>
                                          <p:spTgt spid="1577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How companies can support </a:t>
            </a:r>
            <a:r>
              <a:rPr lang="en-IE" dirty="0" err="1"/>
              <a:t>Intrapreneurs</a:t>
            </a:r>
            <a:endParaRPr lang="en-IE" dirty="0"/>
          </a:p>
        </p:txBody>
      </p:sp>
      <p:sp>
        <p:nvSpPr>
          <p:cNvPr id="3" name="Content Placeholder 2"/>
          <p:cNvSpPr>
            <a:spLocks noGrp="1"/>
          </p:cNvSpPr>
          <p:nvPr>
            <p:ph idx="1"/>
          </p:nvPr>
        </p:nvSpPr>
        <p:spPr/>
        <p:txBody>
          <a:bodyPr>
            <a:normAutofit fontScale="85000" lnSpcReduction="20000"/>
          </a:bodyPr>
          <a:lstStyle/>
          <a:p>
            <a:r>
              <a:rPr lang="en-IE" dirty="0"/>
              <a:t>Support from top level management –</a:t>
            </a:r>
          </a:p>
          <a:p>
            <a:pPr lvl="1"/>
            <a:r>
              <a:rPr lang="en-IE" dirty="0"/>
              <a:t>This support should not simply consist of passive approval of innovative ways of thinking. Ideally, it should also take the form of active support, such as can be seen in mentoring relationships. </a:t>
            </a:r>
          </a:p>
          <a:p>
            <a:pPr lvl="1"/>
            <a:r>
              <a:rPr lang="en-IE" dirty="0"/>
              <a:t>Recognition that the style of </a:t>
            </a:r>
            <a:r>
              <a:rPr lang="en-IE" dirty="0" err="1"/>
              <a:t>intrapreneurialism</a:t>
            </a:r>
            <a:r>
              <a:rPr lang="en-IE" dirty="0"/>
              <a:t> that is encouraged needs to be compatible with business operations and the organization's overall culture.</a:t>
            </a:r>
          </a:p>
          <a:p>
            <a:pPr lvl="1"/>
            <a:r>
              <a:rPr lang="en-IE" dirty="0"/>
              <a:t>Ensure that communication systems within the company are strong so that </a:t>
            </a:r>
            <a:r>
              <a:rPr lang="en-IE" dirty="0" err="1"/>
              <a:t>intrapreneurs</a:t>
            </a:r>
            <a:r>
              <a:rPr lang="en-IE" dirty="0"/>
              <a:t> who have new ideas for products or processes can be heard.</a:t>
            </a:r>
          </a:p>
          <a:p>
            <a:pPr lvl="1"/>
            <a:r>
              <a:rPr lang="en-IE" dirty="0"/>
              <a:t>Intelligent allocation of resources to pursue </a:t>
            </a:r>
            <a:r>
              <a:rPr lang="en-IE" dirty="0" err="1"/>
              <a:t>intrapreneurial</a:t>
            </a:r>
            <a:r>
              <a:rPr lang="en-IE" dirty="0"/>
              <a:t> ideas</a:t>
            </a: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848600" y="-24599"/>
            <a:ext cx="1152525" cy="1788401"/>
          </a:xfrm>
          <a:prstGeom prst="rect">
            <a:avLst/>
          </a:prstGeom>
        </p:spPr>
      </p:pic>
    </p:spTree>
    <p:extLst>
      <p:ext uri="{BB962C8B-B14F-4D97-AF65-F5344CB8AC3E}">
        <p14:creationId xmlns="" xmlns:p14="http://schemas.microsoft.com/office/powerpoint/2010/main" val="3280275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1442</TotalTime>
  <Words>674</Words>
  <Application>Microsoft Office PowerPoint</Application>
  <PresentationFormat>On-screen Show (4:3)</PresentationFormat>
  <Paragraphs>124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ENTREPRENEURSHIP </vt:lpstr>
      <vt:lpstr> Previous Lecture Review</vt:lpstr>
      <vt:lpstr>Advantages of Intrapreneuring over Entrepreneuring</vt:lpstr>
      <vt:lpstr>Disadvantages of Intrapreneuring over Entrepreneuring </vt:lpstr>
      <vt:lpstr>How companies can support the process</vt:lpstr>
      <vt:lpstr>How companies can support Intrapreneurs</vt:lpstr>
      <vt:lpstr>OBJECTIVES</vt:lpstr>
      <vt:lpstr>Stakeholder in Lexical Terms</vt:lpstr>
      <vt:lpstr>How companies can support Intrapreneurs</vt:lpstr>
      <vt:lpstr>10 Commandments of Intrapreneurs</vt:lpstr>
      <vt:lpstr>What are Stakeholders?</vt:lpstr>
      <vt:lpstr>Who Are Business Stakeholders?</vt:lpstr>
      <vt:lpstr>Types of Stake</vt:lpstr>
      <vt:lpstr>Power/Interest Grid</vt:lpstr>
      <vt:lpstr>Slide 15</vt:lpstr>
      <vt:lpstr>Slide 16</vt:lpstr>
    </vt:vector>
  </TitlesOfParts>
  <Company>MyCompanyName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Entrepreneurial Mind: From Ideas to Reality</dc:title>
  <dc:creator>MyUserName</dc:creator>
  <cp:lastModifiedBy>ITLAB2</cp:lastModifiedBy>
  <cp:revision>180</cp:revision>
  <dcterms:created xsi:type="dcterms:W3CDTF">2013-10-03T09:43:12Z</dcterms:created>
  <dcterms:modified xsi:type="dcterms:W3CDTF">2020-09-01T06:38:22Z</dcterms:modified>
</cp:coreProperties>
</file>