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6" r:id="rId2"/>
    <p:sldId id="485" r:id="rId3"/>
    <p:sldId id="486" r:id="rId4"/>
    <p:sldId id="488" r:id="rId5"/>
    <p:sldId id="490" r:id="rId6"/>
    <p:sldId id="491" r:id="rId7"/>
    <p:sldId id="492" r:id="rId8"/>
    <p:sldId id="493" r:id="rId9"/>
    <p:sldId id="494" r:id="rId10"/>
    <p:sldId id="506" r:id="rId11"/>
    <p:sldId id="495" r:id="rId12"/>
    <p:sldId id="513" r:id="rId13"/>
    <p:sldId id="514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33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6376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B88A-C841-402B-B2F9-EDF798484FBC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A5EB-6F79-4447-ABC5-06DD99348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425" y="687050"/>
            <a:ext cx="4544046" cy="3425877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425" y="687050"/>
            <a:ext cx="4544046" cy="342587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425" y="687050"/>
            <a:ext cx="4544046" cy="3425877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5650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425" y="687050"/>
            <a:ext cx="4544046" cy="3425877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68825" cy="3425825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0A9A-5EC9-4CF9-9C60-C50A968AE0DC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41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8F60-F20E-48C7-8047-7BB052619D07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07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4D66-62C7-4439-B574-16DFE6A8C11E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10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60C6-7AF8-4C17-BE86-81D02A3D0727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30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834E-3CFD-45E8-A470-AC9AFDD2E7B6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24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2C67-D830-4A97-8265-F0A5DEE1CB03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1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D249-BDBF-4640-978C-0A62B46CEDB9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38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A564-CF69-4B41-BD21-6754948B7A39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31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0578-4C37-4510-ADE3-38414748932C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68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4C85-8B8D-483E-B358-866606915666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16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EDBA-85EE-49F6-A97C-535866CAE11E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9: E-Commerce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612B-7475-4D0A-9A68-10454DB4555D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Chapter 9: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09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Lecture No: </a:t>
            </a:r>
            <a:r>
              <a:rPr lang="en-US" sz="6000" dirty="0" smtClean="0"/>
              <a:t>23</a:t>
            </a:r>
            <a:endParaRPr lang="en-US" sz="20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Resource Person:</a:t>
            </a:r>
          </a:p>
          <a:p>
            <a:pPr marL="0" indent="0" algn="ctr">
              <a:buNone/>
            </a:pPr>
            <a:r>
              <a:rPr lang="en-US" sz="3600" dirty="0"/>
              <a:t>Malik </a:t>
            </a:r>
            <a:r>
              <a:rPr lang="en-US" sz="3600" dirty="0" err="1"/>
              <a:t>Jawad</a:t>
            </a:r>
            <a:r>
              <a:rPr lang="en-US" sz="3600" dirty="0"/>
              <a:t> </a:t>
            </a:r>
            <a:r>
              <a:rPr lang="en-US" sz="3600" dirty="0" err="1"/>
              <a:t>Saboor</a:t>
            </a:r>
            <a:endParaRPr lang="en-US" sz="3600" dirty="0"/>
          </a:p>
          <a:p>
            <a:pPr marL="0" indent="0" algn="ctr">
              <a:buNone/>
            </a:pPr>
            <a:r>
              <a:rPr lang="en-US" sz="2000" dirty="0"/>
              <a:t>Assistant Professor</a:t>
            </a:r>
          </a:p>
          <a:p>
            <a:pPr marL="0" indent="0" algn="ctr">
              <a:buNone/>
            </a:pPr>
            <a:r>
              <a:rPr lang="en-US" sz="2000" dirty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/>
              <a:t>COMSATS Institute of Information Technology</a:t>
            </a:r>
          </a:p>
          <a:p>
            <a:pPr marL="0" indent="0" algn="ctr">
              <a:buNone/>
            </a:pPr>
            <a:r>
              <a:rPr lang="en-US" sz="2000" dirty="0"/>
              <a:t>Islamabad.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19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Tactics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54775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Sponsor Events</a:t>
            </a:r>
          </a:p>
          <a:p>
            <a:pPr>
              <a:lnSpc>
                <a:spcPct val="90000"/>
              </a:lnSpc>
            </a:pPr>
            <a:r>
              <a:rPr lang="en-US" dirty="0"/>
              <a:t>Represent your Business/ Industry wherever possible</a:t>
            </a:r>
          </a:p>
          <a:p>
            <a:pPr>
              <a:lnSpc>
                <a:spcPct val="90000"/>
              </a:lnSpc>
            </a:pPr>
            <a:r>
              <a:rPr lang="en-US" dirty="0"/>
              <a:t>Gift Certificates</a:t>
            </a:r>
          </a:p>
          <a:p>
            <a:pPr>
              <a:lnSpc>
                <a:spcPct val="90000"/>
              </a:lnSpc>
            </a:pPr>
            <a:r>
              <a:rPr lang="en-US" dirty="0"/>
              <a:t>Frequent Buyers Program</a:t>
            </a:r>
          </a:p>
          <a:p>
            <a:pPr>
              <a:lnSpc>
                <a:spcPct val="90000"/>
              </a:lnSpc>
            </a:pPr>
            <a:r>
              <a:rPr lang="en-US" dirty="0"/>
              <a:t>Clip Articles</a:t>
            </a:r>
          </a:p>
          <a:p>
            <a:pPr>
              <a:lnSpc>
                <a:spcPct val="90000"/>
              </a:lnSpc>
            </a:pPr>
            <a:r>
              <a:rPr lang="en-US" dirty="0"/>
              <a:t>Newsletter</a:t>
            </a:r>
          </a:p>
          <a:p>
            <a:pPr>
              <a:lnSpc>
                <a:spcPct val="90000"/>
              </a:lnSpc>
            </a:pPr>
            <a:r>
              <a:rPr lang="en-US" dirty="0"/>
              <a:t>Accept Others Coupons</a:t>
            </a:r>
          </a:p>
          <a:p>
            <a:pPr>
              <a:lnSpc>
                <a:spcPct val="90000"/>
              </a:lnSpc>
            </a:pPr>
            <a:r>
              <a:rPr lang="en-US" dirty="0"/>
              <a:t>Collect &amp; Use Testimonial </a:t>
            </a:r>
          </a:p>
        </p:txBody>
      </p:sp>
      <p:pic>
        <p:nvPicPr>
          <p:cNvPr id="39940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9170535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33375"/>
            <a:ext cx="7924800" cy="1114425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Marketing on the </a:t>
            </a:r>
            <a:br>
              <a:rPr lang="en-US" dirty="0"/>
            </a:br>
            <a:r>
              <a:rPr lang="en-US" dirty="0"/>
              <a:t>World Wide Web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5791200" cy="43434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An </a:t>
            </a:r>
            <a:r>
              <a:rPr lang="en-US" i="1" dirty="0"/>
              <a:t>essential</a:t>
            </a:r>
            <a:r>
              <a:rPr lang="en-US" dirty="0"/>
              <a:t> business tool - Even the smallest companies can market their products and services around the globe.</a:t>
            </a:r>
          </a:p>
          <a:p>
            <a:r>
              <a:rPr lang="en-US" dirty="0"/>
              <a:t>The Web can be the “Great Equalizer” in a small company’s marketing program.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8" name="Picture 6" descr="MPj040201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5419"/>
          <a:stretch>
            <a:fillRect/>
          </a:stretch>
        </p:blipFill>
        <p:spPr bwMode="auto">
          <a:xfrm>
            <a:off x="5791200" y="4584700"/>
            <a:ext cx="2884488" cy="2273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2596286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Questions to Consider </a:t>
            </a:r>
            <a:r>
              <a:rPr lang="en-US" i="1" dirty="0"/>
              <a:t>Before</a:t>
            </a:r>
            <a:r>
              <a:rPr lang="en-US" dirty="0"/>
              <a:t> Buying a Business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Is the right type of business for sale in the market in which you want to operate?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experience do you have in this particular business and the industry in which it operates? How critical is experience in the business to your ultimate success?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is the company’s potential for success?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changes will you have to make – and how extensive will they have to be – to realize the business’s full potential?</a:t>
            </a:r>
          </a:p>
        </p:txBody>
      </p:sp>
    </p:spTree>
    <p:extLst>
      <p:ext uri="{BB962C8B-B14F-4D97-AF65-F5344CB8AC3E}">
        <p14:creationId xmlns:p14="http://schemas.microsoft.com/office/powerpoint/2010/main" xmlns="" val="368272613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Questions to Consider </a:t>
            </a:r>
            <a:r>
              <a:rPr lang="en-US" i="1" dirty="0"/>
              <a:t>Before</a:t>
            </a:r>
            <a:r>
              <a:rPr lang="en-US" dirty="0"/>
              <a:t> Buying a Business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2800" dirty="0"/>
              <a:t>What price and payment method are reasonable for you and acceptable to the seller?</a:t>
            </a:r>
          </a:p>
          <a:p>
            <a:r>
              <a:rPr lang="en-US" sz="2800" dirty="0"/>
              <a:t>Will the company generate sufficient cash to pay for itself and leave you with a suitable rate of return on your investment?</a:t>
            </a:r>
          </a:p>
          <a:p>
            <a:r>
              <a:rPr lang="en-US" sz="2800" dirty="0"/>
              <a:t>Should you be starting a business and building it from the ground up rather than buying an existing one?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287867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498475"/>
            <a:ext cx="8377238" cy="79692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Advantages of Buying a Business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343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It may continue to be successful</a:t>
            </a:r>
          </a:p>
          <a:p>
            <a:r>
              <a:rPr lang="en-US" dirty="0"/>
              <a:t>It may already have the best location</a:t>
            </a:r>
          </a:p>
          <a:p>
            <a:r>
              <a:rPr lang="en-US" dirty="0"/>
              <a:t>Employees and suppliers are established</a:t>
            </a:r>
          </a:p>
          <a:p>
            <a:r>
              <a:rPr lang="en-US" dirty="0"/>
              <a:t>Equipment is already installed</a:t>
            </a:r>
          </a:p>
          <a:p>
            <a:r>
              <a:rPr lang="en-US" dirty="0"/>
              <a:t>Inventory is in place and trade credit is established</a:t>
            </a:r>
          </a:p>
        </p:txBody>
      </p:sp>
      <p:pic>
        <p:nvPicPr>
          <p:cNvPr id="6149" name="Picture 5" descr="j01396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1800225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94378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98475"/>
            <a:ext cx="8301038" cy="79692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Advantages of Buying a Business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You can “hit the ground running”</a:t>
            </a:r>
          </a:p>
          <a:p>
            <a:r>
              <a:rPr lang="en-US" dirty="0"/>
              <a:t>You can use the previous owner’s experience</a:t>
            </a:r>
          </a:p>
          <a:p>
            <a:r>
              <a:rPr lang="en-US" dirty="0"/>
              <a:t>Easier financing</a:t>
            </a:r>
          </a:p>
          <a:p>
            <a:r>
              <a:rPr lang="en-US" dirty="0"/>
              <a:t>It’s a bargain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886200" y="1371600"/>
            <a:ext cx="113982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50" tIns="17463" rIns="44450" bIns="17463">
            <a:spAutoFit/>
          </a:bodyPr>
          <a:lstStyle/>
          <a:p>
            <a:pPr algn="ctr" defTabSz="841375">
              <a:lnSpc>
                <a:spcPct val="113000"/>
              </a:lnSpc>
              <a:spcAft>
                <a:spcPct val="56000"/>
              </a:spcAft>
            </a:pPr>
            <a:r>
              <a:rPr lang="en-US" sz="1300" b="1">
                <a:effectLst>
                  <a:outerShdw blurRad="38100" dist="38100" dir="2700000" algn="tl">
                    <a:srgbClr val="000000"/>
                  </a:outerShdw>
                </a:effectLst>
                <a:latin typeface="Tms Rmn" charset="0"/>
              </a:rPr>
              <a:t>(Continued)</a:t>
            </a:r>
          </a:p>
        </p:txBody>
      </p:sp>
      <p:pic>
        <p:nvPicPr>
          <p:cNvPr id="69638" name="Picture 6" descr="j01396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1800225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196614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8763000" cy="1219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Disadvantages of Buying a Business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543800" cy="364331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dirty="0"/>
              <a:t>“It’s a loser”</a:t>
            </a:r>
          </a:p>
          <a:p>
            <a:pPr>
              <a:lnSpc>
                <a:spcPct val="90000"/>
              </a:lnSpc>
            </a:pPr>
            <a:r>
              <a:rPr lang="en-US" dirty="0"/>
              <a:t>Previous owner may have created ill will</a:t>
            </a:r>
          </a:p>
          <a:p>
            <a:pPr>
              <a:lnSpc>
                <a:spcPct val="90000"/>
              </a:lnSpc>
            </a:pPr>
            <a:r>
              <a:rPr lang="en-US" dirty="0"/>
              <a:t>“Inherited” employees may be unsuitable</a:t>
            </a:r>
          </a:p>
          <a:p>
            <a:pPr>
              <a:lnSpc>
                <a:spcPct val="90000"/>
              </a:lnSpc>
            </a:pPr>
            <a:r>
              <a:rPr lang="en-US" dirty="0"/>
              <a:t>Location may have become unsatisfactory</a:t>
            </a:r>
          </a:p>
          <a:p>
            <a:pPr>
              <a:lnSpc>
                <a:spcPct val="90000"/>
              </a:lnSpc>
            </a:pPr>
            <a:r>
              <a:rPr lang="en-US" dirty="0"/>
              <a:t>Equipment may be obsolete or inefficient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38600" y="1600200"/>
            <a:ext cx="113982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50" tIns="17463" rIns="44450" bIns="17463">
            <a:spAutoFit/>
          </a:bodyPr>
          <a:lstStyle/>
          <a:p>
            <a:pPr algn="ctr" defTabSz="841375">
              <a:lnSpc>
                <a:spcPct val="113000"/>
              </a:lnSpc>
              <a:spcAft>
                <a:spcPct val="56000"/>
              </a:spcAft>
            </a:pPr>
            <a:endParaRPr lang="en-US" sz="1300" b="1">
              <a:effectLst>
                <a:outerShdw blurRad="38100" dist="38100" dir="2700000" algn="tl">
                  <a:srgbClr val="000000"/>
                </a:outerShdw>
              </a:effectLst>
              <a:latin typeface="Tms Rmn" charset="0"/>
            </a:endParaRPr>
          </a:p>
        </p:txBody>
      </p:sp>
      <p:pic>
        <p:nvPicPr>
          <p:cNvPr id="8198" name="Picture 6" descr="SY001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94288"/>
            <a:ext cx="2057400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204562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90525"/>
            <a:ext cx="8458200" cy="9810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Disadvantages of Buying a Business</a:t>
            </a:r>
            <a:br>
              <a:rPr lang="en-US" dirty="0"/>
            </a:br>
            <a:r>
              <a:rPr lang="en-US" sz="1400" dirty="0">
                <a:solidFill>
                  <a:schemeClr val="tx1"/>
                </a:solidFill>
              </a:rPr>
              <a:t>(Continued)</a:t>
            </a:r>
            <a:br>
              <a:rPr lang="en-US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391400" cy="387191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Change and innovation can be difficult to implement</a:t>
            </a:r>
          </a:p>
          <a:p>
            <a:r>
              <a:rPr lang="en-US" dirty="0"/>
              <a:t>Inventory may be stale</a:t>
            </a:r>
          </a:p>
          <a:p>
            <a:r>
              <a:rPr lang="en-US" dirty="0"/>
              <a:t>Accounts receivable may be worth less than face value</a:t>
            </a:r>
          </a:p>
          <a:p>
            <a:r>
              <a:rPr lang="en-US" dirty="0"/>
              <a:t>It may be overpriced</a:t>
            </a:r>
          </a:p>
        </p:txBody>
      </p:sp>
      <p:pic>
        <p:nvPicPr>
          <p:cNvPr id="71685" name="Picture 5" descr="SY001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2860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683692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72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Acquiring a Business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343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buFont typeface="Wingdings" pitchFamily="2" charset="2"/>
              <a:buNone/>
            </a:pPr>
            <a:r>
              <a:rPr lang="en-US" dirty="0"/>
              <a:t>	More than 50 percent of all business acquisitions fail to meet buyers’ expectations.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The right way:</a:t>
            </a:r>
          </a:p>
          <a:p>
            <a:r>
              <a:rPr lang="en-US" dirty="0"/>
              <a:t>Analyze your skills, abilities, and interest.</a:t>
            </a:r>
          </a:p>
          <a:p>
            <a:r>
              <a:rPr lang="en-US" dirty="0"/>
              <a:t>Prepare a list of potential candidates.</a:t>
            </a:r>
          </a:p>
          <a:p>
            <a:pPr lvl="1"/>
            <a:r>
              <a:rPr lang="en-US" dirty="0"/>
              <a:t>Remember the “hidden market.”</a:t>
            </a:r>
          </a:p>
        </p:txBody>
      </p:sp>
      <p:graphicFrame>
        <p:nvGraphicFramePr>
          <p:cNvPr id="1024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86600" y="5943600"/>
          <a:ext cx="1654175" cy="611188"/>
        </p:xfrm>
        <a:graphic>
          <a:graphicData uri="http://schemas.openxmlformats.org/presentationml/2006/ole">
            <p:oleObj spid="_x0000_s26626" name="Microsoft ClipArt Gallery" r:id="rId4" imgW="9399960" imgH="3772800" progId="">
              <p:embed/>
            </p:oleObj>
          </a:graphicData>
        </a:graphic>
      </p:graphicFrame>
      <p:graphicFrame>
        <p:nvGraphicFramePr>
          <p:cNvPr id="1024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00800" y="4953000"/>
          <a:ext cx="1357313" cy="1654175"/>
        </p:xfrm>
        <a:graphic>
          <a:graphicData uri="http://schemas.openxmlformats.org/presentationml/2006/ole">
            <p:oleObj spid="_x0000_s26627" name="Microsoft ClipArt Gallery" r:id="rId5" imgW="4014000" imgH="4318920" progId="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467600" y="5867400"/>
            <a:ext cx="86201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100" b="1">
                <a:solidFill>
                  <a:schemeClr val="bg2"/>
                </a:solidFill>
                <a:latin typeface="Times New Roman" pitchFamily="18" charset="0"/>
              </a:rPr>
              <a:t>Kwik-Mart</a:t>
            </a:r>
          </a:p>
        </p:txBody>
      </p:sp>
    </p:spTree>
    <p:extLst>
      <p:ext uri="{BB962C8B-B14F-4D97-AF65-F5344CB8AC3E}">
        <p14:creationId xmlns:p14="http://schemas.microsoft.com/office/powerpoint/2010/main" xmlns="" val="8797625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72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Acquiring a Business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4648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Investigate and evaluate candidate businesses and select the best one.</a:t>
            </a:r>
          </a:p>
          <a:p>
            <a:r>
              <a:rPr lang="en-US" sz="2800" dirty="0"/>
              <a:t>Explore financing options.</a:t>
            </a:r>
          </a:p>
          <a:p>
            <a:pPr lvl="1"/>
            <a:r>
              <a:rPr lang="en-US" sz="2400" dirty="0"/>
              <a:t>Potential source: the seller.</a:t>
            </a:r>
          </a:p>
          <a:p>
            <a:r>
              <a:rPr lang="en-US" sz="2800" dirty="0"/>
              <a:t>Ensure a smooth transition.</a:t>
            </a:r>
          </a:p>
          <a:p>
            <a:pPr lvl="1"/>
            <a:r>
              <a:rPr lang="en-US" sz="2400" dirty="0"/>
              <a:t>Communicate with employees.</a:t>
            </a:r>
          </a:p>
          <a:p>
            <a:pPr lvl="1"/>
            <a:r>
              <a:rPr lang="en-US" sz="2400" dirty="0"/>
              <a:t>Be honest.</a:t>
            </a:r>
          </a:p>
          <a:p>
            <a:pPr lvl="1"/>
            <a:r>
              <a:rPr lang="en-US" sz="2400" dirty="0"/>
              <a:t>Listen.</a:t>
            </a:r>
          </a:p>
          <a:p>
            <a:pPr lvl="1"/>
            <a:r>
              <a:rPr lang="en-US" sz="2400" dirty="0"/>
              <a:t>Consider asking the seller to serve as a consultant through the transition.</a:t>
            </a:r>
          </a:p>
          <a:p>
            <a:pPr lvl="1"/>
            <a:endParaRPr lang="en-US" sz="2400" dirty="0"/>
          </a:p>
        </p:txBody>
      </p:sp>
      <p:graphicFrame>
        <p:nvGraphicFramePr>
          <p:cNvPr id="9728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49975" y="2590800"/>
          <a:ext cx="1731963" cy="1998663"/>
        </p:xfrm>
        <a:graphic>
          <a:graphicData uri="http://schemas.openxmlformats.org/presentationml/2006/ole">
            <p:oleObj spid="_x0000_s27650" name="Microsoft ClipArt Gallery" r:id="rId4" imgW="4014000" imgH="4318920" progId="">
              <p:embed/>
            </p:oleObj>
          </a:graphicData>
        </a:graphic>
      </p:graphicFrame>
      <p:graphicFrame>
        <p:nvGraphicFramePr>
          <p:cNvPr id="9728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10400" y="3810000"/>
          <a:ext cx="1895475" cy="763588"/>
        </p:xfrm>
        <a:graphic>
          <a:graphicData uri="http://schemas.openxmlformats.org/presentationml/2006/ole">
            <p:oleObj spid="_x0000_s27651" name="Microsoft ClipArt Gallery" r:id="rId5" imgW="9399960" imgH="3772800" progId="">
              <p:embed/>
            </p:oleObj>
          </a:graphicData>
        </a:graphic>
      </p:graphicFrame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7583488" y="3803650"/>
            <a:ext cx="9271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chemeClr val="bg2"/>
                </a:solidFill>
                <a:latin typeface="Times New Roman" pitchFamily="18" charset="0"/>
              </a:rPr>
              <a:t>Kwik-Mart</a:t>
            </a:r>
          </a:p>
        </p:txBody>
      </p:sp>
    </p:spTree>
    <p:extLst>
      <p:ext uri="{BB962C8B-B14F-4D97-AF65-F5344CB8AC3E}">
        <p14:creationId xmlns:p14="http://schemas.microsoft.com/office/powerpoint/2010/main" xmlns="" val="20966061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791200" cy="38862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85000" lnSpcReduction="10000"/>
          </a:bodyPr>
          <a:lstStyle/>
          <a:p>
            <a:r>
              <a:rPr lang="en-US" dirty="0"/>
              <a:t>Pay attention to convenience.</a:t>
            </a:r>
          </a:p>
          <a:p>
            <a:r>
              <a:rPr lang="en-US" dirty="0"/>
              <a:t>Is your business conveniently located near customers?</a:t>
            </a:r>
          </a:p>
          <a:p>
            <a:r>
              <a:rPr lang="en-US" dirty="0"/>
              <a:t>Are your business hours suitable to your customers?</a:t>
            </a:r>
          </a:p>
          <a:p>
            <a:r>
              <a:rPr lang="en-US" dirty="0"/>
              <a:t>Would customers appreciate pickup and delivery services?</a:t>
            </a:r>
          </a:p>
          <a:p>
            <a:r>
              <a:rPr lang="en-US" dirty="0"/>
              <a:t>Do you make it easy for customers to buy on credit or with credit cards?</a:t>
            </a:r>
          </a:p>
          <a:p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Guerrilla Marketing Strategies</a:t>
            </a:r>
          </a:p>
        </p:txBody>
      </p:sp>
      <p:pic>
        <p:nvPicPr>
          <p:cNvPr id="103428" name="Picture 4" descr="sy012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166938" cy="2266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01878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288925"/>
            <a:ext cx="7848600" cy="131127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Five Critical Areas for Analyzing</a:t>
            </a:r>
            <a:br>
              <a:rPr lang="en-US" dirty="0"/>
            </a:br>
            <a:r>
              <a:rPr lang="en-US" dirty="0"/>
              <a:t>an Existing Business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315200" cy="4267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600" dirty="0"/>
              <a:t>Why does the owner want to sell.... the </a:t>
            </a:r>
            <a:r>
              <a:rPr lang="en-US" sz="2600" i="1" dirty="0"/>
              <a:t>real</a:t>
            </a:r>
            <a:r>
              <a:rPr lang="en-US" sz="2600" dirty="0"/>
              <a:t> reason?</a:t>
            </a:r>
          </a:p>
          <a:p>
            <a:r>
              <a:rPr lang="en-US" sz="2600" dirty="0"/>
              <a:t>What is the physical condition of the business?</a:t>
            </a:r>
          </a:p>
          <a:p>
            <a:r>
              <a:rPr lang="en-US" sz="2600" dirty="0"/>
              <a:t>What is the potential for the company's products or services?</a:t>
            </a:r>
          </a:p>
          <a:p>
            <a:pPr lvl="1"/>
            <a:r>
              <a:rPr lang="en-US" sz="2600" dirty="0"/>
              <a:t>Customer characteristics and composition</a:t>
            </a:r>
          </a:p>
          <a:p>
            <a:pPr lvl="1"/>
            <a:r>
              <a:rPr lang="en-US" sz="2600" dirty="0"/>
              <a:t>Competitor analysis</a:t>
            </a:r>
          </a:p>
          <a:p>
            <a:r>
              <a:rPr lang="en-US" sz="2600" dirty="0"/>
              <a:t>What legal aspects must I consider?</a:t>
            </a:r>
          </a:p>
          <a:p>
            <a:r>
              <a:rPr lang="en-US" sz="2600" dirty="0"/>
              <a:t>Is the business financially sound?</a:t>
            </a:r>
          </a:p>
        </p:txBody>
      </p:sp>
    </p:spTree>
    <p:extLst>
      <p:ext uri="{BB962C8B-B14F-4D97-AF65-F5344CB8AC3E}">
        <p14:creationId xmlns:p14="http://schemas.microsoft.com/office/powerpoint/2010/main" xmlns="" val="72916934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/>
              <a:t>Lecture Review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767" y="152400"/>
            <a:ext cx="2209800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621867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Reference: Essentials of Entrepreneurship &amp; Small Business Management, Zimmer, Scarborough &amp;Wilson, 5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3704" y="1464036"/>
            <a:ext cx="8382000" cy="44645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One-to-One Marketing</a:t>
            </a:r>
          </a:p>
          <a:p>
            <a:pPr lvl="0"/>
            <a:r>
              <a:rPr lang="en-US" dirty="0"/>
              <a:t>Customer Sensitivity</a:t>
            </a:r>
          </a:p>
          <a:p>
            <a:pPr lvl="0"/>
            <a:r>
              <a:rPr lang="en-US" dirty="0"/>
              <a:t>Guerilla Marketing </a:t>
            </a:r>
          </a:p>
          <a:p>
            <a:pPr lvl="0"/>
            <a:r>
              <a:rPr lang="en-US" dirty="0"/>
              <a:t>Competitive Advantage Development through Customer Focus, Quality, Convenience, Innovation, Service &amp; Speed</a:t>
            </a:r>
          </a:p>
          <a:p>
            <a:pPr lvl="0"/>
            <a:endParaRPr lang="en-US" dirty="0"/>
          </a:p>
          <a:p>
            <a:pPr marL="0" indent="0" hangingPunct="0">
              <a:buNone/>
            </a:pPr>
            <a:r>
              <a:rPr lang="en-US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5813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301625"/>
            <a:ext cx="6813550" cy="765175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Attention to Convenience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8006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Are your employees trained to handle business transactions quickly, efficiently, and politely?</a:t>
            </a:r>
          </a:p>
          <a:p>
            <a:r>
              <a:rPr lang="en-US" sz="2800" dirty="0"/>
              <a:t>Does your company offer “extras” that would make customers’ lives easier?</a:t>
            </a:r>
          </a:p>
          <a:p>
            <a:r>
              <a:rPr lang="en-US" sz="2800" dirty="0"/>
              <a:t>Can you bundle existing products to make it easier for customers to use them?</a:t>
            </a:r>
          </a:p>
          <a:p>
            <a:r>
              <a:rPr lang="en-US" sz="2800" dirty="0"/>
              <a:t>Can you adapt existing products to make them more convenient for customers? </a:t>
            </a:r>
          </a:p>
          <a:p>
            <a:r>
              <a:rPr lang="en-US" sz="2800" dirty="0"/>
              <a:t>Does your company handle telephone calls quickly and efficiently?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13338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457200"/>
            <a:ext cx="7467600" cy="658813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Concentration on Innovation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858000" cy="47244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Innovation </a:t>
            </a:r>
          </a:p>
          <a:p>
            <a:pPr lvl="1"/>
            <a:r>
              <a:rPr lang="en-US" sz="2400" dirty="0"/>
              <a:t>The key to future success.</a:t>
            </a:r>
          </a:p>
          <a:p>
            <a:pPr lvl="1"/>
            <a:r>
              <a:rPr lang="en-US" sz="2400" dirty="0"/>
              <a:t>One of the greatest strengths of entrepreneurs.  It shows up in the new products, techniques, and unusual approaches they introduce.</a:t>
            </a:r>
          </a:p>
          <a:p>
            <a:r>
              <a:rPr lang="en-US" sz="2800" dirty="0"/>
              <a:t>Entrepreneurs often create new products and services by focusing their efforts on one area and by using their size and flexibility to their advantage.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6" name="Picture 8" descr="bd199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4343400"/>
            <a:ext cx="1951038" cy="2279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80805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381000"/>
            <a:ext cx="5867400" cy="860425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Dedication to Service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6400800" cy="41910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Listen to customers.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Define “superior service.”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Set standards and measure performance.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Examine your company’s service cycle.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Hire the right employees.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Train employees to deliver superior service.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02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787525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70322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457200"/>
            <a:ext cx="6096000" cy="6858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Dedication to Service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163"/>
            <a:ext cx="6858000" cy="41910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Empower employees to offer superior service.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Treat employees with respect and show them how valuable they are.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technology to provide improved service.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Reward superior service.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Get top managers’ support.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View customer service as an investment, not an expense.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810000" y="1143000"/>
            <a:ext cx="1003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(continued)</a:t>
            </a:r>
          </a:p>
        </p:txBody>
      </p:sp>
      <p:pic>
        <p:nvPicPr>
          <p:cNvPr id="47113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787525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447464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301625"/>
            <a:ext cx="5715000" cy="6096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Emphasis on Speed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Use principles of time compression management (TCM):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Speed new products to market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Shorten customer response time in manufacturing and delivery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the administrative time required to fill an order.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Study: Most businesses waste 85 to 99 percent of the time required to produce products or services!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9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520" t="31502" r="24898" b="34578"/>
          <a:stretch>
            <a:fillRect/>
          </a:stretch>
        </p:blipFill>
        <p:spPr bwMode="auto">
          <a:xfrm>
            <a:off x="5680075" y="5367338"/>
            <a:ext cx="2795588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2802029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301625"/>
            <a:ext cx="5522913" cy="688975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Emphasis on Speed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Re-engineer the process rather than try to do the same thing - only faster.</a:t>
            </a:r>
          </a:p>
          <a:p>
            <a:r>
              <a:rPr lang="en-US" dirty="0"/>
              <a:t>Create cross-functional teams of workers and empower them to attack and solve problems.</a:t>
            </a:r>
          </a:p>
          <a:p>
            <a:r>
              <a:rPr lang="en-US" dirty="0"/>
              <a:t>Set aggressive goals for production and stick to the schedule.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5541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520" t="31502" r="24898" b="34578"/>
          <a:stretch>
            <a:fillRect/>
          </a:stretch>
        </p:blipFill>
        <p:spPr bwMode="auto">
          <a:xfrm>
            <a:off x="5662613" y="5240338"/>
            <a:ext cx="279558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9967064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95400" y="301625"/>
            <a:ext cx="5943600" cy="765175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Emphasis on Speed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0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Rethink the supply chain.</a:t>
            </a:r>
          </a:p>
          <a:p>
            <a:r>
              <a:rPr lang="en-US" dirty="0"/>
              <a:t>Instill speed in the company culture.</a:t>
            </a:r>
          </a:p>
          <a:p>
            <a:r>
              <a:rPr lang="en-US" dirty="0"/>
              <a:t>Use technology to find shortcuts wherever possible.</a:t>
            </a:r>
          </a:p>
          <a:p>
            <a:r>
              <a:rPr lang="en-US" dirty="0"/>
              <a:t>Put the Internet to work for you. 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79850" y="1431925"/>
            <a:ext cx="90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9157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520" t="31502" r="24898" b="34578"/>
          <a:stretch>
            <a:fillRect/>
          </a:stretch>
        </p:blipFill>
        <p:spPr bwMode="auto">
          <a:xfrm>
            <a:off x="5662613" y="5240338"/>
            <a:ext cx="279558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836026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921</Words>
  <Application>Microsoft Office PowerPoint</Application>
  <PresentationFormat>On-screen Show (4:3)</PresentationFormat>
  <Paragraphs>133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ClipArt Gallery</vt:lpstr>
      <vt:lpstr>ENTREPRENEURSHIP </vt:lpstr>
      <vt:lpstr>Guerrilla Marketing Strategies</vt:lpstr>
      <vt:lpstr>Attention to Convenience</vt:lpstr>
      <vt:lpstr>Concentration on Innovation</vt:lpstr>
      <vt:lpstr>Dedication to Service</vt:lpstr>
      <vt:lpstr>Dedication to Service</vt:lpstr>
      <vt:lpstr>Emphasis on Speed</vt:lpstr>
      <vt:lpstr>Emphasis on Speed</vt:lpstr>
      <vt:lpstr>Emphasis on Speed</vt:lpstr>
      <vt:lpstr>Entrepreneurial Tactics</vt:lpstr>
      <vt:lpstr>Marketing on the  World Wide Web</vt:lpstr>
      <vt:lpstr>Key Questions to Consider Before Buying a Business</vt:lpstr>
      <vt:lpstr>Key Questions to Consider Before Buying a Business</vt:lpstr>
      <vt:lpstr>Advantages of Buying a Business</vt:lpstr>
      <vt:lpstr>Advantages of Buying a Business</vt:lpstr>
      <vt:lpstr>Disadvantages of Buying a Business</vt:lpstr>
      <vt:lpstr>Disadvantages of Buying a Business (Continued) </vt:lpstr>
      <vt:lpstr>Acquiring a Business</vt:lpstr>
      <vt:lpstr>Acquiring a Business</vt:lpstr>
      <vt:lpstr>Five Critical Areas for Analyzing an Existing Business</vt:lpstr>
      <vt:lpstr>Lecture Review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Entrepreneurial Mind: From Ideas to Reality</dc:title>
  <dc:creator>MyUserName</dc:creator>
  <cp:lastModifiedBy>MGT</cp:lastModifiedBy>
  <cp:revision>218</cp:revision>
  <dcterms:created xsi:type="dcterms:W3CDTF">2013-10-03T09:43:12Z</dcterms:created>
  <dcterms:modified xsi:type="dcterms:W3CDTF">2019-07-31T07:44:40Z</dcterms:modified>
</cp:coreProperties>
</file>