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6" r:id="rId2"/>
    <p:sldId id="297" r:id="rId3"/>
    <p:sldId id="298" r:id="rId4"/>
    <p:sldId id="300" r:id="rId5"/>
    <p:sldId id="301" r:id="rId6"/>
    <p:sldId id="302" r:id="rId7"/>
    <p:sldId id="303" r:id="rId8"/>
    <p:sldId id="31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24" r:id="rId17"/>
    <p:sldId id="325" r:id="rId18"/>
    <p:sldId id="326" r:id="rId19"/>
    <p:sldId id="327" r:id="rId20"/>
    <p:sldId id="32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B88A-C841-402B-B2F9-EDF798484FBC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A5EB-6F79-4447-ABC5-06DD99348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281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98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222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4096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653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2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068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678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541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82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514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154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39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1102-469A-4879-93A4-E66777F6C2D3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0A34-46E9-48A8-B6BC-9B2674E07B05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7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6D5A-700F-41EA-8139-E424ECDD61FC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0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4A7-B3A8-4CD6-BD05-EB61534CF739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0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1348-C853-4895-81CE-2C8AD9C13B0C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246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9D5-4EF4-4E34-8AD2-45EB89C1993C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1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DED-C89F-4743-B155-1C5FE21E8D84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8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FA9D-D6C3-4180-B72E-363C95185CEF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1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A363-D944-4FBB-88E4-622783E5770F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88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2941-F41F-4B96-8701-99372650E811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65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9B19B-DF47-4450-81EC-6615EC21D411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6704-3AAF-4FE0-BCD2-99127DA8E66B}" type="datetime1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3: Strategic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9BCC-EB6D-4706-855E-B16354E90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90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Lecture No: 13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Resource Person:</a:t>
            </a:r>
          </a:p>
          <a:p>
            <a:pPr marL="0" indent="0" algn="ctr">
              <a:buNone/>
            </a:pPr>
            <a:r>
              <a:rPr lang="en-US" sz="3600" dirty="0" smtClean="0"/>
              <a:t>Malik </a:t>
            </a:r>
            <a:r>
              <a:rPr lang="en-US" sz="3600" dirty="0" err="1" smtClean="0"/>
              <a:t>Jawad</a:t>
            </a:r>
            <a:r>
              <a:rPr lang="en-US" sz="3600" dirty="0" smtClean="0"/>
              <a:t> </a:t>
            </a:r>
            <a:r>
              <a:rPr lang="en-US" sz="3600" dirty="0" err="1" smtClean="0"/>
              <a:t>Saboor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2000" dirty="0" smtClean="0"/>
              <a:t>Assistant Professor</a:t>
            </a:r>
          </a:p>
          <a:p>
            <a:pPr marL="0" indent="0" algn="ctr">
              <a:buNone/>
            </a:pPr>
            <a:r>
              <a:rPr lang="en-US" sz="2000" dirty="0" smtClean="0"/>
              <a:t>Department of Management Sciences</a:t>
            </a:r>
          </a:p>
          <a:p>
            <a:pPr marL="0" indent="0" algn="ctr">
              <a:buNone/>
            </a:pPr>
            <a:r>
              <a:rPr lang="en-US" sz="2000" dirty="0" smtClean="0"/>
              <a:t>COMSATS University Islamabad.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9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89025" y="554038"/>
            <a:ext cx="7516813" cy="5588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Strategic Management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1905000"/>
            <a:ext cx="7631112" cy="400526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u="sng" dirty="0"/>
              <a:t>Step 1</a:t>
            </a:r>
            <a:r>
              <a:rPr lang="en-US" dirty="0"/>
              <a:t>. Develop a vision and translate it into a mission statement.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u="sng" dirty="0"/>
              <a:t>Step 2</a:t>
            </a:r>
            <a:r>
              <a:rPr lang="en-US" dirty="0"/>
              <a:t>. Assess strengths and weaknesses.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u="sng" dirty="0"/>
              <a:t>Step 3</a:t>
            </a:r>
            <a:r>
              <a:rPr lang="en-US" dirty="0"/>
              <a:t>. Scan environment for opportunities and threats.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u="sng" dirty="0"/>
              <a:t>Step 4</a:t>
            </a:r>
            <a:r>
              <a:rPr lang="en-US" dirty="0"/>
              <a:t>. Identify key success factors</a:t>
            </a:r>
            <a:r>
              <a:rPr lang="en-US" i="1" dirty="0"/>
              <a:t>.</a:t>
            </a:r>
          </a:p>
        </p:txBody>
      </p:sp>
      <p:pic>
        <p:nvPicPr>
          <p:cNvPr id="7172" name="Picture 4" descr="CGE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648200"/>
            <a:ext cx="15779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56155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661988"/>
            <a:ext cx="7620000" cy="593725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Strategic Management Process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851025"/>
            <a:ext cx="7762875" cy="360521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u="sng" dirty="0"/>
              <a:t>Step 5.</a:t>
            </a:r>
            <a:r>
              <a:rPr lang="en-US" dirty="0"/>
              <a:t> Analyze competition</a:t>
            </a:r>
            <a:r>
              <a:rPr lang="en-US" i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u="sng" dirty="0"/>
              <a:t>Step 6</a:t>
            </a:r>
            <a:r>
              <a:rPr lang="en-US" dirty="0"/>
              <a:t>. Create goals and objectives.</a:t>
            </a:r>
            <a:endParaRPr lang="en-US" i="1" dirty="0"/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u="sng" dirty="0"/>
              <a:t>Step 7</a:t>
            </a:r>
            <a:r>
              <a:rPr lang="en-US" dirty="0"/>
              <a:t>. Formulate strategies</a:t>
            </a:r>
            <a:r>
              <a:rPr lang="en-US" i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u="sng" dirty="0"/>
              <a:t>Step 8</a:t>
            </a:r>
            <a:r>
              <a:rPr lang="en-US" dirty="0"/>
              <a:t>. Translate plans into actions</a:t>
            </a:r>
            <a:r>
              <a:rPr lang="en-US" i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u="sng" dirty="0"/>
              <a:t>Step 9</a:t>
            </a:r>
            <a:r>
              <a:rPr lang="en-US" dirty="0"/>
              <a:t>. Establish accurate controls</a:t>
            </a:r>
            <a:r>
              <a:rPr lang="en-US" i="1" dirty="0"/>
              <a:t>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189413" y="1489075"/>
            <a:ext cx="92075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50" tIns="17463" rIns="44450" bIns="17463">
            <a:spAutoFit/>
          </a:bodyPr>
          <a:lstStyle/>
          <a:p>
            <a:pPr defTabSz="841375"/>
            <a:r>
              <a:rPr lang="en-US" sz="1200" b="1">
                <a:effectLst>
                  <a:outerShdw blurRad="38100" dist="38100" dir="2700000" algn="tl">
                    <a:srgbClr val="000000"/>
                  </a:outerShdw>
                </a:effectLst>
                <a:latin typeface="Tms Rmn" charset="0"/>
              </a:rPr>
              <a:t>(continued)</a:t>
            </a:r>
          </a:p>
        </p:txBody>
      </p:sp>
      <p:pic>
        <p:nvPicPr>
          <p:cNvPr id="8197" name="Picture 5" descr="CGE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648200"/>
            <a:ext cx="15779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685956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400050"/>
            <a:ext cx="8077200" cy="110013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1: </a:t>
            </a:r>
            <a:r>
              <a:rPr lang="en-US" i="1" dirty="0"/>
              <a:t>Develop a Vision</a:t>
            </a:r>
            <a:r>
              <a:rPr lang="en-US" dirty="0"/>
              <a:t> and</a:t>
            </a:r>
            <a:br>
              <a:rPr lang="en-US" dirty="0"/>
            </a:br>
            <a:r>
              <a:rPr lang="en-US" dirty="0"/>
              <a:t> Create a Mission Statement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1808163"/>
            <a:ext cx="7331075" cy="4592637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Vision – the result of an entrepreneur’s dream of something that does not exist yet and the ability to paint a compelling picture of that dream for everyone to see.   </a:t>
            </a:r>
          </a:p>
          <a:p>
            <a:r>
              <a:rPr lang="en-US" sz="2800" dirty="0"/>
              <a:t>A clearly defined vision:</a:t>
            </a:r>
          </a:p>
          <a:p>
            <a:pPr lvl="1"/>
            <a:r>
              <a:rPr lang="en-US" sz="2400" dirty="0"/>
              <a:t>Provides direction</a:t>
            </a:r>
          </a:p>
          <a:p>
            <a:pPr lvl="1"/>
            <a:r>
              <a:rPr lang="en-US" sz="2400" dirty="0"/>
              <a:t>Determines decisions</a:t>
            </a:r>
          </a:p>
          <a:p>
            <a:pPr lvl="1"/>
            <a:r>
              <a:rPr lang="en-US" sz="2400" dirty="0"/>
              <a:t>Motivates people</a:t>
            </a:r>
          </a:p>
        </p:txBody>
      </p:sp>
      <p:pic>
        <p:nvPicPr>
          <p:cNvPr id="9220" name="Picture 4" descr="bd1966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4191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966502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400050"/>
            <a:ext cx="8077200" cy="110013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1: Develop a Vision and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/>
              <a:t>Create a Mission Statement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1808163"/>
            <a:ext cx="7331075" cy="4592637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Addresses question: “What business are we in?”</a:t>
            </a:r>
          </a:p>
          <a:p>
            <a:r>
              <a:rPr lang="en-US" sz="2800" dirty="0"/>
              <a:t>The mission is a written expression of how the company will reflect an entrepreneur’s values, beliefs, and vision – more than just “making money.”</a:t>
            </a:r>
          </a:p>
          <a:p>
            <a:r>
              <a:rPr lang="en-US" sz="2800" dirty="0"/>
              <a:t>Serves as a “strategic compass.” </a:t>
            </a:r>
          </a:p>
        </p:txBody>
      </p:sp>
      <p:pic>
        <p:nvPicPr>
          <p:cNvPr id="47109" name="Picture 5" descr="j03826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191000"/>
            <a:ext cx="1524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138606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400050"/>
            <a:ext cx="8077200" cy="110013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1: Develop a Vision and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/>
              <a:t>Create a Mission Statement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1808163"/>
            <a:ext cx="7331075" cy="4592637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Survey of employees: 89 percent of employees say their companies have a mission statement</a:t>
            </a:r>
            <a:br>
              <a:rPr lang="en-US" dirty="0"/>
            </a:br>
            <a:r>
              <a:rPr lang="en-US" dirty="0"/>
              <a:t>but…</a:t>
            </a:r>
          </a:p>
          <a:p>
            <a:r>
              <a:rPr lang="en-US" dirty="0"/>
              <a:t>Only 23 percent of workers believe their company’s mission statement has become a way of doing business!</a:t>
            </a:r>
          </a:p>
        </p:txBody>
      </p:sp>
    </p:spTree>
    <p:extLst>
      <p:ext uri="{BB962C8B-B14F-4D97-AF65-F5344CB8AC3E}">
        <p14:creationId xmlns:p14="http://schemas.microsoft.com/office/powerpoint/2010/main" xmlns="" val="132931024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87338"/>
            <a:ext cx="8382000" cy="1312862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2: Assess Company Strengths </a:t>
            </a:r>
            <a:br>
              <a:rPr lang="en-US" dirty="0"/>
            </a:br>
            <a:r>
              <a:rPr lang="en-US" dirty="0"/>
              <a:t>and Weaknesses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2133600"/>
            <a:ext cx="6103937" cy="4267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800" dirty="0"/>
              <a:t>Strengths</a:t>
            </a:r>
          </a:p>
          <a:p>
            <a:pPr lvl="1"/>
            <a:r>
              <a:rPr lang="en-US" sz="2400" dirty="0"/>
              <a:t>Positive internal factors a company can draw on to accomplish its mission, goals, and objectives.</a:t>
            </a:r>
          </a:p>
          <a:p>
            <a:r>
              <a:rPr lang="en-US" sz="2800" dirty="0"/>
              <a:t>Weaknesses</a:t>
            </a:r>
          </a:p>
          <a:p>
            <a:pPr lvl="1"/>
            <a:r>
              <a:rPr lang="en-US" sz="2400" dirty="0"/>
              <a:t>Negative  internal factors that inhibit a company’s ability to accomplish its mission, goals, and objectives.</a:t>
            </a:r>
          </a:p>
        </p:txBody>
      </p:sp>
      <p:pic>
        <p:nvPicPr>
          <p:cNvPr id="11272" name="Picture 8" descr="pe0150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1706563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300982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34950"/>
            <a:ext cx="7772400" cy="12890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2: Assess Company Strengths </a:t>
            </a:r>
            <a:br>
              <a:rPr lang="en-US" dirty="0"/>
            </a:br>
            <a:r>
              <a:rPr lang="en-US" dirty="0"/>
              <a:t>and Weaknesses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/>
          </a:bodyPr>
          <a:lstStyle/>
          <a:p>
            <a:pPr marL="0" indent="0">
              <a:buNone/>
            </a:pPr>
            <a:r>
              <a:rPr lang="en-US" sz="3000" b="1" dirty="0"/>
              <a:t>What to look for in Identifying Company’s Strengths</a:t>
            </a:r>
          </a:p>
          <a:p>
            <a:r>
              <a:rPr lang="en-US" sz="2800" dirty="0" smtClean="0"/>
              <a:t>Core </a:t>
            </a:r>
            <a:r>
              <a:rPr lang="en-US" sz="2800" dirty="0"/>
              <a:t>competencies in </a:t>
            </a:r>
            <a:r>
              <a:rPr lang="en-US" sz="2800" dirty="0" smtClean="0"/>
              <a:t>______.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A strong financial condition; ample financial resources to grow the business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Strong brand name image/company reputation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Economy of scale and/or learning and experience curve advantages over rivals.</a:t>
            </a:r>
          </a:p>
          <a:p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08810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686782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34950"/>
            <a:ext cx="7772400" cy="12890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2: Assess Company Strengths </a:t>
            </a:r>
            <a:br>
              <a:rPr lang="en-US" dirty="0"/>
            </a:br>
            <a:r>
              <a:rPr lang="en-US" dirty="0"/>
              <a:t>and Weaknesses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839200" cy="5181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/>
              <a:t>What to look for in Identifying Company’s </a:t>
            </a:r>
            <a:r>
              <a:rPr lang="en-US" sz="3000" b="1" dirty="0" smtClean="0"/>
              <a:t>Strengths</a:t>
            </a:r>
          </a:p>
          <a:p>
            <a:r>
              <a:rPr lang="en-US" sz="2800" dirty="0"/>
              <a:t>Proprietary technology/superior technological skills/important patents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 Cost advantages over rivals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 Product innovation capabilities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Proven </a:t>
            </a:r>
            <a:r>
              <a:rPr lang="en-US" sz="2800" dirty="0"/>
              <a:t>capabilities in improving production processes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Good supply chain management capabilities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Good customer service capabilities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133600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674033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34950"/>
            <a:ext cx="7772400" cy="12890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2: Assess Company Strengths </a:t>
            </a:r>
            <a:br>
              <a:rPr lang="en-US" dirty="0"/>
            </a:br>
            <a:r>
              <a:rPr lang="en-US" dirty="0"/>
              <a:t>and Weaknesses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What to look for in Identifying Company’s Strengths</a:t>
            </a:r>
          </a:p>
          <a:p>
            <a:r>
              <a:rPr lang="en-US" sz="2800" dirty="0" smtClean="0"/>
              <a:t>Better </a:t>
            </a:r>
            <a:r>
              <a:rPr lang="en-US" sz="2800" dirty="0"/>
              <a:t>product quality relative to rivals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Wide geographic coverage </a:t>
            </a:r>
            <a:r>
              <a:rPr lang="en-US" sz="2800" dirty="0" smtClean="0"/>
              <a:t>and distribution </a:t>
            </a:r>
            <a:r>
              <a:rPr lang="en-US" sz="2800" dirty="0"/>
              <a:t>capability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Alliances/joint ventures with other firms that provide access to </a:t>
            </a:r>
            <a:r>
              <a:rPr lang="en-US" sz="2800" dirty="0" smtClean="0"/>
              <a:t>valuable Technology</a:t>
            </a:r>
            <a:r>
              <a:rPr lang="en-US" sz="2800" dirty="0"/>
              <a:t>, competencies, </a:t>
            </a:r>
            <a:r>
              <a:rPr lang="en-US" sz="2800" dirty="0" smtClean="0"/>
              <a:t>and/or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attractive geographic markets.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2961" y="4954636"/>
            <a:ext cx="1903364" cy="190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651406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52400"/>
            <a:ext cx="7772400" cy="12890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2: Assess Company Strengths </a:t>
            </a:r>
            <a:br>
              <a:rPr lang="en-US" dirty="0"/>
            </a:br>
            <a:r>
              <a:rPr lang="en-US" dirty="0"/>
              <a:t>and Weaknesses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What to look for in Identifying Company’s Weaknesses</a:t>
            </a:r>
          </a:p>
          <a:p>
            <a:r>
              <a:rPr lang="en-US" sz="2800" dirty="0" smtClean="0"/>
              <a:t>No </a:t>
            </a:r>
            <a:r>
              <a:rPr lang="en-US" sz="2800" dirty="0"/>
              <a:t>clear strategic direction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No </a:t>
            </a:r>
            <a:r>
              <a:rPr lang="en-US" sz="2800" dirty="0"/>
              <a:t>well-developed or proven core competencies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weak balance sheet; burdened with too much debt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Higher </a:t>
            </a:r>
            <a:r>
              <a:rPr lang="en-US" sz="2800" dirty="0"/>
              <a:t>overall unit costs relative to key competitors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product/service with features and attributes that are inferior to those of rivals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4500" y="1757149"/>
            <a:ext cx="1079500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757149"/>
            <a:ext cx="12954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56435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228600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Previous Lecture Review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85298"/>
            <a:ext cx="3124104" cy="3038901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06991" y="1626356"/>
            <a:ext cx="8382000" cy="4698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/>
              <a:t>Entrepreneurs in Action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VIDEO ON </a:t>
            </a:r>
            <a:r>
              <a:rPr lang="en-US" smtClean="0"/>
              <a:t>Bill Gates  </a:t>
            </a:r>
            <a:r>
              <a:rPr lang="en-US" dirty="0"/>
              <a:t>APPLE INC.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6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34950"/>
            <a:ext cx="7772400" cy="128905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Step 3: Scan for Opportunities </a:t>
            </a:r>
            <a:br>
              <a:rPr lang="en-US" dirty="0"/>
            </a:br>
            <a:r>
              <a:rPr lang="en-US" dirty="0"/>
              <a:t>and Threats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What to look for in Identifying Company’s Weakness</a:t>
            </a:r>
          </a:p>
          <a:p>
            <a:r>
              <a:rPr lang="en-US" sz="2800" dirty="0"/>
              <a:t>Behind on product quality, R&amp;D, and/or technological know-how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Lack of management depth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Short on financial resources to grow the business and pursue promising initiatives.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25146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3325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1" y="328282"/>
            <a:ext cx="7772400" cy="1470025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382000" cy="5105399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Strategic  Management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Competitive Advantage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Core Competency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Strategic Management Process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Vision &amp; Mission Statement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SWOT Analysis</a:t>
            </a: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644" y="31845"/>
            <a:ext cx="2330355" cy="233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984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r>
              <a:rPr lang="en-US" sz="4800" dirty="0"/>
              <a:t>A Major Shift . . 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/>
              <a:t>. . . From financial capital to intellectual capital.</a:t>
            </a:r>
          </a:p>
          <a:p>
            <a:pPr lvl="1"/>
            <a:r>
              <a:rPr lang="en-US" sz="3200" dirty="0"/>
              <a:t>Human</a:t>
            </a:r>
          </a:p>
          <a:p>
            <a:pPr lvl="1"/>
            <a:r>
              <a:rPr lang="en-US" sz="3200" dirty="0"/>
              <a:t>Structural</a:t>
            </a:r>
          </a:p>
          <a:p>
            <a:pPr lvl="1"/>
            <a:r>
              <a:rPr lang="en-US" sz="3200" dirty="0"/>
              <a:t>Customer</a:t>
            </a:r>
          </a:p>
        </p:txBody>
      </p:sp>
      <p:pic>
        <p:nvPicPr>
          <p:cNvPr id="61444" name="Picture 4" descr="BS0170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24200"/>
            <a:ext cx="2439988" cy="24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274032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dirty="0"/>
              <a:t>Strategic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r>
              <a:rPr lang="en-US" sz="2900" dirty="0"/>
              <a:t>Is crucial to building a successful business.  </a:t>
            </a:r>
          </a:p>
          <a:p>
            <a:r>
              <a:rPr lang="en-US" sz="2900" dirty="0"/>
              <a:t>Involves developing a game plan to guide a company as it strives to accomplish its mission, goals , and objectives, and to keep it on its desired course.</a:t>
            </a:r>
          </a:p>
        </p:txBody>
      </p:sp>
      <p:pic>
        <p:nvPicPr>
          <p:cNvPr id="6149" name="Picture 5" descr="bd049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2520950" cy="260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467520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>
            <a:normAutofit fontScale="90000"/>
          </a:bodyPr>
          <a:lstStyle/>
          <a:p>
            <a:r>
              <a:rPr lang="en-US" dirty="0"/>
              <a:t>Strategic Management and Competitive Advantage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6454775" cy="414496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8900" tIns="46038" rIns="88900" bIns="46038"/>
          <a:lstStyle/>
          <a:p>
            <a:pPr>
              <a:lnSpc>
                <a:spcPct val="90000"/>
              </a:lnSpc>
            </a:pPr>
            <a:r>
              <a:rPr lang="en-US" dirty="0"/>
              <a:t>Developing a strategic plan is crucial to creating a sustainable </a:t>
            </a:r>
            <a:r>
              <a:rPr lang="en-US" i="1" dirty="0"/>
              <a:t>competitive advantage</a:t>
            </a:r>
            <a:r>
              <a:rPr lang="en-US" dirty="0"/>
              <a:t>, the aggregation of factors that sets a company apart from its competitors and gives it a unique position in the market that is superior to its competition.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 Blockbuster Video</a:t>
            </a:r>
          </a:p>
        </p:txBody>
      </p:sp>
      <p:pic>
        <p:nvPicPr>
          <p:cNvPr id="62470" name="Picture 6" descr="j03413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8038" y="2628900"/>
            <a:ext cx="1985962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403462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Key: Core Competencies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Unique set of capabilities a company develops in key areas, such as superior quality, customer service, innovation, team-building, flexibility, responsiveness, and others that allow it to vault past competitors. </a:t>
            </a:r>
          </a:p>
          <a:p>
            <a:pPr lvl="1"/>
            <a:r>
              <a:rPr lang="en-US" sz="2600" dirty="0"/>
              <a:t>They are what a company does best.  </a:t>
            </a:r>
          </a:p>
          <a:p>
            <a:pPr lvl="1"/>
            <a:r>
              <a:rPr lang="en-US" sz="2600" dirty="0"/>
              <a:t>Best to rely on a </a:t>
            </a:r>
            <a:r>
              <a:rPr lang="en-US" sz="2600" i="1" dirty="0"/>
              <a:t>natural advantage </a:t>
            </a:r>
            <a:r>
              <a:rPr lang="en-US" sz="2600" dirty="0"/>
              <a:t>(often linked to a company’s “smallness”).</a:t>
            </a:r>
            <a:r>
              <a:rPr lang="en-US" sz="2400" dirty="0"/>
              <a:t> </a:t>
            </a:r>
          </a:p>
          <a:p>
            <a:r>
              <a:rPr lang="en-US" sz="2800" dirty="0" smtClean="0"/>
              <a:t>Example: Netflix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452330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691847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Key: Core Competencies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Power of Core Competence</a:t>
            </a:r>
          </a:p>
          <a:p>
            <a:r>
              <a:rPr lang="en-US" sz="2800" dirty="0" smtClean="0"/>
              <a:t>Is the Competence hard to copy?</a:t>
            </a:r>
          </a:p>
          <a:p>
            <a:endParaRPr lang="en-US" sz="2800" dirty="0" smtClean="0"/>
          </a:p>
          <a:p>
            <a:r>
              <a:rPr lang="en-US" sz="2800" dirty="0" smtClean="0"/>
              <a:t>Is the Competence Durable?</a:t>
            </a:r>
          </a:p>
          <a:p>
            <a:endParaRPr lang="en-US" sz="2800" dirty="0"/>
          </a:p>
          <a:p>
            <a:r>
              <a:rPr lang="en-US" sz="2800" dirty="0" smtClean="0"/>
              <a:t>Is the Competence really Competitively Superior?</a:t>
            </a:r>
          </a:p>
        </p:txBody>
      </p:sp>
    </p:spTree>
    <p:extLst>
      <p:ext uri="{BB962C8B-B14F-4D97-AF65-F5344CB8AC3E}">
        <p14:creationId xmlns:p14="http://schemas.microsoft.com/office/powerpoint/2010/main" xmlns="" val="151430314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53232" y="212724"/>
            <a:ext cx="8382000" cy="944563"/>
          </a:xfrm>
        </p:spPr>
        <p:txBody>
          <a:bodyPr/>
          <a:lstStyle/>
          <a:p>
            <a:pPr algn="l"/>
            <a:r>
              <a:rPr lang="en-US" sz="3200" dirty="0">
                <a:latin typeface="Times New Roman" pitchFamily="18" charset="0"/>
              </a:rPr>
              <a:t>Building a Sustainable Competitive Advantage</a:t>
            </a:r>
            <a:r>
              <a:rPr lang="en-US" sz="3200" dirty="0"/>
              <a:t> 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072313" y="2846388"/>
            <a:ext cx="1828800" cy="654050"/>
          </a:xfrm>
          <a:prstGeom prst="rect">
            <a:avLst/>
          </a:prstGeom>
          <a:solidFill>
            <a:srgbClr val="FFCC99"/>
          </a:solidFill>
          <a:ln w="12700">
            <a:solidFill>
              <a:srgbClr val="333333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Superior value for customers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5853113" y="3151188"/>
            <a:ext cx="1219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267200" y="2743200"/>
            <a:ext cx="1890713" cy="928688"/>
          </a:xfrm>
          <a:prstGeom prst="rect">
            <a:avLst/>
          </a:prstGeom>
          <a:solidFill>
            <a:srgbClr val="CCFFCC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Sustainable competitive advantage</a:t>
            </a:r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3338513" y="3178175"/>
            <a:ext cx="914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752600" y="1676400"/>
            <a:ext cx="1524000" cy="379413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Capabilities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600200" y="2541588"/>
            <a:ext cx="1752600" cy="1479550"/>
          </a:xfrm>
          <a:prstGeom prst="rect">
            <a:avLst/>
          </a:prstGeom>
          <a:solidFill>
            <a:srgbClr val="99CCFF"/>
          </a:solidFill>
          <a:ln w="12700" algn="ctr">
            <a:solidFill>
              <a:srgbClr val="333333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dirty="0">
              <a:latin typeface="Arial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pitchFamily="34" charset="0"/>
              </a:rPr>
              <a:t>Core competencies</a:t>
            </a:r>
          </a:p>
          <a:p>
            <a:pPr algn="ctr" eaLnBrk="1" hangingPunct="1">
              <a:spcBef>
                <a:spcPct val="50000"/>
              </a:spcBef>
            </a:pPr>
            <a:endParaRPr lang="en-US" b="1" dirty="0">
              <a:latin typeface="Arial" pitchFamily="34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676400" y="4495800"/>
            <a:ext cx="1524000" cy="379413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Skills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50813" y="2954338"/>
            <a:ext cx="1219200" cy="6540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pitchFamily="34" charset="0"/>
              </a:rPr>
              <a:t>Lessons learned</a:t>
            </a:r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2514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13716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V="1">
            <a:off x="2514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09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746</Words>
  <Application>Microsoft Office PowerPoint</Application>
  <PresentationFormat>On-screen Show (4:3)</PresentationFormat>
  <Paragraphs>139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ENTREPRENEURSHIP </vt:lpstr>
      <vt:lpstr> Previous Lecture Review</vt:lpstr>
      <vt:lpstr>Objectives</vt:lpstr>
      <vt:lpstr>A Major Shift . . .</vt:lpstr>
      <vt:lpstr>Strategic Management</vt:lpstr>
      <vt:lpstr>Strategic Management and Competitive Advantage</vt:lpstr>
      <vt:lpstr>Key: Core Competencies</vt:lpstr>
      <vt:lpstr>Key: Core Competencies</vt:lpstr>
      <vt:lpstr>Building a Sustainable Competitive Advantage </vt:lpstr>
      <vt:lpstr>Strategic Management Process</vt:lpstr>
      <vt:lpstr>Strategic Management Process </vt:lpstr>
      <vt:lpstr>Step 1: Develop a Vision and  Create a Mission Statement</vt:lpstr>
      <vt:lpstr>Step 1: Develop a Vision and  Create a Mission Statement</vt:lpstr>
      <vt:lpstr>Step 1: Develop a Vision and  Create a Mission Statement</vt:lpstr>
      <vt:lpstr>Step 2: Assess Company Strengths  and Weaknesses</vt:lpstr>
      <vt:lpstr>Step 2: Assess Company Strengths  and Weaknesses</vt:lpstr>
      <vt:lpstr>Step 2: Assess Company Strengths  and Weaknesses</vt:lpstr>
      <vt:lpstr>Step 2: Assess Company Strengths  and Weaknesses</vt:lpstr>
      <vt:lpstr>Step 2: Assess Company Strengths  and Weaknesses</vt:lpstr>
      <vt:lpstr>Step 3: Scan for Opportunities  and Threats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Entrepreneurial Mind: From Ideas to Reality</dc:title>
  <dc:creator>MyUserName</dc:creator>
  <cp:lastModifiedBy>hammad</cp:lastModifiedBy>
  <cp:revision>103</cp:revision>
  <dcterms:created xsi:type="dcterms:W3CDTF">2013-10-03T09:43:12Z</dcterms:created>
  <dcterms:modified xsi:type="dcterms:W3CDTF">2020-08-26T10:41:11Z</dcterms:modified>
</cp:coreProperties>
</file>