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1896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895" y="1082801"/>
            <a:ext cx="7360208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6810" y="4399534"/>
            <a:ext cx="745037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63139" y="1578863"/>
            <a:ext cx="230428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63139" y="1944623"/>
            <a:ext cx="227076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63139" y="2310383"/>
            <a:ext cx="150113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6746" y="66497"/>
            <a:ext cx="7150506" cy="137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5850" y="1582318"/>
            <a:ext cx="7372299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49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51.png"/><Relationship Id="rId15" Type="http://schemas.openxmlformats.org/officeDocument/2006/relationships/image" Target="../media/image38.png"/><Relationship Id="rId23" Type="http://schemas.openxmlformats.org/officeDocument/2006/relationships/image" Target="../media/image5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5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aneel.salman@comsats.edu.p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2409570"/>
            <a:ext cx="6664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1395" marR="5080" indent="-225933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Youth </a:t>
            </a:r>
            <a:r>
              <a:rPr sz="2800" dirty="0"/>
              <a:t>Entrepreneurship </a:t>
            </a:r>
            <a:r>
              <a:rPr sz="2800" spc="-5" dirty="0"/>
              <a:t>– </a:t>
            </a:r>
            <a:r>
              <a:rPr sz="2800" dirty="0"/>
              <a:t>Challenges and  </a:t>
            </a:r>
            <a:r>
              <a:rPr sz="2800" spc="-5" dirty="0"/>
              <a:t>Opportunities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54732" y="3852138"/>
            <a:ext cx="5032375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Dr. Aneel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Salman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Head, Department of Management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COMSATS University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Islamabad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773935"/>
            <a:ext cx="8039100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610" y="493852"/>
            <a:ext cx="3955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Arial"/>
                <a:cs typeface="Arial"/>
              </a:rPr>
              <a:t>W</a:t>
            </a:r>
            <a:r>
              <a:rPr sz="3600" spc="-5" dirty="0"/>
              <a:t>hat </a:t>
            </a:r>
            <a:r>
              <a:rPr sz="3600" dirty="0"/>
              <a:t>and</a:t>
            </a:r>
            <a:r>
              <a:rPr sz="3600" spc="-90" dirty="0"/>
              <a:t> </a:t>
            </a:r>
            <a:r>
              <a:rPr b="1" dirty="0">
                <a:latin typeface="Arial"/>
                <a:cs typeface="Arial"/>
              </a:rPr>
              <a:t>H</a:t>
            </a:r>
            <a:r>
              <a:rPr sz="3600" dirty="0"/>
              <a:t>ow???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5029" y="2040827"/>
            <a:ext cx="485584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20000"/>
              </a:lnSpc>
              <a:spcBef>
                <a:spcPts val="105"/>
              </a:spcBef>
            </a:pP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aculty Entrepreneurship  </a:t>
            </a: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onnecting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 VCs  </a:t>
            </a: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abbaticals 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Ups  </a:t>
            </a:r>
            <a:r>
              <a:rPr sz="48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Patents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851785"/>
            <a:ext cx="5034280" cy="35369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125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ake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3200">
              <a:latin typeface="Arial"/>
              <a:cs typeface="Arial"/>
            </a:endParaRPr>
          </a:p>
          <a:p>
            <a:pPr marL="12700" marR="5080" indent="845819">
              <a:lnSpc>
                <a:spcPct val="120000"/>
              </a:lnSpc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et up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Incubators 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theses for Potential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IP  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educing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Teaching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Load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6" y="429005"/>
            <a:ext cx="3315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What's</a:t>
            </a:r>
            <a:r>
              <a:rPr sz="2800" spc="-30" dirty="0"/>
              <a:t> </a:t>
            </a:r>
            <a:r>
              <a:rPr sz="2800" spc="-5" dirty="0"/>
              <a:t>Happening??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4000" b="1" spc="-5" dirty="0">
                <a:latin typeface="Arial"/>
                <a:cs typeface="Arial"/>
              </a:rPr>
              <a:t>C</a:t>
            </a:r>
            <a:r>
              <a:rPr spc="-5" dirty="0"/>
              <a:t>ultural Change in</a:t>
            </a:r>
            <a:r>
              <a:rPr spc="35" dirty="0"/>
              <a:t> </a:t>
            </a:r>
            <a:r>
              <a:rPr dirty="0"/>
              <a:t>Institutions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dirty="0">
                <a:latin typeface="Arial"/>
                <a:cs typeface="Arial"/>
              </a:rPr>
              <a:t>R</a:t>
            </a:r>
            <a:r>
              <a:rPr dirty="0"/>
              <a:t>esearch </a:t>
            </a:r>
            <a:r>
              <a:rPr spc="-5" dirty="0"/>
              <a:t>with an Application</a:t>
            </a:r>
            <a:r>
              <a:rPr spc="50" dirty="0"/>
              <a:t> </a:t>
            </a:r>
            <a:r>
              <a:rPr dirty="0"/>
              <a:t>Lens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dirty="0">
                <a:latin typeface="Arial"/>
                <a:cs typeface="Arial"/>
              </a:rPr>
              <a:t>S</a:t>
            </a:r>
            <a:r>
              <a:rPr dirty="0"/>
              <a:t>tudent-Professor </a:t>
            </a:r>
            <a:r>
              <a:rPr spc="-5" dirty="0"/>
              <a:t>Relationship to</a:t>
            </a:r>
            <a:r>
              <a:rPr spc="25" dirty="0"/>
              <a:t> </a:t>
            </a:r>
            <a:r>
              <a:rPr spc="-5" dirty="0"/>
              <a:t>Partnership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dirty="0">
                <a:latin typeface="Arial"/>
                <a:cs typeface="Arial"/>
              </a:rPr>
              <a:t>S</a:t>
            </a:r>
            <a:r>
              <a:rPr dirty="0"/>
              <a:t>ponsored </a:t>
            </a:r>
            <a:r>
              <a:rPr spc="-5" dirty="0"/>
              <a:t>or </a:t>
            </a:r>
            <a:r>
              <a:rPr dirty="0"/>
              <a:t>Collaborative</a:t>
            </a:r>
            <a:r>
              <a:rPr spc="35" dirty="0"/>
              <a:t> </a:t>
            </a:r>
            <a:r>
              <a:rPr dirty="0"/>
              <a:t>research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4000" b="1" spc="-5" dirty="0">
                <a:latin typeface="Arial"/>
                <a:cs typeface="Arial"/>
              </a:rPr>
              <a:t>R</a:t>
            </a:r>
            <a:r>
              <a:rPr spc="-5" dirty="0"/>
              <a:t>isk</a:t>
            </a:r>
            <a:r>
              <a:rPr dirty="0"/>
              <a:t> </a:t>
            </a:r>
            <a:r>
              <a:rPr spc="-5" dirty="0"/>
              <a:t>Takers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914" y="1982546"/>
            <a:ext cx="71100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Not Impact</a:t>
            </a:r>
            <a:r>
              <a:rPr sz="6600" spc="-65" dirty="0"/>
              <a:t> </a:t>
            </a:r>
            <a:r>
              <a:rPr sz="6600" dirty="0"/>
              <a:t>Factors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2836926" y="3003147"/>
            <a:ext cx="3471545" cy="195072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20"/>
              </a:spcBef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Imp</a:t>
            </a:r>
            <a:r>
              <a:rPr sz="6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spc="-10" dirty="0">
                <a:solidFill>
                  <a:srgbClr val="FF0000"/>
                </a:solidFill>
                <a:latin typeface="Arial"/>
                <a:cs typeface="Arial"/>
              </a:rPr>
              <a:t>ACT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3376" y="668782"/>
            <a:ext cx="53968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5655" marR="5080" indent="-2053589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Scientists </a:t>
            </a:r>
            <a:r>
              <a:rPr sz="3200" spc="-5" dirty="0"/>
              <a:t>Turn</a:t>
            </a:r>
            <a:r>
              <a:rPr sz="3200" spc="-65" dirty="0"/>
              <a:t> </a:t>
            </a:r>
            <a:r>
              <a:rPr sz="3200" spc="-5" dirty="0"/>
              <a:t>Entrepreneurs  </a:t>
            </a:r>
            <a:r>
              <a:rPr sz="3200" dirty="0"/>
              <a:t>Recipe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150619" y="1772411"/>
            <a:ext cx="6842759" cy="455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554" y="850137"/>
            <a:ext cx="3328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Things to</a:t>
            </a:r>
            <a:r>
              <a:rPr sz="4000" spc="-55" dirty="0"/>
              <a:t> </a:t>
            </a:r>
            <a:r>
              <a:rPr sz="4000" spc="-10" dirty="0"/>
              <a:t>do…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78307" y="1752600"/>
            <a:ext cx="8798052" cy="491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735"/>
            <a:ext cx="9144000" cy="663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294" y="815086"/>
            <a:ext cx="443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 BIG</a:t>
            </a:r>
            <a:r>
              <a:rPr spc="-100" dirty="0"/>
              <a:t> </a:t>
            </a:r>
            <a:r>
              <a:rPr spc="5" dirty="0"/>
              <a:t>DEAL</a:t>
            </a:r>
            <a:r>
              <a:rPr spc="5" dirty="0"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314" y="1930349"/>
            <a:ext cx="7662545" cy="401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Entrepreneurship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ecosystems: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Arial"/>
              <a:cs typeface="Arial"/>
            </a:endParaRPr>
          </a:p>
          <a:p>
            <a:pPr marL="389255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Cult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speeches</a:t>
            </a:r>
            <a:endParaRPr sz="2400">
              <a:latin typeface="Arial"/>
              <a:cs typeface="Arial"/>
            </a:endParaRPr>
          </a:p>
          <a:p>
            <a:pPr marL="386715" algn="ctr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Holy Grail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governments around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2400">
              <a:latin typeface="Arial"/>
              <a:cs typeface="Arial"/>
            </a:endParaRPr>
          </a:p>
          <a:p>
            <a:pPr marL="3518535" marR="3120390" algn="ctr">
              <a:lnSpc>
                <a:spcPct val="2192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WHY?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473709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ESPECIALLY WHEN NUMEROUS VCs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Young people make </a:t>
            </a:r>
            <a:r>
              <a:rPr dirty="0"/>
              <a:t>up 17 </a:t>
            </a:r>
            <a:r>
              <a:rPr spc="-5" dirty="0"/>
              <a:t>percent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the  </a:t>
            </a:r>
            <a:r>
              <a:rPr spc="-5" dirty="0"/>
              <a:t>world’s </a:t>
            </a:r>
            <a:r>
              <a:rPr spc="-10" dirty="0"/>
              <a:t>population, </a:t>
            </a:r>
            <a:r>
              <a:rPr spc="-5" dirty="0"/>
              <a:t>but 40 percent of its  unemployed.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Global unemployment </a:t>
            </a:r>
            <a:r>
              <a:rPr dirty="0"/>
              <a:t>rate is 4.5</a:t>
            </a:r>
            <a:r>
              <a:rPr spc="-100" dirty="0"/>
              <a:t> </a:t>
            </a:r>
            <a:r>
              <a:rPr dirty="0"/>
              <a:t>percent,  while </a:t>
            </a:r>
            <a:r>
              <a:rPr spc="-5" dirty="0"/>
              <a:t>the world </a:t>
            </a:r>
            <a:r>
              <a:rPr dirty="0"/>
              <a:t>youth </a:t>
            </a:r>
            <a:r>
              <a:rPr spc="-5" dirty="0"/>
              <a:t>unemployment </a:t>
            </a:r>
            <a:r>
              <a:rPr dirty="0"/>
              <a:t>rate  is </a:t>
            </a:r>
            <a:r>
              <a:rPr spc="-5" dirty="0"/>
              <a:t>12.6</a:t>
            </a:r>
            <a:r>
              <a:rPr spc="-30" dirty="0"/>
              <a:t> </a:t>
            </a:r>
            <a:r>
              <a:rPr spc="-5" dirty="0"/>
              <a:t>percent.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6" y="815086"/>
            <a:ext cx="5092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Entrepreneurs</a:t>
            </a:r>
            <a:r>
              <a:rPr spc="-50" dirty="0"/>
              <a:t> </a:t>
            </a:r>
            <a:r>
              <a:rPr spc="-5" dirty="0"/>
              <a:t>are</a:t>
            </a:r>
            <a:r>
              <a:rPr spc="-5" dirty="0"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2490113"/>
            <a:ext cx="5597525" cy="207708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80"/>
              </a:spcBef>
              <a:buChar char="–"/>
              <a:tabLst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first born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.ONLY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born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belong to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entrepreneurial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29972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school/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dropouts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2997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had weird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relationship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father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889" y="465200"/>
            <a:ext cx="67221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/>
                <a:cs typeface="Verdana"/>
              </a:rPr>
              <a:t>Entrepreneurship: main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contributions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657" y="1830818"/>
            <a:ext cx="5871845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5464" marR="1813560" algn="ctr">
              <a:lnSpc>
                <a:spcPct val="11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Empl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yment 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Innovation  Growth</a:t>
            </a:r>
            <a:endParaRPr sz="2800">
              <a:latin typeface="Verdana"/>
              <a:cs typeface="Verdana"/>
            </a:endParaRPr>
          </a:p>
          <a:p>
            <a:pPr marL="12065" marR="5080" algn="ctr">
              <a:lnSpc>
                <a:spcPct val="110000"/>
              </a:lnSpc>
            </a:pP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Local and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Regional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Development 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Equalization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Opportunities  Economic Power</a:t>
            </a: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Dissemination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916" y="428244"/>
            <a:ext cx="8132445" cy="792480"/>
            <a:chOff x="470916" y="428244"/>
            <a:chExt cx="8132445" cy="792480"/>
          </a:xfrm>
        </p:grpSpPr>
        <p:sp>
          <p:nvSpPr>
            <p:cNvPr id="3" name="object 3"/>
            <p:cNvSpPr/>
            <p:nvPr/>
          </p:nvSpPr>
          <p:spPr>
            <a:xfrm>
              <a:off x="470916" y="428244"/>
              <a:ext cx="1365504" cy="7924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3980" y="428244"/>
              <a:ext cx="2429256" cy="79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1860" y="428244"/>
              <a:ext cx="940308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9727" y="428244"/>
              <a:ext cx="2020824" cy="792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9175" y="428244"/>
              <a:ext cx="3003804" cy="7924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0719" y="530098"/>
            <a:ext cx="7686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Verdana"/>
                <a:cs typeface="Verdana"/>
              </a:rPr>
              <a:t>New Generation </a:t>
            </a:r>
            <a:r>
              <a:rPr sz="2800" spc="-5" dirty="0">
                <a:latin typeface="Verdana"/>
                <a:cs typeface="Verdana"/>
              </a:rPr>
              <a:t>of Dynamic</a:t>
            </a:r>
            <a:r>
              <a:rPr sz="2800" spc="9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Entrepreneurs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07335" y="2206751"/>
            <a:ext cx="4456430" cy="2712720"/>
            <a:chOff x="2307335" y="2206751"/>
            <a:chExt cx="4456430" cy="2712720"/>
          </a:xfrm>
        </p:grpSpPr>
        <p:sp>
          <p:nvSpPr>
            <p:cNvPr id="10" name="object 10"/>
            <p:cNvSpPr/>
            <p:nvPr/>
          </p:nvSpPr>
          <p:spPr>
            <a:xfrm>
              <a:off x="2462783" y="2206751"/>
              <a:ext cx="1616964" cy="792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07307" y="2206751"/>
              <a:ext cx="633984" cy="792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8851" y="2206751"/>
              <a:ext cx="2840736" cy="7924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6687" y="2846831"/>
              <a:ext cx="4157471" cy="792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7335" y="3486911"/>
              <a:ext cx="3227832" cy="792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95315" y="3486911"/>
              <a:ext cx="1568195" cy="7924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2215" y="4126991"/>
              <a:ext cx="1359408" cy="7924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7200" y="4126991"/>
              <a:ext cx="1551431" cy="7924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17775" y="2094635"/>
            <a:ext cx="40100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5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Middle-class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families 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University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graduates 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Entrepreneurial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teams 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Young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497" y="1991800"/>
            <a:ext cx="5401945" cy="36957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5 Main Initial</a:t>
            </a:r>
            <a:r>
              <a:rPr sz="28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Motivations:</a:t>
            </a:r>
            <a:endParaRPr sz="2800">
              <a:latin typeface="Verdana"/>
              <a:cs typeface="Verdana"/>
            </a:endParaRPr>
          </a:p>
          <a:p>
            <a:pPr marL="492759" indent="-457834">
              <a:lnSpc>
                <a:spcPct val="100000"/>
              </a:lnSpc>
              <a:spcBef>
                <a:spcPts val="1005"/>
              </a:spcBef>
              <a:buClr>
                <a:srgbClr val="EFE400"/>
              </a:buClr>
              <a:buSzPct val="69642"/>
              <a:buAutoNum type="arabicPeriod"/>
              <a:tabLst>
                <a:tab pos="492125" algn="l"/>
                <a:tab pos="492759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achieve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self</a:t>
            </a:r>
            <a:r>
              <a:rPr sz="28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realization</a:t>
            </a:r>
            <a:endParaRPr sz="2800">
              <a:latin typeface="Verdana"/>
              <a:cs typeface="Verdana"/>
            </a:endParaRPr>
          </a:p>
          <a:p>
            <a:pPr marL="492125" marR="5080" indent="-457200">
              <a:lnSpc>
                <a:spcPts val="2690"/>
              </a:lnSpc>
              <a:spcBef>
                <a:spcPts val="1660"/>
              </a:spcBef>
              <a:buClr>
                <a:srgbClr val="EFE400"/>
              </a:buClr>
              <a:buSzPct val="69642"/>
              <a:buAutoNum type="arabicPeriod"/>
              <a:tabLst>
                <a:tab pos="492125" algn="l"/>
                <a:tab pos="492759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put their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knowledge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into 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endParaRPr sz="2800">
              <a:latin typeface="Verdana"/>
              <a:cs typeface="Verdana"/>
            </a:endParaRPr>
          </a:p>
          <a:p>
            <a:pPr marL="492759" indent="-457834">
              <a:lnSpc>
                <a:spcPct val="100000"/>
              </a:lnSpc>
              <a:spcBef>
                <a:spcPts val="1030"/>
              </a:spcBef>
              <a:buClr>
                <a:srgbClr val="EFE400"/>
              </a:buClr>
              <a:buSzPct val="69642"/>
              <a:buAutoNum type="arabicPeriod"/>
              <a:tabLst>
                <a:tab pos="492125" algn="l"/>
                <a:tab pos="492759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increase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28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income</a:t>
            </a:r>
            <a:endParaRPr sz="2800">
              <a:latin typeface="Verdana"/>
              <a:cs typeface="Verdana"/>
            </a:endParaRPr>
          </a:p>
          <a:p>
            <a:pPr marL="492759" indent="-457834">
              <a:lnSpc>
                <a:spcPct val="100000"/>
              </a:lnSpc>
              <a:spcBef>
                <a:spcPts val="1010"/>
              </a:spcBef>
              <a:buClr>
                <a:srgbClr val="EFE400"/>
              </a:buClr>
              <a:buSzPct val="69642"/>
              <a:buAutoNum type="arabicPeriod"/>
              <a:tabLst>
                <a:tab pos="492125" algn="l"/>
                <a:tab pos="492759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be their own</a:t>
            </a:r>
            <a:r>
              <a:rPr sz="2800" spc="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boss</a:t>
            </a:r>
            <a:endParaRPr sz="2800">
              <a:latin typeface="Verdana"/>
              <a:cs typeface="Verdana"/>
            </a:endParaRPr>
          </a:p>
          <a:p>
            <a:pPr marL="492759" indent="-457834">
              <a:lnSpc>
                <a:spcPct val="100000"/>
              </a:lnSpc>
              <a:spcBef>
                <a:spcPts val="1005"/>
              </a:spcBef>
              <a:buClr>
                <a:srgbClr val="EFE400"/>
              </a:buClr>
              <a:buSzPct val="69642"/>
              <a:buAutoNum type="arabicPeriod"/>
              <a:tabLst>
                <a:tab pos="492125" algn="l"/>
                <a:tab pos="492759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contribute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society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5463" y="320040"/>
            <a:ext cx="6771640" cy="1390015"/>
            <a:chOff x="1045463" y="320040"/>
            <a:chExt cx="6771640" cy="1390015"/>
          </a:xfrm>
        </p:grpSpPr>
        <p:sp>
          <p:nvSpPr>
            <p:cNvPr id="4" name="object 4"/>
            <p:cNvSpPr/>
            <p:nvPr/>
          </p:nvSpPr>
          <p:spPr>
            <a:xfrm>
              <a:off x="1045463" y="320040"/>
              <a:ext cx="1933956" cy="902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2972" y="320040"/>
              <a:ext cx="2779776" cy="90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9555" y="320040"/>
              <a:ext cx="1211579" cy="902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4687" y="320040"/>
              <a:ext cx="2311908" cy="9022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1196" y="807720"/>
              <a:ext cx="3439667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86383" y="435101"/>
            <a:ext cx="62623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8305" marR="5080" indent="-1666239">
              <a:lnSpc>
                <a:spcPct val="100000"/>
              </a:lnSpc>
              <a:spcBef>
                <a:spcPts val="105"/>
              </a:spcBef>
              <a:tabLst>
                <a:tab pos="4472305" algn="l"/>
              </a:tabLst>
            </a:pPr>
            <a:r>
              <a:rPr sz="3200" dirty="0">
                <a:latin typeface="Verdana"/>
                <a:cs typeface="Verdana"/>
              </a:rPr>
              <a:t>A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new</a:t>
            </a:r>
            <a:r>
              <a:rPr sz="3200" spc="-5" dirty="0">
                <a:latin typeface="Verdana"/>
                <a:cs typeface="Verdana"/>
              </a:rPr>
              <a:t> Gene</a:t>
            </a:r>
            <a:r>
              <a:rPr sz="3200" spc="-55" dirty="0">
                <a:latin typeface="Verdana"/>
                <a:cs typeface="Verdana"/>
              </a:rPr>
              <a:t>r</a:t>
            </a:r>
            <a:r>
              <a:rPr sz="3200" dirty="0">
                <a:latin typeface="Verdana"/>
                <a:cs typeface="Verdana"/>
              </a:rPr>
              <a:t>ation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of	Dynamic  </a:t>
            </a:r>
            <a:r>
              <a:rPr sz="3200" spc="-5" dirty="0">
                <a:latin typeface="Verdana"/>
                <a:cs typeface="Verdana"/>
              </a:rPr>
              <a:t>Entrepreneurs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5940" y="6276238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0664" y="607821"/>
            <a:ext cx="6122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0960" marR="5080" indent="-131889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Advantage </a:t>
            </a:r>
            <a:r>
              <a:rPr sz="3600" dirty="0"/>
              <a:t>of promoting</a:t>
            </a:r>
            <a:r>
              <a:rPr sz="3600" spc="-60" dirty="0"/>
              <a:t> </a:t>
            </a:r>
            <a:r>
              <a:rPr sz="3600" spc="-5" dirty="0"/>
              <a:t>youth  </a:t>
            </a:r>
            <a:r>
              <a:rPr sz="3600" dirty="0"/>
              <a:t>entrepreneurship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522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pc="-5" dirty="0"/>
              <a:t>More</a:t>
            </a:r>
            <a:r>
              <a:rPr spc="10" dirty="0"/>
              <a:t> </a:t>
            </a:r>
            <a:r>
              <a:rPr spc="-5" dirty="0"/>
              <a:t>employers</a:t>
            </a:r>
          </a:p>
          <a:p>
            <a:pPr marL="86995" marR="87630" algn="ctr">
              <a:lnSpc>
                <a:spcPct val="110000"/>
              </a:lnSpc>
              <a:spcBef>
                <a:spcPts val="335"/>
              </a:spcBef>
            </a:pPr>
            <a:r>
              <a:rPr spc="-5" dirty="0"/>
              <a:t>Employees who better understand business  More </a:t>
            </a:r>
            <a:r>
              <a:rPr dirty="0"/>
              <a:t>innovative and socially responsible  enterprises</a:t>
            </a: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pc="-5" dirty="0"/>
              <a:t>More jobs </a:t>
            </a:r>
            <a:r>
              <a:rPr sz="2400" dirty="0"/>
              <a:t>(most </a:t>
            </a:r>
            <a:r>
              <a:rPr sz="2400" spc="-5" dirty="0"/>
              <a:t>likely jobs </a:t>
            </a:r>
            <a:r>
              <a:rPr sz="2400" dirty="0"/>
              <a:t>for </a:t>
            </a:r>
            <a:r>
              <a:rPr sz="2400" spc="-5" dirty="0"/>
              <a:t>other young</a:t>
            </a:r>
            <a:r>
              <a:rPr sz="2400" spc="85" dirty="0"/>
              <a:t> </a:t>
            </a:r>
            <a:r>
              <a:rPr sz="2400" spc="-5" dirty="0"/>
              <a:t>people)</a:t>
            </a:r>
            <a:endParaRPr sz="2400"/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pc="-5" dirty="0"/>
              <a:t>Better </a:t>
            </a:r>
            <a:r>
              <a:rPr dirty="0"/>
              <a:t>informed</a:t>
            </a:r>
            <a:r>
              <a:rPr spc="15" dirty="0"/>
              <a:t> </a:t>
            </a:r>
            <a:r>
              <a:rPr dirty="0"/>
              <a:t>consumers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821" rIns="0" bIns="0" rtlCol="0">
            <a:spAutoFit/>
          </a:bodyPr>
          <a:lstStyle/>
          <a:p>
            <a:pPr marL="1109345" marR="5080" indent="-27749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Transitions in the </a:t>
            </a:r>
            <a:r>
              <a:rPr sz="2800" dirty="0"/>
              <a:t>process </a:t>
            </a:r>
            <a:r>
              <a:rPr sz="2800" spc="-5" dirty="0"/>
              <a:t>of Youth  </a:t>
            </a:r>
            <a:r>
              <a:rPr sz="2800" dirty="0"/>
              <a:t>Entrepreneurship</a:t>
            </a:r>
            <a:r>
              <a:rPr sz="2800" spc="-5" dirty="0"/>
              <a:t> </a:t>
            </a:r>
            <a:r>
              <a:rPr sz="2800" dirty="0"/>
              <a:t>Development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934336" y="2377020"/>
            <a:ext cx="5275580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Pre-entrepreneurs (15-19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065" marR="5080" indent="-635" algn="ctr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Budding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Entrepreneurs (20-25)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Emergent Entrepreneurs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(26-29</a:t>
            </a: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5604" y="0"/>
            <a:ext cx="5224272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633" y="105867"/>
            <a:ext cx="4711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Conceptual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Framework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3016" y="1072896"/>
            <a:ext cx="4876800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2566" y="1174749"/>
            <a:ext cx="4425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Entrepreneurial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4211" y="1981200"/>
            <a:ext cx="2151888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8542" y="2584830"/>
            <a:ext cx="150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Incepti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200" y="1981200"/>
            <a:ext cx="2305812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9478" y="2462529"/>
            <a:ext cx="130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Start-up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1981200"/>
            <a:ext cx="2382011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38086" y="2508630"/>
            <a:ext cx="174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Early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Years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12035" y="1658111"/>
            <a:ext cx="5274945" cy="328295"/>
            <a:chOff x="1812035" y="1658111"/>
            <a:chExt cx="5274945" cy="328295"/>
          </a:xfrm>
        </p:grpSpPr>
        <p:sp>
          <p:nvSpPr>
            <p:cNvPr id="13" name="object 13"/>
            <p:cNvSpPr/>
            <p:nvPr/>
          </p:nvSpPr>
          <p:spPr>
            <a:xfrm>
              <a:off x="1816607" y="1662683"/>
              <a:ext cx="2641600" cy="319405"/>
            </a:xfrm>
            <a:custGeom>
              <a:avLst/>
              <a:gdLst/>
              <a:ahLst/>
              <a:cxnLst/>
              <a:rect l="l" t="t" r="r" b="b"/>
              <a:pathLst>
                <a:path w="2641600" h="319405">
                  <a:moveTo>
                    <a:pt x="2641600" y="0"/>
                  </a:moveTo>
                  <a:lnTo>
                    <a:pt x="2641600" y="158750"/>
                  </a:lnTo>
                  <a:lnTo>
                    <a:pt x="0" y="158750"/>
                  </a:lnTo>
                  <a:lnTo>
                    <a:pt x="0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7700" y="1662683"/>
              <a:ext cx="1905" cy="319405"/>
            </a:xfrm>
            <a:custGeom>
              <a:avLst/>
              <a:gdLst/>
              <a:ahLst/>
              <a:cxnLst/>
              <a:rect l="l" t="t" r="r" b="b"/>
              <a:pathLst>
                <a:path w="1904" h="319405">
                  <a:moveTo>
                    <a:pt x="0" y="0"/>
                  </a:moveTo>
                  <a:lnTo>
                    <a:pt x="1650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57700" y="1662683"/>
              <a:ext cx="2624455" cy="319405"/>
            </a:xfrm>
            <a:custGeom>
              <a:avLst/>
              <a:gdLst/>
              <a:ahLst/>
              <a:cxnLst/>
              <a:rect l="l" t="t" r="r" b="b"/>
              <a:pathLst>
                <a:path w="2624454" h="319405">
                  <a:moveTo>
                    <a:pt x="0" y="0"/>
                  </a:moveTo>
                  <a:lnTo>
                    <a:pt x="0" y="158750"/>
                  </a:lnTo>
                  <a:lnTo>
                    <a:pt x="2624201" y="158750"/>
                  </a:lnTo>
                  <a:lnTo>
                    <a:pt x="2624201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90372" y="3726179"/>
            <a:ext cx="2702560" cy="2199640"/>
            <a:chOff x="690372" y="3726179"/>
            <a:chExt cx="2702560" cy="2199640"/>
          </a:xfrm>
        </p:grpSpPr>
        <p:sp>
          <p:nvSpPr>
            <p:cNvPr id="17" name="object 17"/>
            <p:cNvSpPr/>
            <p:nvPr/>
          </p:nvSpPr>
          <p:spPr>
            <a:xfrm>
              <a:off x="728472" y="3840479"/>
              <a:ext cx="496823" cy="44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2312" y="3726179"/>
              <a:ext cx="2115312" cy="6263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2312" y="4061459"/>
              <a:ext cx="2420112" cy="6263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2312" y="4396739"/>
              <a:ext cx="957072" cy="6263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0372" y="5077967"/>
              <a:ext cx="496823" cy="4480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4212" y="4963667"/>
              <a:ext cx="2400300" cy="6263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4212" y="5298947"/>
              <a:ext cx="2266188" cy="6263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2944" y="3804284"/>
            <a:ext cx="2316480" cy="193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 indent="-29464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Acquisition of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motivations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and  skills</a:t>
            </a:r>
            <a:endParaRPr sz="2200">
              <a:latin typeface="Tahoma"/>
              <a:cs typeface="Tahoma"/>
            </a:endParaRPr>
          </a:p>
          <a:p>
            <a:pPr marR="66675" algn="r">
              <a:lnSpc>
                <a:spcPct val="100000"/>
              </a:lnSpc>
              <a:spcBef>
                <a:spcPts val="1830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Identification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2200">
              <a:latin typeface="Tahoma"/>
              <a:cs typeface="Tahoma"/>
            </a:endParaRPr>
          </a:p>
          <a:p>
            <a:pPr marR="110489" algn="r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opportunity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24371" y="3918203"/>
            <a:ext cx="2181225" cy="626745"/>
            <a:chOff x="6024371" y="3918203"/>
            <a:chExt cx="2181225" cy="626745"/>
          </a:xfrm>
        </p:grpSpPr>
        <p:sp>
          <p:nvSpPr>
            <p:cNvPr id="26" name="object 26"/>
            <p:cNvSpPr/>
            <p:nvPr/>
          </p:nvSpPr>
          <p:spPr>
            <a:xfrm>
              <a:off x="6024371" y="4032503"/>
              <a:ext cx="496824" cy="44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68211" y="3918203"/>
              <a:ext cx="1937004" cy="6263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37909" y="3996309"/>
            <a:ext cx="1882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entry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44184" y="4768596"/>
            <a:ext cx="2230120" cy="962025"/>
            <a:chOff x="6044184" y="4768596"/>
            <a:chExt cx="2230120" cy="962025"/>
          </a:xfrm>
        </p:grpSpPr>
        <p:sp>
          <p:nvSpPr>
            <p:cNvPr id="30" name="object 30"/>
            <p:cNvSpPr/>
            <p:nvPr/>
          </p:nvSpPr>
          <p:spPr>
            <a:xfrm>
              <a:off x="6044184" y="4882896"/>
              <a:ext cx="496823" cy="4480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6500" y="4768596"/>
              <a:ext cx="1007363" cy="6263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6500" y="5103876"/>
              <a:ext cx="1987296" cy="6263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56705" y="4847335"/>
            <a:ext cx="19348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Firm</a:t>
            </a:r>
            <a:endParaRPr sz="2200">
              <a:latin typeface="Tahoma"/>
              <a:cs typeface="Tahoma"/>
            </a:endParaRPr>
          </a:p>
          <a:p>
            <a:pPr marL="306705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43072" y="3744467"/>
            <a:ext cx="2268220" cy="2139950"/>
            <a:chOff x="3243072" y="3744467"/>
            <a:chExt cx="2268220" cy="2139950"/>
          </a:xfrm>
        </p:grpSpPr>
        <p:sp>
          <p:nvSpPr>
            <p:cNvPr id="35" name="object 35"/>
            <p:cNvSpPr/>
            <p:nvPr/>
          </p:nvSpPr>
          <p:spPr>
            <a:xfrm>
              <a:off x="3262884" y="3858767"/>
              <a:ext cx="496824" cy="4480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05200" y="3744467"/>
              <a:ext cx="1527048" cy="6263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5200" y="4079747"/>
              <a:ext cx="1423415" cy="6263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43072" y="4792979"/>
              <a:ext cx="496824" cy="446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86912" y="4678679"/>
              <a:ext cx="1620012" cy="6263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43072" y="5372100"/>
              <a:ext cx="496824" cy="4480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86912" y="5257800"/>
              <a:ext cx="2023872" cy="6263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355975" y="3823208"/>
            <a:ext cx="1968500" cy="187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755" marR="573405" indent="-29464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Business  planning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22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decision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5604" y="0"/>
            <a:ext cx="5224272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633" y="105867"/>
            <a:ext cx="4711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Conceptual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Framework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3016" y="1072896"/>
            <a:ext cx="4876800" cy="792480"/>
            <a:chOff x="2033016" y="1072896"/>
            <a:chExt cx="4876800" cy="792480"/>
          </a:xfrm>
        </p:grpSpPr>
        <p:sp>
          <p:nvSpPr>
            <p:cNvPr id="5" name="object 5"/>
            <p:cNvSpPr/>
            <p:nvPr/>
          </p:nvSpPr>
          <p:spPr>
            <a:xfrm>
              <a:off x="2033016" y="1072896"/>
              <a:ext cx="1065276" cy="79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7104" y="1072896"/>
              <a:ext cx="2872740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3227" y="1072896"/>
              <a:ext cx="1656587" cy="792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42566" y="1174749"/>
            <a:ext cx="4429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Entrepreneurial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4211" y="1981200"/>
            <a:ext cx="2151888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8542" y="2584830"/>
            <a:ext cx="150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Incepti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o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200" y="1981200"/>
            <a:ext cx="2305812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59478" y="2462529"/>
            <a:ext cx="130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Start-up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1981200"/>
            <a:ext cx="2382011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38086" y="2508630"/>
            <a:ext cx="174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Early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Tahoma"/>
                <a:cs typeface="Tahoma"/>
              </a:rPr>
              <a:t>Years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12035" y="1658111"/>
            <a:ext cx="5274945" cy="328295"/>
            <a:chOff x="1812035" y="1658111"/>
            <a:chExt cx="5274945" cy="328295"/>
          </a:xfrm>
        </p:grpSpPr>
        <p:sp>
          <p:nvSpPr>
            <p:cNvPr id="16" name="object 16"/>
            <p:cNvSpPr/>
            <p:nvPr/>
          </p:nvSpPr>
          <p:spPr>
            <a:xfrm>
              <a:off x="1816607" y="1662683"/>
              <a:ext cx="2641600" cy="319405"/>
            </a:xfrm>
            <a:custGeom>
              <a:avLst/>
              <a:gdLst/>
              <a:ahLst/>
              <a:cxnLst/>
              <a:rect l="l" t="t" r="r" b="b"/>
              <a:pathLst>
                <a:path w="2641600" h="319405">
                  <a:moveTo>
                    <a:pt x="2641600" y="0"/>
                  </a:moveTo>
                  <a:lnTo>
                    <a:pt x="2641600" y="158750"/>
                  </a:lnTo>
                  <a:lnTo>
                    <a:pt x="0" y="158750"/>
                  </a:lnTo>
                  <a:lnTo>
                    <a:pt x="0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7700" y="1662683"/>
              <a:ext cx="1905" cy="319405"/>
            </a:xfrm>
            <a:custGeom>
              <a:avLst/>
              <a:gdLst/>
              <a:ahLst/>
              <a:cxnLst/>
              <a:rect l="l" t="t" r="r" b="b"/>
              <a:pathLst>
                <a:path w="1904" h="319405">
                  <a:moveTo>
                    <a:pt x="0" y="0"/>
                  </a:moveTo>
                  <a:lnTo>
                    <a:pt x="1650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7700" y="1662683"/>
              <a:ext cx="2624455" cy="319405"/>
            </a:xfrm>
            <a:custGeom>
              <a:avLst/>
              <a:gdLst/>
              <a:ahLst/>
              <a:cxnLst/>
              <a:rect l="l" t="t" r="r" b="b"/>
              <a:pathLst>
                <a:path w="2624454" h="319405">
                  <a:moveTo>
                    <a:pt x="0" y="0"/>
                  </a:moveTo>
                  <a:lnTo>
                    <a:pt x="0" y="158750"/>
                  </a:lnTo>
                  <a:lnTo>
                    <a:pt x="2624201" y="158750"/>
                  </a:lnTo>
                  <a:lnTo>
                    <a:pt x="2624201" y="3190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90372" y="3726179"/>
            <a:ext cx="2702560" cy="2199640"/>
            <a:chOff x="690372" y="3726179"/>
            <a:chExt cx="2702560" cy="2199640"/>
          </a:xfrm>
        </p:grpSpPr>
        <p:sp>
          <p:nvSpPr>
            <p:cNvPr id="20" name="object 20"/>
            <p:cNvSpPr/>
            <p:nvPr/>
          </p:nvSpPr>
          <p:spPr>
            <a:xfrm>
              <a:off x="728472" y="3840479"/>
              <a:ext cx="496823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312" y="3726179"/>
              <a:ext cx="2115312" cy="6263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312" y="4061459"/>
              <a:ext cx="2420112" cy="6263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2312" y="4396739"/>
              <a:ext cx="957072" cy="6263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372" y="5077967"/>
              <a:ext cx="496823" cy="4480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4212" y="4963667"/>
              <a:ext cx="2400300" cy="6263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4212" y="5298947"/>
              <a:ext cx="2266188" cy="6263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2944" y="3804284"/>
            <a:ext cx="2316480" cy="193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 indent="-29464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Acquisition of 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motivations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and  skills</a:t>
            </a:r>
            <a:endParaRPr sz="2200">
              <a:latin typeface="Tahoma"/>
              <a:cs typeface="Tahoma"/>
            </a:endParaRPr>
          </a:p>
          <a:p>
            <a:pPr marR="66675" algn="r">
              <a:lnSpc>
                <a:spcPct val="100000"/>
              </a:lnSpc>
              <a:spcBef>
                <a:spcPts val="1830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Identification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2200">
              <a:latin typeface="Tahoma"/>
              <a:cs typeface="Tahoma"/>
            </a:endParaRPr>
          </a:p>
          <a:p>
            <a:pPr marR="110489" algn="r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opportunity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24371" y="3918203"/>
            <a:ext cx="2181225" cy="626745"/>
            <a:chOff x="6024371" y="3918203"/>
            <a:chExt cx="2181225" cy="626745"/>
          </a:xfrm>
        </p:grpSpPr>
        <p:sp>
          <p:nvSpPr>
            <p:cNvPr id="29" name="object 29"/>
            <p:cNvSpPr/>
            <p:nvPr/>
          </p:nvSpPr>
          <p:spPr>
            <a:xfrm>
              <a:off x="6024371" y="4032503"/>
              <a:ext cx="49682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8211" y="3918203"/>
              <a:ext cx="1937004" cy="6263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137909" y="3996309"/>
            <a:ext cx="1882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Market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entry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44184" y="4768596"/>
            <a:ext cx="2230120" cy="962025"/>
            <a:chOff x="6044184" y="4768596"/>
            <a:chExt cx="2230120" cy="962025"/>
          </a:xfrm>
        </p:grpSpPr>
        <p:sp>
          <p:nvSpPr>
            <p:cNvPr id="33" name="object 33"/>
            <p:cNvSpPr/>
            <p:nvPr/>
          </p:nvSpPr>
          <p:spPr>
            <a:xfrm>
              <a:off x="6044184" y="4882896"/>
              <a:ext cx="496823" cy="4480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6500" y="4768596"/>
              <a:ext cx="1007363" cy="62636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6500" y="5103876"/>
              <a:ext cx="1987296" cy="6263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156705" y="4847335"/>
            <a:ext cx="19348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Firm</a:t>
            </a:r>
            <a:endParaRPr sz="2200">
              <a:latin typeface="Tahoma"/>
              <a:cs typeface="Tahoma"/>
            </a:endParaRPr>
          </a:p>
          <a:p>
            <a:pPr marL="306705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243072" y="3744467"/>
            <a:ext cx="2938780" cy="2139950"/>
            <a:chOff x="3243072" y="3744467"/>
            <a:chExt cx="2938780" cy="2139950"/>
          </a:xfrm>
        </p:grpSpPr>
        <p:sp>
          <p:nvSpPr>
            <p:cNvPr id="38" name="object 38"/>
            <p:cNvSpPr/>
            <p:nvPr/>
          </p:nvSpPr>
          <p:spPr>
            <a:xfrm>
              <a:off x="3262884" y="3858767"/>
              <a:ext cx="496824" cy="4480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5200" y="3744467"/>
              <a:ext cx="1527048" cy="6263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05200" y="4079747"/>
              <a:ext cx="1423415" cy="6263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43072" y="4792979"/>
              <a:ext cx="49682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86912" y="4678679"/>
              <a:ext cx="2694432" cy="6263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43072" y="5372100"/>
              <a:ext cx="496824" cy="4480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6912" y="5257800"/>
              <a:ext cx="2023872" cy="62636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355975" y="3823208"/>
            <a:ext cx="2637790" cy="187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755" marR="1242060" indent="-29464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Business  planning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Access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2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resouces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650" spc="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1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Final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decision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575" y="1663953"/>
            <a:ext cx="1807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Culture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and  educational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3540" y="1927860"/>
            <a:ext cx="1837943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42228" y="2013330"/>
            <a:ext cx="1461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Networks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67939" y="2994660"/>
            <a:ext cx="1805939" cy="1045844"/>
            <a:chOff x="2567939" y="2994660"/>
            <a:chExt cx="1805939" cy="1045844"/>
          </a:xfrm>
        </p:grpSpPr>
        <p:sp>
          <p:nvSpPr>
            <p:cNvPr id="6" name="object 6"/>
            <p:cNvSpPr/>
            <p:nvPr/>
          </p:nvSpPr>
          <p:spPr>
            <a:xfrm>
              <a:off x="2567939" y="2994660"/>
              <a:ext cx="1805939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939" y="3360420"/>
              <a:ext cx="158191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46375" y="3079826"/>
            <a:ext cx="1316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nal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25340" y="4290059"/>
            <a:ext cx="1953895" cy="1777364"/>
            <a:chOff x="4625340" y="4290059"/>
            <a:chExt cx="1953895" cy="1777364"/>
          </a:xfrm>
        </p:grpSpPr>
        <p:sp>
          <p:nvSpPr>
            <p:cNvPr id="10" name="object 10"/>
            <p:cNvSpPr/>
            <p:nvPr/>
          </p:nvSpPr>
          <p:spPr>
            <a:xfrm>
              <a:off x="4625340" y="4290059"/>
              <a:ext cx="1341119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5340" y="4838699"/>
              <a:ext cx="1612391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25340" y="5387339"/>
              <a:ext cx="1953767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04028" y="4192523"/>
            <a:ext cx="15735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Factor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Markets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91739" y="4245864"/>
            <a:ext cx="1987550" cy="1777364"/>
            <a:chOff x="2491739" y="4245864"/>
            <a:chExt cx="1987550" cy="1777364"/>
          </a:xfrm>
        </p:grpSpPr>
        <p:sp>
          <p:nvSpPr>
            <p:cNvPr id="15" name="object 15"/>
            <p:cNvSpPr/>
            <p:nvPr/>
          </p:nvSpPr>
          <p:spPr>
            <a:xfrm>
              <a:off x="2491739" y="4245864"/>
              <a:ext cx="1979676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1739" y="4611624"/>
              <a:ext cx="1900427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1739" y="4977384"/>
              <a:ext cx="1080515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91739" y="5343144"/>
              <a:ext cx="1987295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70175" y="4331030"/>
            <a:ext cx="16052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Industrial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structure  and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dyna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7156" y="1510157"/>
            <a:ext cx="8348980" cy="5058410"/>
            <a:chOff x="367156" y="1510157"/>
            <a:chExt cx="8348980" cy="5058410"/>
          </a:xfrm>
        </p:grpSpPr>
        <p:sp>
          <p:nvSpPr>
            <p:cNvPr id="21" name="object 21"/>
            <p:cNvSpPr/>
            <p:nvPr/>
          </p:nvSpPr>
          <p:spPr>
            <a:xfrm>
              <a:off x="381761" y="1524762"/>
              <a:ext cx="8319770" cy="5029200"/>
            </a:xfrm>
            <a:custGeom>
              <a:avLst/>
              <a:gdLst/>
              <a:ahLst/>
              <a:cxnLst/>
              <a:rect l="l" t="t" r="r" b="b"/>
              <a:pathLst>
                <a:path w="8319770" h="5029200">
                  <a:moveTo>
                    <a:pt x="0" y="1412875"/>
                  </a:moveTo>
                  <a:lnTo>
                    <a:pt x="819" y="1364303"/>
                  </a:lnTo>
                  <a:lnTo>
                    <a:pt x="3259" y="1316143"/>
                  </a:lnTo>
                  <a:lnTo>
                    <a:pt x="7294" y="1268420"/>
                  </a:lnTo>
                  <a:lnTo>
                    <a:pt x="12897" y="1221160"/>
                  </a:lnTo>
                  <a:lnTo>
                    <a:pt x="20043" y="1174391"/>
                  </a:lnTo>
                  <a:lnTo>
                    <a:pt x="28704" y="1128137"/>
                  </a:lnTo>
                  <a:lnTo>
                    <a:pt x="38855" y="1082426"/>
                  </a:lnTo>
                  <a:lnTo>
                    <a:pt x="50468" y="1037284"/>
                  </a:lnTo>
                  <a:lnTo>
                    <a:pt x="63519" y="992737"/>
                  </a:lnTo>
                  <a:lnTo>
                    <a:pt x="77981" y="948811"/>
                  </a:lnTo>
                  <a:lnTo>
                    <a:pt x="93826" y="905533"/>
                  </a:lnTo>
                  <a:lnTo>
                    <a:pt x="111030" y="862929"/>
                  </a:lnTo>
                  <a:lnTo>
                    <a:pt x="129565" y="821025"/>
                  </a:lnTo>
                  <a:lnTo>
                    <a:pt x="149405" y="779848"/>
                  </a:lnTo>
                  <a:lnTo>
                    <a:pt x="170525" y="739424"/>
                  </a:lnTo>
                  <a:lnTo>
                    <a:pt x="192897" y="699779"/>
                  </a:lnTo>
                  <a:lnTo>
                    <a:pt x="216496" y="660940"/>
                  </a:lnTo>
                  <a:lnTo>
                    <a:pt x="241295" y="622932"/>
                  </a:lnTo>
                  <a:lnTo>
                    <a:pt x="267268" y="585783"/>
                  </a:lnTo>
                  <a:lnTo>
                    <a:pt x="294389" y="549518"/>
                  </a:lnTo>
                  <a:lnTo>
                    <a:pt x="322630" y="514164"/>
                  </a:lnTo>
                  <a:lnTo>
                    <a:pt x="351967" y="479747"/>
                  </a:lnTo>
                  <a:lnTo>
                    <a:pt x="382372" y="446293"/>
                  </a:lnTo>
                  <a:lnTo>
                    <a:pt x="413819" y="413829"/>
                  </a:lnTo>
                  <a:lnTo>
                    <a:pt x="446283" y="382381"/>
                  </a:lnTo>
                  <a:lnTo>
                    <a:pt x="479736" y="351975"/>
                  </a:lnTo>
                  <a:lnTo>
                    <a:pt x="514153" y="322638"/>
                  </a:lnTo>
                  <a:lnTo>
                    <a:pt x="549507" y="294396"/>
                  </a:lnTo>
                  <a:lnTo>
                    <a:pt x="585772" y="267275"/>
                  </a:lnTo>
                  <a:lnTo>
                    <a:pt x="622921" y="241302"/>
                  </a:lnTo>
                  <a:lnTo>
                    <a:pt x="660928" y="216502"/>
                  </a:lnTo>
                  <a:lnTo>
                    <a:pt x="699768" y="192903"/>
                  </a:lnTo>
                  <a:lnTo>
                    <a:pt x="739413" y="170530"/>
                  </a:lnTo>
                  <a:lnTo>
                    <a:pt x="779837" y="149410"/>
                  </a:lnTo>
                  <a:lnTo>
                    <a:pt x="821014" y="129569"/>
                  </a:lnTo>
                  <a:lnTo>
                    <a:pt x="862918" y="111033"/>
                  </a:lnTo>
                  <a:lnTo>
                    <a:pt x="905522" y="93829"/>
                  </a:lnTo>
                  <a:lnTo>
                    <a:pt x="948801" y="77983"/>
                  </a:lnTo>
                  <a:lnTo>
                    <a:pt x="992727" y="63521"/>
                  </a:lnTo>
                  <a:lnTo>
                    <a:pt x="1037275" y="50470"/>
                  </a:lnTo>
                  <a:lnTo>
                    <a:pt x="1082418" y="38856"/>
                  </a:lnTo>
                  <a:lnTo>
                    <a:pt x="1128130" y="28705"/>
                  </a:lnTo>
                  <a:lnTo>
                    <a:pt x="1174384" y="20043"/>
                  </a:lnTo>
                  <a:lnTo>
                    <a:pt x="1221155" y="12898"/>
                  </a:lnTo>
                  <a:lnTo>
                    <a:pt x="1268416" y="7294"/>
                  </a:lnTo>
                  <a:lnTo>
                    <a:pt x="1316140" y="3259"/>
                  </a:lnTo>
                  <a:lnTo>
                    <a:pt x="1364302" y="819"/>
                  </a:lnTo>
                  <a:lnTo>
                    <a:pt x="1412875" y="0"/>
                  </a:lnTo>
                  <a:lnTo>
                    <a:pt x="6906641" y="0"/>
                  </a:lnTo>
                  <a:lnTo>
                    <a:pt x="6955212" y="819"/>
                  </a:lnTo>
                  <a:lnTo>
                    <a:pt x="7003372" y="3259"/>
                  </a:lnTo>
                  <a:lnTo>
                    <a:pt x="7051095" y="7294"/>
                  </a:lnTo>
                  <a:lnTo>
                    <a:pt x="7098355" y="12898"/>
                  </a:lnTo>
                  <a:lnTo>
                    <a:pt x="7145124" y="20043"/>
                  </a:lnTo>
                  <a:lnTo>
                    <a:pt x="7191378" y="28705"/>
                  </a:lnTo>
                  <a:lnTo>
                    <a:pt x="7237089" y="38856"/>
                  </a:lnTo>
                  <a:lnTo>
                    <a:pt x="7282231" y="50470"/>
                  </a:lnTo>
                  <a:lnTo>
                    <a:pt x="7326778" y="63521"/>
                  </a:lnTo>
                  <a:lnTo>
                    <a:pt x="7370704" y="77983"/>
                  </a:lnTo>
                  <a:lnTo>
                    <a:pt x="7413982" y="93829"/>
                  </a:lnTo>
                  <a:lnTo>
                    <a:pt x="7456586" y="111033"/>
                  </a:lnTo>
                  <a:lnTo>
                    <a:pt x="7498490" y="129569"/>
                  </a:lnTo>
                  <a:lnTo>
                    <a:pt x="7539667" y="149410"/>
                  </a:lnTo>
                  <a:lnTo>
                    <a:pt x="7580091" y="170530"/>
                  </a:lnTo>
                  <a:lnTo>
                    <a:pt x="7619736" y="192903"/>
                  </a:lnTo>
                  <a:lnTo>
                    <a:pt x="7658575" y="216502"/>
                  </a:lnTo>
                  <a:lnTo>
                    <a:pt x="7696583" y="241302"/>
                  </a:lnTo>
                  <a:lnTo>
                    <a:pt x="7733732" y="267275"/>
                  </a:lnTo>
                  <a:lnTo>
                    <a:pt x="7769997" y="294396"/>
                  </a:lnTo>
                  <a:lnTo>
                    <a:pt x="7805351" y="322638"/>
                  </a:lnTo>
                  <a:lnTo>
                    <a:pt x="7839768" y="351975"/>
                  </a:lnTo>
                  <a:lnTo>
                    <a:pt x="7873222" y="382381"/>
                  </a:lnTo>
                  <a:lnTo>
                    <a:pt x="7905686" y="413829"/>
                  </a:lnTo>
                  <a:lnTo>
                    <a:pt x="7937134" y="446293"/>
                  </a:lnTo>
                  <a:lnTo>
                    <a:pt x="7967540" y="479747"/>
                  </a:lnTo>
                  <a:lnTo>
                    <a:pt x="7996877" y="514164"/>
                  </a:lnTo>
                  <a:lnTo>
                    <a:pt x="8025119" y="549518"/>
                  </a:lnTo>
                  <a:lnTo>
                    <a:pt x="8052240" y="585783"/>
                  </a:lnTo>
                  <a:lnTo>
                    <a:pt x="8078213" y="622932"/>
                  </a:lnTo>
                  <a:lnTo>
                    <a:pt x="8103013" y="660940"/>
                  </a:lnTo>
                  <a:lnTo>
                    <a:pt x="8126612" y="699779"/>
                  </a:lnTo>
                  <a:lnTo>
                    <a:pt x="8148985" y="739424"/>
                  </a:lnTo>
                  <a:lnTo>
                    <a:pt x="8170105" y="779848"/>
                  </a:lnTo>
                  <a:lnTo>
                    <a:pt x="8189946" y="821025"/>
                  </a:lnTo>
                  <a:lnTo>
                    <a:pt x="8208482" y="862929"/>
                  </a:lnTo>
                  <a:lnTo>
                    <a:pt x="8225686" y="905533"/>
                  </a:lnTo>
                  <a:lnTo>
                    <a:pt x="8241532" y="948811"/>
                  </a:lnTo>
                  <a:lnTo>
                    <a:pt x="8255994" y="992737"/>
                  </a:lnTo>
                  <a:lnTo>
                    <a:pt x="8269045" y="1037284"/>
                  </a:lnTo>
                  <a:lnTo>
                    <a:pt x="8280659" y="1082426"/>
                  </a:lnTo>
                  <a:lnTo>
                    <a:pt x="8290810" y="1128137"/>
                  </a:lnTo>
                  <a:lnTo>
                    <a:pt x="8299472" y="1174391"/>
                  </a:lnTo>
                  <a:lnTo>
                    <a:pt x="8306617" y="1221160"/>
                  </a:lnTo>
                  <a:lnTo>
                    <a:pt x="8312221" y="1268420"/>
                  </a:lnTo>
                  <a:lnTo>
                    <a:pt x="8316256" y="1316143"/>
                  </a:lnTo>
                  <a:lnTo>
                    <a:pt x="8318696" y="1364303"/>
                  </a:lnTo>
                  <a:lnTo>
                    <a:pt x="8319516" y="1412875"/>
                  </a:lnTo>
                  <a:lnTo>
                    <a:pt x="8319516" y="3616325"/>
                  </a:lnTo>
                  <a:lnTo>
                    <a:pt x="8318696" y="3664897"/>
                  </a:lnTo>
                  <a:lnTo>
                    <a:pt x="8316256" y="3713059"/>
                  </a:lnTo>
                  <a:lnTo>
                    <a:pt x="8312221" y="3760783"/>
                  </a:lnTo>
                  <a:lnTo>
                    <a:pt x="8306617" y="3808044"/>
                  </a:lnTo>
                  <a:lnTo>
                    <a:pt x="8299472" y="3854815"/>
                  </a:lnTo>
                  <a:lnTo>
                    <a:pt x="8290810" y="3901069"/>
                  </a:lnTo>
                  <a:lnTo>
                    <a:pt x="8280659" y="3946781"/>
                  </a:lnTo>
                  <a:lnTo>
                    <a:pt x="8269045" y="3991924"/>
                  </a:lnTo>
                  <a:lnTo>
                    <a:pt x="8255994" y="4036472"/>
                  </a:lnTo>
                  <a:lnTo>
                    <a:pt x="8241532" y="4080398"/>
                  </a:lnTo>
                  <a:lnTo>
                    <a:pt x="8225686" y="4123677"/>
                  </a:lnTo>
                  <a:lnTo>
                    <a:pt x="8208482" y="4166281"/>
                  </a:lnTo>
                  <a:lnTo>
                    <a:pt x="8189946" y="4208185"/>
                  </a:lnTo>
                  <a:lnTo>
                    <a:pt x="8170105" y="4249362"/>
                  </a:lnTo>
                  <a:lnTo>
                    <a:pt x="8148985" y="4289786"/>
                  </a:lnTo>
                  <a:lnTo>
                    <a:pt x="8126612" y="4329431"/>
                  </a:lnTo>
                  <a:lnTo>
                    <a:pt x="8103013" y="4368271"/>
                  </a:lnTo>
                  <a:lnTo>
                    <a:pt x="8078213" y="4406278"/>
                  </a:lnTo>
                  <a:lnTo>
                    <a:pt x="8052240" y="4443427"/>
                  </a:lnTo>
                  <a:lnTo>
                    <a:pt x="8025119" y="4479692"/>
                  </a:lnTo>
                  <a:lnTo>
                    <a:pt x="7996877" y="4515046"/>
                  </a:lnTo>
                  <a:lnTo>
                    <a:pt x="7967540" y="4549463"/>
                  </a:lnTo>
                  <a:lnTo>
                    <a:pt x="7937134" y="4582916"/>
                  </a:lnTo>
                  <a:lnTo>
                    <a:pt x="7905686" y="4615380"/>
                  </a:lnTo>
                  <a:lnTo>
                    <a:pt x="7873222" y="4646827"/>
                  </a:lnTo>
                  <a:lnTo>
                    <a:pt x="7839768" y="4677232"/>
                  </a:lnTo>
                  <a:lnTo>
                    <a:pt x="7805351" y="4706569"/>
                  </a:lnTo>
                  <a:lnTo>
                    <a:pt x="7769997" y="4734810"/>
                  </a:lnTo>
                  <a:lnTo>
                    <a:pt x="7733732" y="4761931"/>
                  </a:lnTo>
                  <a:lnTo>
                    <a:pt x="7696583" y="4787904"/>
                  </a:lnTo>
                  <a:lnTo>
                    <a:pt x="7658575" y="4812703"/>
                  </a:lnTo>
                  <a:lnTo>
                    <a:pt x="7619736" y="4836302"/>
                  </a:lnTo>
                  <a:lnTo>
                    <a:pt x="7580091" y="4858674"/>
                  </a:lnTo>
                  <a:lnTo>
                    <a:pt x="7539667" y="4879794"/>
                  </a:lnTo>
                  <a:lnTo>
                    <a:pt x="7498490" y="4899634"/>
                  </a:lnTo>
                  <a:lnTo>
                    <a:pt x="7456586" y="4918169"/>
                  </a:lnTo>
                  <a:lnTo>
                    <a:pt x="7413982" y="4935373"/>
                  </a:lnTo>
                  <a:lnTo>
                    <a:pt x="7370704" y="4951218"/>
                  </a:lnTo>
                  <a:lnTo>
                    <a:pt x="7326778" y="4965680"/>
                  </a:lnTo>
                  <a:lnTo>
                    <a:pt x="7282231" y="4978731"/>
                  </a:lnTo>
                  <a:lnTo>
                    <a:pt x="7237089" y="4990344"/>
                  </a:lnTo>
                  <a:lnTo>
                    <a:pt x="7191378" y="5000495"/>
                  </a:lnTo>
                  <a:lnTo>
                    <a:pt x="7145124" y="5009156"/>
                  </a:lnTo>
                  <a:lnTo>
                    <a:pt x="7098355" y="5016302"/>
                  </a:lnTo>
                  <a:lnTo>
                    <a:pt x="7051095" y="5021905"/>
                  </a:lnTo>
                  <a:lnTo>
                    <a:pt x="7003372" y="5025940"/>
                  </a:lnTo>
                  <a:lnTo>
                    <a:pt x="6955212" y="5028380"/>
                  </a:lnTo>
                  <a:lnTo>
                    <a:pt x="6906641" y="5029200"/>
                  </a:lnTo>
                  <a:lnTo>
                    <a:pt x="1412875" y="5029200"/>
                  </a:lnTo>
                  <a:lnTo>
                    <a:pt x="1364302" y="5028380"/>
                  </a:lnTo>
                  <a:lnTo>
                    <a:pt x="1316140" y="5025940"/>
                  </a:lnTo>
                  <a:lnTo>
                    <a:pt x="1268416" y="5021905"/>
                  </a:lnTo>
                  <a:lnTo>
                    <a:pt x="1221155" y="5016302"/>
                  </a:lnTo>
                  <a:lnTo>
                    <a:pt x="1174384" y="5009156"/>
                  </a:lnTo>
                  <a:lnTo>
                    <a:pt x="1128130" y="5000495"/>
                  </a:lnTo>
                  <a:lnTo>
                    <a:pt x="1082418" y="4990344"/>
                  </a:lnTo>
                  <a:lnTo>
                    <a:pt x="1037275" y="4978731"/>
                  </a:lnTo>
                  <a:lnTo>
                    <a:pt x="992727" y="4965680"/>
                  </a:lnTo>
                  <a:lnTo>
                    <a:pt x="948801" y="4951218"/>
                  </a:lnTo>
                  <a:lnTo>
                    <a:pt x="905522" y="4935373"/>
                  </a:lnTo>
                  <a:lnTo>
                    <a:pt x="862918" y="4918169"/>
                  </a:lnTo>
                  <a:lnTo>
                    <a:pt x="821014" y="4899634"/>
                  </a:lnTo>
                  <a:lnTo>
                    <a:pt x="779837" y="4879794"/>
                  </a:lnTo>
                  <a:lnTo>
                    <a:pt x="739413" y="4858674"/>
                  </a:lnTo>
                  <a:lnTo>
                    <a:pt x="699768" y="4836302"/>
                  </a:lnTo>
                  <a:lnTo>
                    <a:pt x="660928" y="4812703"/>
                  </a:lnTo>
                  <a:lnTo>
                    <a:pt x="622921" y="4787904"/>
                  </a:lnTo>
                  <a:lnTo>
                    <a:pt x="585772" y="4761931"/>
                  </a:lnTo>
                  <a:lnTo>
                    <a:pt x="549507" y="4734810"/>
                  </a:lnTo>
                  <a:lnTo>
                    <a:pt x="514153" y="4706569"/>
                  </a:lnTo>
                  <a:lnTo>
                    <a:pt x="479736" y="4677232"/>
                  </a:lnTo>
                  <a:lnTo>
                    <a:pt x="446283" y="4646827"/>
                  </a:lnTo>
                  <a:lnTo>
                    <a:pt x="413819" y="4615380"/>
                  </a:lnTo>
                  <a:lnTo>
                    <a:pt x="382372" y="4582916"/>
                  </a:lnTo>
                  <a:lnTo>
                    <a:pt x="351967" y="4549463"/>
                  </a:lnTo>
                  <a:lnTo>
                    <a:pt x="322630" y="4515046"/>
                  </a:lnTo>
                  <a:lnTo>
                    <a:pt x="294389" y="4479692"/>
                  </a:lnTo>
                  <a:lnTo>
                    <a:pt x="267268" y="4443427"/>
                  </a:lnTo>
                  <a:lnTo>
                    <a:pt x="241295" y="4406278"/>
                  </a:lnTo>
                  <a:lnTo>
                    <a:pt x="216496" y="4368271"/>
                  </a:lnTo>
                  <a:lnTo>
                    <a:pt x="192897" y="4329431"/>
                  </a:lnTo>
                  <a:lnTo>
                    <a:pt x="170525" y="4289786"/>
                  </a:lnTo>
                  <a:lnTo>
                    <a:pt x="149405" y="4249362"/>
                  </a:lnTo>
                  <a:lnTo>
                    <a:pt x="129565" y="4208185"/>
                  </a:lnTo>
                  <a:lnTo>
                    <a:pt x="111030" y="4166281"/>
                  </a:lnTo>
                  <a:lnTo>
                    <a:pt x="93826" y="4123677"/>
                  </a:lnTo>
                  <a:lnTo>
                    <a:pt x="77981" y="4080398"/>
                  </a:lnTo>
                  <a:lnTo>
                    <a:pt x="63519" y="4036472"/>
                  </a:lnTo>
                  <a:lnTo>
                    <a:pt x="50468" y="3991924"/>
                  </a:lnTo>
                  <a:lnTo>
                    <a:pt x="38855" y="3946781"/>
                  </a:lnTo>
                  <a:lnTo>
                    <a:pt x="28704" y="3901069"/>
                  </a:lnTo>
                  <a:lnTo>
                    <a:pt x="20043" y="3854815"/>
                  </a:lnTo>
                  <a:lnTo>
                    <a:pt x="12897" y="3808044"/>
                  </a:lnTo>
                  <a:lnTo>
                    <a:pt x="7294" y="3760783"/>
                  </a:lnTo>
                  <a:lnTo>
                    <a:pt x="3259" y="3713059"/>
                  </a:lnTo>
                  <a:lnTo>
                    <a:pt x="819" y="3664897"/>
                  </a:lnTo>
                  <a:lnTo>
                    <a:pt x="0" y="3616325"/>
                  </a:lnTo>
                  <a:lnTo>
                    <a:pt x="0" y="1412875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76872" y="2919984"/>
              <a:ext cx="1524000" cy="11429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9872" y="2919984"/>
              <a:ext cx="2743200" cy="11429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89501" y="3332734"/>
            <a:ext cx="110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Verdana"/>
                <a:cs typeface="Verdana"/>
              </a:rPr>
              <a:t>Inception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8190" y="3323082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66"/>
                </a:solidFill>
                <a:latin typeface="Verdana"/>
                <a:cs typeface="Verdana"/>
              </a:rPr>
              <a:t>Start-up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60463" y="3212084"/>
            <a:ext cx="649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Verdana"/>
                <a:cs typeface="Verdana"/>
              </a:rPr>
              <a:t>Early  </a:t>
            </a:r>
            <a:r>
              <a:rPr sz="1800" spc="-10" dirty="0">
                <a:solidFill>
                  <a:srgbClr val="000066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000066"/>
                </a:solidFill>
                <a:latin typeface="Verdana"/>
                <a:cs typeface="Verdana"/>
              </a:rPr>
              <a:t>rs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77940" y="4290059"/>
            <a:ext cx="2293620" cy="1045844"/>
            <a:chOff x="6377940" y="4290059"/>
            <a:chExt cx="2293620" cy="1045844"/>
          </a:xfrm>
        </p:grpSpPr>
        <p:sp>
          <p:nvSpPr>
            <p:cNvPr id="28" name="object 28"/>
            <p:cNvSpPr/>
            <p:nvPr/>
          </p:nvSpPr>
          <p:spPr>
            <a:xfrm>
              <a:off x="6377940" y="4290059"/>
              <a:ext cx="2293619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77940" y="4655819"/>
              <a:ext cx="2200656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57009" y="4375784"/>
            <a:ext cx="1821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Regulations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policies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6551" y="112776"/>
            <a:ext cx="7959852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815746" y="213817"/>
            <a:ext cx="7516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/>
                <a:cs typeface="Verdana"/>
              </a:rPr>
              <a:t>The Entrepreneurial </a:t>
            </a:r>
            <a:r>
              <a:rPr sz="2800" spc="-10" dirty="0">
                <a:latin typeface="Verdana"/>
                <a:cs typeface="Verdana"/>
              </a:rPr>
              <a:t>Development</a:t>
            </a:r>
            <a:r>
              <a:rPr sz="2800" spc="6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System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6740" y="2918460"/>
            <a:ext cx="1958339" cy="1411605"/>
            <a:chOff x="586740" y="2918460"/>
            <a:chExt cx="1958339" cy="1411605"/>
          </a:xfrm>
        </p:grpSpPr>
        <p:sp>
          <p:nvSpPr>
            <p:cNvPr id="34" name="object 34"/>
            <p:cNvSpPr/>
            <p:nvPr/>
          </p:nvSpPr>
          <p:spPr>
            <a:xfrm>
              <a:off x="586740" y="2918460"/>
              <a:ext cx="1223772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05128" y="2918460"/>
              <a:ext cx="544068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740" y="3284220"/>
              <a:ext cx="1958339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740" y="3649980"/>
              <a:ext cx="1953768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64844" y="3003930"/>
            <a:ext cx="15735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Socio-  economic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0225" y="133299"/>
            <a:ext cx="544957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4325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Key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factors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influencing</a:t>
            </a: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entrepreneurial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6023" y="1376172"/>
            <a:ext cx="3992245" cy="1045844"/>
            <a:chOff x="746023" y="1376172"/>
            <a:chExt cx="3992245" cy="1045844"/>
          </a:xfrm>
        </p:grpSpPr>
        <p:sp>
          <p:nvSpPr>
            <p:cNvPr id="4" name="object 4"/>
            <p:cNvSpPr/>
            <p:nvPr/>
          </p:nvSpPr>
          <p:spPr>
            <a:xfrm>
              <a:off x="750595" y="1763268"/>
              <a:ext cx="360680" cy="565150"/>
            </a:xfrm>
            <a:custGeom>
              <a:avLst/>
              <a:gdLst/>
              <a:ahLst/>
              <a:cxnLst/>
              <a:rect l="l" t="t" r="r" b="b"/>
              <a:pathLst>
                <a:path w="360680" h="565150">
                  <a:moveTo>
                    <a:pt x="360476" y="0"/>
                  </a:moveTo>
                  <a:lnTo>
                    <a:pt x="120599" y="0"/>
                  </a:lnTo>
                  <a:lnTo>
                    <a:pt x="0" y="565150"/>
                  </a:lnTo>
                </a:path>
              </a:pathLst>
            </a:custGeom>
            <a:ln w="9143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8136" y="1376172"/>
              <a:ext cx="3649979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8136" y="1741931"/>
              <a:ext cx="220827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6571" y="1460372"/>
            <a:ext cx="3161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Technical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knowledge 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(University)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485644"/>
            <a:ext cx="947928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6464" y="1012012"/>
            <a:ext cx="1209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1497" y="1820417"/>
            <a:ext cx="4996815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spc="-5" dirty="0">
                <a:solidFill>
                  <a:srgbClr val="FFFFFF"/>
                </a:solidFill>
                <a:latin typeface="Arial"/>
                <a:cs typeface="Arial"/>
              </a:rPr>
              <a:t>2+2=?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09" y="2486405"/>
            <a:ext cx="911860" cy="1905000"/>
          </a:xfrm>
          <a:custGeom>
            <a:avLst/>
            <a:gdLst/>
            <a:ahLst/>
            <a:cxnLst/>
            <a:rect l="l" t="t" r="r" b="b"/>
            <a:pathLst>
              <a:path w="911860" h="1905000">
                <a:moveTo>
                  <a:pt x="0" y="0"/>
                </a:moveTo>
                <a:lnTo>
                  <a:pt x="683514" y="0"/>
                </a:lnTo>
                <a:lnTo>
                  <a:pt x="911352" y="952500"/>
                </a:lnTo>
                <a:lnTo>
                  <a:pt x="683514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65402" y="4467478"/>
            <a:ext cx="3601085" cy="1691005"/>
            <a:chOff x="1565402" y="4467478"/>
            <a:chExt cx="3601085" cy="1691005"/>
          </a:xfrm>
        </p:grpSpPr>
        <p:sp>
          <p:nvSpPr>
            <p:cNvPr id="4" name="object 4"/>
            <p:cNvSpPr/>
            <p:nvPr/>
          </p:nvSpPr>
          <p:spPr>
            <a:xfrm>
              <a:off x="1569974" y="4472050"/>
              <a:ext cx="106680" cy="443230"/>
            </a:xfrm>
            <a:custGeom>
              <a:avLst/>
              <a:gdLst/>
              <a:ahLst/>
              <a:cxnLst/>
              <a:rect l="l" t="t" r="r" b="b"/>
              <a:pathLst>
                <a:path w="106680" h="443229">
                  <a:moveTo>
                    <a:pt x="106425" y="442849"/>
                  </a:moveTo>
                  <a:lnTo>
                    <a:pt x="6476" y="442849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3540" y="4747259"/>
              <a:ext cx="2881884" cy="679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3540" y="5113019"/>
              <a:ext cx="3512820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3540" y="5478779"/>
              <a:ext cx="2203704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1594" y="4832680"/>
            <a:ext cx="3024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Entrepreneurial  competences (work  experience)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2485644"/>
            <a:ext cx="1143000" cy="1904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972" rIns="0" bIns="0" rtlCol="0">
            <a:spAutoFit/>
          </a:bodyPr>
          <a:lstStyle/>
          <a:p>
            <a:pPr marL="11938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1988" y="1684020"/>
            <a:ext cx="3281679" cy="1045844"/>
            <a:chOff x="2701988" y="1684020"/>
            <a:chExt cx="3281679" cy="1045844"/>
          </a:xfrm>
        </p:grpSpPr>
        <p:sp>
          <p:nvSpPr>
            <p:cNvPr id="3" name="object 3"/>
            <p:cNvSpPr/>
            <p:nvPr/>
          </p:nvSpPr>
          <p:spPr>
            <a:xfrm>
              <a:off x="2706751" y="1851533"/>
              <a:ext cx="417830" cy="512445"/>
            </a:xfrm>
            <a:custGeom>
              <a:avLst/>
              <a:gdLst/>
              <a:ahLst/>
              <a:cxnLst/>
              <a:rect l="l" t="t" r="r" b="b"/>
              <a:pathLst>
                <a:path w="417830" h="512444">
                  <a:moveTo>
                    <a:pt x="417322" y="0"/>
                  </a:moveTo>
                  <a:lnTo>
                    <a:pt x="92075" y="0"/>
                  </a:lnTo>
                  <a:lnTo>
                    <a:pt x="0" y="512444"/>
                  </a:lnTo>
                </a:path>
              </a:pathLst>
            </a:custGeom>
            <a:ln w="9143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1340" y="1684020"/>
              <a:ext cx="2881884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1340" y="2049780"/>
              <a:ext cx="1345691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9775" y="1768297"/>
            <a:ext cx="2392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Entrepreneurial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teams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8995" y="2471927"/>
            <a:ext cx="3156585" cy="1934210"/>
            <a:chOff x="348995" y="2471927"/>
            <a:chExt cx="3156585" cy="1934210"/>
          </a:xfrm>
        </p:grpSpPr>
        <p:sp>
          <p:nvSpPr>
            <p:cNvPr id="8" name="object 8"/>
            <p:cNvSpPr/>
            <p:nvPr/>
          </p:nvSpPr>
          <p:spPr>
            <a:xfrm>
              <a:off x="2438400" y="2485643"/>
              <a:ext cx="1066800" cy="1904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473" y="2486405"/>
              <a:ext cx="2075814" cy="1905000"/>
            </a:xfrm>
            <a:custGeom>
              <a:avLst/>
              <a:gdLst/>
              <a:ahLst/>
              <a:cxnLst/>
              <a:rect l="l" t="t" r="r" b="b"/>
              <a:pathLst>
                <a:path w="2075814" h="1905000">
                  <a:moveTo>
                    <a:pt x="0" y="0"/>
                  </a:moveTo>
                  <a:lnTo>
                    <a:pt x="699516" y="0"/>
                  </a:lnTo>
                  <a:lnTo>
                    <a:pt x="932688" y="952500"/>
                  </a:lnTo>
                  <a:lnTo>
                    <a:pt x="699516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  <a:path w="2075814" h="1905000">
                  <a:moveTo>
                    <a:pt x="932688" y="0"/>
                  </a:moveTo>
                  <a:lnTo>
                    <a:pt x="1789938" y="0"/>
                  </a:lnTo>
                  <a:lnTo>
                    <a:pt x="2075688" y="952500"/>
                  </a:lnTo>
                  <a:lnTo>
                    <a:pt x="1789938" y="1905000"/>
                  </a:lnTo>
                  <a:lnTo>
                    <a:pt x="932688" y="1905000"/>
                  </a:lnTo>
                  <a:lnTo>
                    <a:pt x="1218438" y="952500"/>
                  </a:lnTo>
                  <a:lnTo>
                    <a:pt x="932688" y="0"/>
                  </a:lnTo>
                  <a:close/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47" rIns="0" bIns="0" rtlCol="0">
            <a:spAutoFit/>
          </a:bodyPr>
          <a:lstStyle/>
          <a:p>
            <a:pPr marL="12700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55987" y="4425632"/>
            <a:ext cx="2797175" cy="745490"/>
            <a:chOff x="3455987" y="4425632"/>
            <a:chExt cx="2797175" cy="745490"/>
          </a:xfrm>
        </p:grpSpPr>
        <p:sp>
          <p:nvSpPr>
            <p:cNvPr id="3" name="object 3"/>
            <p:cNvSpPr/>
            <p:nvPr/>
          </p:nvSpPr>
          <p:spPr>
            <a:xfrm>
              <a:off x="3460750" y="4430395"/>
              <a:ext cx="120650" cy="227329"/>
            </a:xfrm>
            <a:custGeom>
              <a:avLst/>
              <a:gdLst/>
              <a:ahLst/>
              <a:cxnLst/>
              <a:rect l="l" t="t" r="r" b="b"/>
              <a:pathLst>
                <a:path w="120650" h="227329">
                  <a:moveTo>
                    <a:pt x="120650" y="226948"/>
                  </a:moveTo>
                  <a:lnTo>
                    <a:pt x="31750" y="22694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8539" y="4491228"/>
              <a:ext cx="2694432" cy="679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36975" y="4576064"/>
            <a:ext cx="231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Projects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profile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7284" y="2471927"/>
            <a:ext cx="3976370" cy="1934210"/>
            <a:chOff x="367284" y="2471927"/>
            <a:chExt cx="3976370" cy="1934210"/>
          </a:xfrm>
        </p:grpSpPr>
        <p:sp>
          <p:nvSpPr>
            <p:cNvPr id="7" name="object 7"/>
            <p:cNvSpPr/>
            <p:nvPr/>
          </p:nvSpPr>
          <p:spPr>
            <a:xfrm>
              <a:off x="3276600" y="2485643"/>
              <a:ext cx="1066800" cy="1904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2486405"/>
              <a:ext cx="2895600" cy="1905000"/>
            </a:xfrm>
            <a:custGeom>
              <a:avLst/>
              <a:gdLst/>
              <a:ahLst/>
              <a:cxnLst/>
              <a:rect l="l" t="t" r="r" b="b"/>
              <a:pathLst>
                <a:path w="2895600" h="1905000">
                  <a:moveTo>
                    <a:pt x="0" y="0"/>
                  </a:moveTo>
                  <a:lnTo>
                    <a:pt x="685800" y="0"/>
                  </a:lnTo>
                  <a:lnTo>
                    <a:pt x="914400" y="952500"/>
                  </a:lnTo>
                  <a:lnTo>
                    <a:pt x="685800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  <a:path w="2895600" h="1905000">
                  <a:moveTo>
                    <a:pt x="838200" y="0"/>
                  </a:moveTo>
                  <a:lnTo>
                    <a:pt x="1638300" y="0"/>
                  </a:lnTo>
                  <a:lnTo>
                    <a:pt x="1905000" y="952500"/>
                  </a:lnTo>
                  <a:lnTo>
                    <a:pt x="1638300" y="1905000"/>
                  </a:lnTo>
                  <a:lnTo>
                    <a:pt x="838200" y="1905000"/>
                  </a:lnTo>
                  <a:lnTo>
                    <a:pt x="1104900" y="952500"/>
                  </a:lnTo>
                  <a:lnTo>
                    <a:pt x="838200" y="0"/>
                  </a:lnTo>
                  <a:close/>
                </a:path>
                <a:path w="2895600" h="1905000">
                  <a:moveTo>
                    <a:pt x="1905000" y="0"/>
                  </a:moveTo>
                  <a:lnTo>
                    <a:pt x="2647950" y="0"/>
                  </a:lnTo>
                  <a:lnTo>
                    <a:pt x="2895600" y="952500"/>
                  </a:lnTo>
                  <a:lnTo>
                    <a:pt x="2647950" y="1905000"/>
                  </a:lnTo>
                  <a:lnTo>
                    <a:pt x="1905000" y="1905000"/>
                  </a:lnTo>
                  <a:lnTo>
                    <a:pt x="2152650" y="952500"/>
                  </a:lnTo>
                  <a:lnTo>
                    <a:pt x="1905000" y="0"/>
                  </a:lnTo>
                  <a:close/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47" rIns="0" bIns="0" rtlCol="0">
            <a:spAutoFit/>
          </a:bodyPr>
          <a:lstStyle/>
          <a:p>
            <a:pPr marL="11176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2965" y="1487424"/>
            <a:ext cx="2461260" cy="869950"/>
            <a:chOff x="4672965" y="1487424"/>
            <a:chExt cx="2461260" cy="869950"/>
          </a:xfrm>
        </p:grpSpPr>
        <p:sp>
          <p:nvSpPr>
            <p:cNvPr id="3" name="object 3"/>
            <p:cNvSpPr/>
            <p:nvPr/>
          </p:nvSpPr>
          <p:spPr>
            <a:xfrm>
              <a:off x="4677537" y="1653667"/>
              <a:ext cx="641350" cy="699135"/>
            </a:xfrm>
            <a:custGeom>
              <a:avLst/>
              <a:gdLst/>
              <a:ahLst/>
              <a:cxnLst/>
              <a:rect l="l" t="t" r="r" b="b"/>
              <a:pathLst>
                <a:path w="641350" h="699135">
                  <a:moveTo>
                    <a:pt x="641223" y="0"/>
                  </a:moveTo>
                  <a:lnTo>
                    <a:pt x="61975" y="0"/>
                  </a:lnTo>
                  <a:lnTo>
                    <a:pt x="0" y="698881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5900" y="1487424"/>
              <a:ext cx="1837944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73953" y="1571320"/>
            <a:ext cx="1459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Networks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7511" y="2485644"/>
            <a:ext cx="1008888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474" y="2486405"/>
            <a:ext cx="4043679" cy="1905000"/>
          </a:xfrm>
          <a:custGeom>
            <a:avLst/>
            <a:gdLst/>
            <a:ahLst/>
            <a:cxnLst/>
            <a:rect l="l" t="t" r="r" b="b"/>
            <a:pathLst>
              <a:path w="4043679" h="1905000">
                <a:moveTo>
                  <a:pt x="0" y="0"/>
                </a:moveTo>
                <a:lnTo>
                  <a:pt x="699516" y="0"/>
                </a:lnTo>
                <a:lnTo>
                  <a:pt x="932688" y="952500"/>
                </a:lnTo>
                <a:lnTo>
                  <a:pt x="69951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  <a:path w="4043679" h="1905000">
                <a:moveTo>
                  <a:pt x="1923288" y="0"/>
                </a:moveTo>
                <a:lnTo>
                  <a:pt x="2723388" y="0"/>
                </a:lnTo>
                <a:lnTo>
                  <a:pt x="2990088" y="952500"/>
                </a:lnTo>
                <a:lnTo>
                  <a:pt x="2723388" y="1905000"/>
                </a:lnTo>
                <a:lnTo>
                  <a:pt x="1923288" y="1905000"/>
                </a:lnTo>
                <a:lnTo>
                  <a:pt x="2189988" y="952500"/>
                </a:lnTo>
                <a:lnTo>
                  <a:pt x="1923288" y="0"/>
                </a:lnTo>
                <a:close/>
              </a:path>
              <a:path w="4043679" h="1905000">
                <a:moveTo>
                  <a:pt x="856488" y="0"/>
                </a:moveTo>
                <a:lnTo>
                  <a:pt x="1656588" y="0"/>
                </a:lnTo>
                <a:lnTo>
                  <a:pt x="1923288" y="952500"/>
                </a:lnTo>
                <a:lnTo>
                  <a:pt x="1656588" y="1905000"/>
                </a:lnTo>
                <a:lnTo>
                  <a:pt x="856488" y="1905000"/>
                </a:lnTo>
                <a:lnTo>
                  <a:pt x="1123188" y="952500"/>
                </a:lnTo>
                <a:lnTo>
                  <a:pt x="856488" y="0"/>
                </a:lnTo>
                <a:close/>
              </a:path>
              <a:path w="4043679" h="1905000">
                <a:moveTo>
                  <a:pt x="2976372" y="0"/>
                </a:moveTo>
                <a:lnTo>
                  <a:pt x="3776472" y="0"/>
                </a:lnTo>
                <a:lnTo>
                  <a:pt x="4043172" y="952500"/>
                </a:lnTo>
                <a:lnTo>
                  <a:pt x="3776472" y="1905000"/>
                </a:lnTo>
                <a:lnTo>
                  <a:pt x="2976372" y="1905000"/>
                </a:lnTo>
                <a:lnTo>
                  <a:pt x="3243072" y="952500"/>
                </a:lnTo>
                <a:lnTo>
                  <a:pt x="2976372" y="0"/>
                </a:lnTo>
                <a:close/>
              </a:path>
            </a:pathLst>
          </a:custGeom>
          <a:ln w="28956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47" rIns="0" bIns="0" rtlCol="0">
            <a:spAutoFit/>
          </a:bodyPr>
          <a:lstStyle/>
          <a:p>
            <a:pPr marL="10414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8094" y="4450334"/>
            <a:ext cx="3008630" cy="956944"/>
            <a:chOff x="5578094" y="4450334"/>
            <a:chExt cx="3008630" cy="956944"/>
          </a:xfrm>
        </p:grpSpPr>
        <p:sp>
          <p:nvSpPr>
            <p:cNvPr id="3" name="object 3"/>
            <p:cNvSpPr/>
            <p:nvPr/>
          </p:nvSpPr>
          <p:spPr>
            <a:xfrm>
              <a:off x="5582666" y="4454906"/>
              <a:ext cx="487680" cy="438784"/>
            </a:xfrm>
            <a:custGeom>
              <a:avLst/>
              <a:gdLst/>
              <a:ahLst/>
              <a:cxnLst/>
              <a:rect l="l" t="t" r="r" b="b"/>
              <a:pathLst>
                <a:path w="487679" h="438785">
                  <a:moveTo>
                    <a:pt x="487425" y="438785"/>
                  </a:moveTo>
                  <a:lnTo>
                    <a:pt x="90424" y="438785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8756" y="4727448"/>
              <a:ext cx="2537459" cy="679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26555" y="4812538"/>
            <a:ext cx="216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Bootstrapping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8995" y="2467355"/>
            <a:ext cx="6052185" cy="1938655"/>
            <a:chOff x="348995" y="2467355"/>
            <a:chExt cx="6052185" cy="1938655"/>
          </a:xfrm>
        </p:grpSpPr>
        <p:sp>
          <p:nvSpPr>
            <p:cNvPr id="7" name="object 7"/>
            <p:cNvSpPr/>
            <p:nvPr/>
          </p:nvSpPr>
          <p:spPr>
            <a:xfrm>
              <a:off x="5333999" y="2485643"/>
              <a:ext cx="1066800" cy="1904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473" y="2481833"/>
              <a:ext cx="4985385" cy="1910080"/>
            </a:xfrm>
            <a:custGeom>
              <a:avLst/>
              <a:gdLst/>
              <a:ahLst/>
              <a:cxnLst/>
              <a:rect l="l" t="t" r="r" b="b"/>
              <a:pathLst>
                <a:path w="4985385" h="1910079">
                  <a:moveTo>
                    <a:pt x="0" y="4571"/>
                  </a:moveTo>
                  <a:lnTo>
                    <a:pt x="642366" y="4571"/>
                  </a:lnTo>
                  <a:lnTo>
                    <a:pt x="856488" y="957071"/>
                  </a:lnTo>
                  <a:lnTo>
                    <a:pt x="642366" y="1909571"/>
                  </a:lnTo>
                  <a:lnTo>
                    <a:pt x="0" y="1909571"/>
                  </a:lnTo>
                  <a:lnTo>
                    <a:pt x="0" y="4571"/>
                  </a:lnTo>
                  <a:close/>
                </a:path>
                <a:path w="4985385" h="1910079">
                  <a:moveTo>
                    <a:pt x="1770888" y="4571"/>
                  </a:moveTo>
                  <a:lnTo>
                    <a:pt x="2570988" y="4571"/>
                  </a:lnTo>
                  <a:lnTo>
                    <a:pt x="2837688" y="957071"/>
                  </a:lnTo>
                  <a:lnTo>
                    <a:pt x="2570988" y="1909571"/>
                  </a:lnTo>
                  <a:lnTo>
                    <a:pt x="1770888" y="1909571"/>
                  </a:lnTo>
                  <a:lnTo>
                    <a:pt x="2037588" y="957071"/>
                  </a:lnTo>
                  <a:lnTo>
                    <a:pt x="1770888" y="4571"/>
                  </a:lnTo>
                  <a:close/>
                </a:path>
                <a:path w="4985385" h="1910079">
                  <a:moveTo>
                    <a:pt x="780288" y="4571"/>
                  </a:moveTo>
                  <a:lnTo>
                    <a:pt x="1580388" y="4571"/>
                  </a:lnTo>
                  <a:lnTo>
                    <a:pt x="1847088" y="957071"/>
                  </a:lnTo>
                  <a:lnTo>
                    <a:pt x="1580388" y="1909571"/>
                  </a:lnTo>
                  <a:lnTo>
                    <a:pt x="780288" y="1909571"/>
                  </a:lnTo>
                  <a:lnTo>
                    <a:pt x="1046988" y="957071"/>
                  </a:lnTo>
                  <a:lnTo>
                    <a:pt x="780288" y="4571"/>
                  </a:lnTo>
                  <a:close/>
                </a:path>
                <a:path w="4985385" h="1910079">
                  <a:moveTo>
                    <a:pt x="2837688" y="4571"/>
                  </a:moveTo>
                  <a:lnTo>
                    <a:pt x="3637788" y="4571"/>
                  </a:lnTo>
                  <a:lnTo>
                    <a:pt x="3904488" y="957071"/>
                  </a:lnTo>
                  <a:lnTo>
                    <a:pt x="3637788" y="1909571"/>
                  </a:lnTo>
                  <a:lnTo>
                    <a:pt x="2837688" y="1909571"/>
                  </a:lnTo>
                  <a:lnTo>
                    <a:pt x="3104388" y="957071"/>
                  </a:lnTo>
                  <a:lnTo>
                    <a:pt x="2837688" y="4571"/>
                  </a:lnTo>
                  <a:close/>
                </a:path>
                <a:path w="4985385" h="1910079">
                  <a:moveTo>
                    <a:pt x="3918204" y="0"/>
                  </a:moveTo>
                  <a:lnTo>
                    <a:pt x="4718304" y="0"/>
                  </a:lnTo>
                  <a:lnTo>
                    <a:pt x="4985004" y="952500"/>
                  </a:lnTo>
                  <a:lnTo>
                    <a:pt x="4718304" y="1904999"/>
                  </a:lnTo>
                  <a:lnTo>
                    <a:pt x="3918204" y="1904999"/>
                  </a:lnTo>
                  <a:lnTo>
                    <a:pt x="4184904" y="952500"/>
                  </a:lnTo>
                  <a:lnTo>
                    <a:pt x="3918204" y="0"/>
                  </a:lnTo>
                  <a:close/>
                </a:path>
              </a:pathLst>
            </a:custGeom>
            <a:ln w="28956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47" rIns="0" bIns="0" rtlCol="0">
            <a:spAutoFit/>
          </a:bodyPr>
          <a:lstStyle/>
          <a:p>
            <a:pPr marL="7366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93740" y="1293875"/>
            <a:ext cx="2745740" cy="1120775"/>
            <a:chOff x="5293740" y="1293875"/>
            <a:chExt cx="2745740" cy="1120775"/>
          </a:xfrm>
        </p:grpSpPr>
        <p:sp>
          <p:nvSpPr>
            <p:cNvPr id="3" name="object 3"/>
            <p:cNvSpPr/>
            <p:nvPr/>
          </p:nvSpPr>
          <p:spPr>
            <a:xfrm>
              <a:off x="5298312" y="1460118"/>
              <a:ext cx="924560" cy="949960"/>
            </a:xfrm>
            <a:custGeom>
              <a:avLst/>
              <a:gdLst/>
              <a:ahLst/>
              <a:cxnLst/>
              <a:rect l="l" t="t" r="r" b="b"/>
              <a:pathLst>
                <a:path w="924560" h="949960">
                  <a:moveTo>
                    <a:pt x="924178" y="0"/>
                  </a:moveTo>
                  <a:lnTo>
                    <a:pt x="303275" y="0"/>
                  </a:lnTo>
                  <a:lnTo>
                    <a:pt x="0" y="949832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01155" y="1293875"/>
              <a:ext cx="1837944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79209" y="1378077"/>
            <a:ext cx="1458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Net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2502407"/>
            <a:ext cx="1066800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62711" y="2497835"/>
            <a:ext cx="8681085" cy="3122930"/>
            <a:chOff x="362711" y="2497835"/>
            <a:chExt cx="8681085" cy="3122930"/>
          </a:xfrm>
        </p:grpSpPr>
        <p:sp>
          <p:nvSpPr>
            <p:cNvPr id="8" name="object 8"/>
            <p:cNvSpPr/>
            <p:nvPr/>
          </p:nvSpPr>
          <p:spPr>
            <a:xfrm>
              <a:off x="6039865" y="4472685"/>
              <a:ext cx="487680" cy="437515"/>
            </a:xfrm>
            <a:custGeom>
              <a:avLst/>
              <a:gdLst/>
              <a:ahLst/>
              <a:cxnLst/>
              <a:rect l="l" t="t" r="r" b="b"/>
              <a:pathLst>
                <a:path w="487679" h="437514">
                  <a:moveTo>
                    <a:pt x="487426" y="437388"/>
                  </a:moveTo>
                  <a:lnTo>
                    <a:pt x="90424" y="437388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5956" y="4742687"/>
              <a:ext cx="2537459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8800" y="2502407"/>
              <a:ext cx="1066800" cy="1904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1400" y="2497835"/>
              <a:ext cx="2133600" cy="19095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52061" y="4446650"/>
              <a:ext cx="120650" cy="662305"/>
            </a:xfrm>
            <a:custGeom>
              <a:avLst/>
              <a:gdLst/>
              <a:ahLst/>
              <a:cxnLst/>
              <a:rect l="l" t="t" r="r" b="b"/>
              <a:pathLst>
                <a:path w="120650" h="662304">
                  <a:moveTo>
                    <a:pt x="120650" y="661797"/>
                  </a:moveTo>
                  <a:lnTo>
                    <a:pt x="120650" y="661797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9852" y="4940807"/>
              <a:ext cx="2694431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711" y="2502407"/>
              <a:ext cx="1923288" cy="1904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02252" y="5026914"/>
            <a:ext cx="456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Projects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profile</a:t>
            </a:r>
            <a:r>
              <a:rPr sz="24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5" baseline="35879" dirty="0">
                <a:solidFill>
                  <a:srgbClr val="FFFFFF"/>
                </a:solidFill>
                <a:latin typeface="Verdana"/>
                <a:cs typeface="Verdana"/>
              </a:rPr>
              <a:t>Bootstrapping</a:t>
            </a:r>
            <a:endParaRPr sz="3600" baseline="35879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72967" y="1318260"/>
            <a:ext cx="1557655" cy="1038860"/>
            <a:chOff x="3172967" y="1318260"/>
            <a:chExt cx="1557655" cy="1038860"/>
          </a:xfrm>
        </p:grpSpPr>
        <p:sp>
          <p:nvSpPr>
            <p:cNvPr id="17" name="object 17"/>
            <p:cNvSpPr/>
            <p:nvPr/>
          </p:nvSpPr>
          <p:spPr>
            <a:xfrm>
              <a:off x="3177539" y="1485773"/>
              <a:ext cx="195580" cy="866775"/>
            </a:xfrm>
            <a:custGeom>
              <a:avLst/>
              <a:gdLst/>
              <a:ahLst/>
              <a:cxnLst/>
              <a:rect l="l" t="t" r="r" b="b"/>
              <a:pathLst>
                <a:path w="195579" h="866775">
                  <a:moveTo>
                    <a:pt x="195072" y="0"/>
                  </a:moveTo>
                  <a:lnTo>
                    <a:pt x="98298" y="0"/>
                  </a:lnTo>
                  <a:lnTo>
                    <a:pt x="0" y="866266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49751" y="1318260"/>
              <a:ext cx="138074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27552" y="1403350"/>
            <a:ext cx="10013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eams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36611" y="4483290"/>
            <a:ext cx="2970530" cy="1243965"/>
            <a:chOff x="1336611" y="4483290"/>
            <a:chExt cx="2970530" cy="1243965"/>
          </a:xfrm>
        </p:grpSpPr>
        <p:sp>
          <p:nvSpPr>
            <p:cNvPr id="21" name="object 21"/>
            <p:cNvSpPr/>
            <p:nvPr/>
          </p:nvSpPr>
          <p:spPr>
            <a:xfrm>
              <a:off x="1341374" y="4488053"/>
              <a:ext cx="106680" cy="727075"/>
            </a:xfrm>
            <a:custGeom>
              <a:avLst/>
              <a:gdLst/>
              <a:ahLst/>
              <a:cxnLst/>
              <a:rect l="l" t="t" r="r" b="b"/>
              <a:pathLst>
                <a:path w="106680" h="727075">
                  <a:moveTo>
                    <a:pt x="106425" y="727075"/>
                  </a:moveTo>
                  <a:lnTo>
                    <a:pt x="36575" y="727075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24940" y="5047488"/>
              <a:ext cx="2881884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02994" y="5133213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Entrepreneurial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24939" y="5413247"/>
            <a:ext cx="3195955" cy="1045844"/>
            <a:chOff x="1424939" y="5413247"/>
            <a:chExt cx="3195955" cy="1045844"/>
          </a:xfrm>
        </p:grpSpPr>
        <p:sp>
          <p:nvSpPr>
            <p:cNvPr id="25" name="object 25"/>
            <p:cNvSpPr/>
            <p:nvPr/>
          </p:nvSpPr>
          <p:spPr>
            <a:xfrm>
              <a:off x="1424939" y="5413247"/>
              <a:ext cx="2520696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4939" y="5779007"/>
              <a:ext cx="3195828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02994" y="5498693"/>
            <a:ext cx="2814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competences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(work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experience)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8665" y="1261872"/>
            <a:ext cx="2391410" cy="1411605"/>
            <a:chOff x="498665" y="1261872"/>
            <a:chExt cx="2391410" cy="1411605"/>
          </a:xfrm>
        </p:grpSpPr>
        <p:sp>
          <p:nvSpPr>
            <p:cNvPr id="29" name="object 29"/>
            <p:cNvSpPr/>
            <p:nvPr/>
          </p:nvSpPr>
          <p:spPr>
            <a:xfrm>
              <a:off x="503237" y="1429512"/>
              <a:ext cx="259079" cy="1021080"/>
            </a:xfrm>
            <a:custGeom>
              <a:avLst/>
              <a:gdLst/>
              <a:ahLst/>
              <a:cxnLst/>
              <a:rect l="l" t="t" r="r" b="b"/>
              <a:pathLst>
                <a:path w="259079" h="1021080">
                  <a:moveTo>
                    <a:pt x="258762" y="0"/>
                  </a:moveTo>
                  <a:lnTo>
                    <a:pt x="33337" y="0"/>
                  </a:lnTo>
                  <a:lnTo>
                    <a:pt x="0" y="1020826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9139" y="1261872"/>
              <a:ext cx="1905000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9139" y="1627631"/>
              <a:ext cx="2150364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9139" y="1993391"/>
              <a:ext cx="136093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17244" y="1346453"/>
            <a:ext cx="1660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Technical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knowl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(Univ)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47" rIns="0" bIns="0" rtlCol="0">
            <a:spAutoFit/>
          </a:bodyPr>
          <a:lstStyle/>
          <a:p>
            <a:pPr marL="812800" marR="5080" indent="-302260">
              <a:lnSpc>
                <a:spcPts val="3460"/>
              </a:lnSpc>
              <a:spcBef>
                <a:spcPts val="535"/>
              </a:spcBef>
            </a:pPr>
            <a:r>
              <a:rPr sz="3200" spc="-35" dirty="0">
                <a:latin typeface="Verdana"/>
                <a:cs typeface="Verdana"/>
              </a:rPr>
              <a:t>Key </a:t>
            </a:r>
            <a:r>
              <a:rPr sz="3200" dirty="0">
                <a:latin typeface="Verdana"/>
                <a:cs typeface="Verdana"/>
              </a:rPr>
              <a:t>factors </a:t>
            </a:r>
            <a:r>
              <a:rPr sz="3200" spc="-15" dirty="0">
                <a:latin typeface="Verdana"/>
                <a:cs typeface="Verdana"/>
              </a:rPr>
              <a:t>influencing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the  </a:t>
            </a:r>
            <a:r>
              <a:rPr sz="3200" dirty="0">
                <a:latin typeface="Verdana"/>
                <a:cs typeface="Verdana"/>
              </a:rPr>
              <a:t>entrepreneurial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process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594" y="435101"/>
            <a:ext cx="4846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Verdana"/>
                <a:cs typeface="Verdana"/>
              </a:rPr>
              <a:t>Typical </a:t>
            </a:r>
            <a:r>
              <a:rPr sz="3200" spc="-5" dirty="0">
                <a:latin typeface="Verdana"/>
                <a:cs typeface="Verdana"/>
              </a:rPr>
              <a:t>negative</a:t>
            </a:r>
            <a:r>
              <a:rPr sz="3200" spc="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2438400"/>
            <a:ext cx="914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151120" y="4597272"/>
            <a:ext cx="3000375" cy="1617980"/>
            <a:chOff x="5151120" y="4597272"/>
            <a:chExt cx="3000375" cy="1617980"/>
          </a:xfrm>
        </p:grpSpPr>
        <p:sp>
          <p:nvSpPr>
            <p:cNvPr id="5" name="object 5"/>
            <p:cNvSpPr/>
            <p:nvPr/>
          </p:nvSpPr>
          <p:spPr>
            <a:xfrm>
              <a:off x="7857744" y="4601844"/>
              <a:ext cx="288925" cy="735330"/>
            </a:xfrm>
            <a:custGeom>
              <a:avLst/>
              <a:gdLst/>
              <a:ahLst/>
              <a:cxnLst/>
              <a:rect l="l" t="t" r="r" b="b"/>
              <a:pathLst>
                <a:path w="288925" h="735329">
                  <a:moveTo>
                    <a:pt x="0" y="735202"/>
                  </a:moveTo>
                  <a:lnTo>
                    <a:pt x="195199" y="735202"/>
                  </a:lnTo>
                  <a:lnTo>
                    <a:pt x="288925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3328" y="5169407"/>
              <a:ext cx="1959864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1120" y="5535167"/>
              <a:ext cx="2752344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29809" y="5255514"/>
            <a:ext cx="2374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233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Culture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761" y="24391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914400" y="0"/>
                </a:moveTo>
                <a:lnTo>
                  <a:pt x="228600" y="0"/>
                </a:lnTo>
                <a:lnTo>
                  <a:pt x="0" y="990600"/>
                </a:lnTo>
                <a:lnTo>
                  <a:pt x="228600" y="1981200"/>
                </a:lnTo>
                <a:lnTo>
                  <a:pt x="914400" y="1981200"/>
                </a:lnTo>
                <a:lnTo>
                  <a:pt x="9144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0" y="2438400"/>
            <a:ext cx="10668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91967" y="1168908"/>
            <a:ext cx="4265930" cy="1353820"/>
            <a:chOff x="2791967" y="1168908"/>
            <a:chExt cx="4265930" cy="1353820"/>
          </a:xfrm>
        </p:grpSpPr>
        <p:sp>
          <p:nvSpPr>
            <p:cNvPr id="5" name="object 5"/>
            <p:cNvSpPr/>
            <p:nvPr/>
          </p:nvSpPr>
          <p:spPr>
            <a:xfrm>
              <a:off x="6248527" y="1333500"/>
              <a:ext cx="805180" cy="974725"/>
            </a:xfrm>
            <a:custGeom>
              <a:avLst/>
              <a:gdLst/>
              <a:ahLst/>
              <a:cxnLst/>
              <a:rect l="l" t="t" r="r" b="b"/>
              <a:pathLst>
                <a:path w="805179" h="974725">
                  <a:moveTo>
                    <a:pt x="0" y="0"/>
                  </a:moveTo>
                  <a:lnTo>
                    <a:pt x="658622" y="0"/>
                  </a:lnTo>
                  <a:lnTo>
                    <a:pt x="804672" y="974725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595" y="1168908"/>
              <a:ext cx="2763012" cy="652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0019" y="1519428"/>
              <a:ext cx="542544" cy="652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2419" y="1519428"/>
              <a:ext cx="2266188" cy="6522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1967" y="1869948"/>
              <a:ext cx="3494531" cy="6522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62782" y="1249426"/>
            <a:ext cx="3131185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33119" algn="r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Entrepreneurial  c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sz="2300" spc="-5" dirty="0">
                <a:solidFill>
                  <a:srgbClr val="FFFFFF"/>
                </a:solidFill>
                <a:latin typeface="Verdana"/>
                <a:cs typeface="Verdana"/>
              </a:rPr>
              <a:t>petences 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(educational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system)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3150" y="105867"/>
            <a:ext cx="4840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Typical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negative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961" y="2439161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0"/>
                </a:moveTo>
                <a:lnTo>
                  <a:pt x="209550" y="0"/>
                </a:lnTo>
                <a:lnTo>
                  <a:pt x="0" y="990600"/>
                </a:lnTo>
                <a:lnTo>
                  <a:pt x="209550" y="1981200"/>
                </a:lnTo>
                <a:lnTo>
                  <a:pt x="838200" y="1981200"/>
                </a:lnTo>
                <a:lnTo>
                  <a:pt x="8382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7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799" y="0"/>
                </a:moveTo>
                <a:lnTo>
                  <a:pt x="266699" y="0"/>
                </a:lnTo>
                <a:lnTo>
                  <a:pt x="0" y="990600"/>
                </a:lnTo>
                <a:lnTo>
                  <a:pt x="266699" y="1981200"/>
                </a:lnTo>
                <a:lnTo>
                  <a:pt x="1066799" y="1981200"/>
                </a:lnTo>
                <a:lnTo>
                  <a:pt x="800099" y="990600"/>
                </a:lnTo>
                <a:lnTo>
                  <a:pt x="1066799" y="0"/>
                </a:lnTo>
                <a:close/>
              </a:path>
            </a:pathLst>
          </a:custGeom>
          <a:ln w="2895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2438400"/>
            <a:ext cx="10668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12820" y="4555616"/>
            <a:ext cx="2433955" cy="1138555"/>
            <a:chOff x="3512820" y="4555616"/>
            <a:chExt cx="2433955" cy="1138555"/>
          </a:xfrm>
        </p:grpSpPr>
        <p:sp>
          <p:nvSpPr>
            <p:cNvPr id="6" name="object 6"/>
            <p:cNvSpPr/>
            <p:nvPr/>
          </p:nvSpPr>
          <p:spPr>
            <a:xfrm>
              <a:off x="5715000" y="4560188"/>
              <a:ext cx="227329" cy="254635"/>
            </a:xfrm>
            <a:custGeom>
              <a:avLst/>
              <a:gdLst/>
              <a:ahLst/>
              <a:cxnLst/>
              <a:rect l="l" t="t" r="r" b="b"/>
              <a:pathLst>
                <a:path w="227329" h="254635">
                  <a:moveTo>
                    <a:pt x="0" y="254254"/>
                  </a:moveTo>
                  <a:lnTo>
                    <a:pt x="166624" y="254254"/>
                  </a:lnTo>
                  <a:lnTo>
                    <a:pt x="226949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12820" y="4648199"/>
              <a:ext cx="2363724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9352" y="5013959"/>
              <a:ext cx="1802892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90620" y="4733035"/>
            <a:ext cx="18726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nstitu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l  ne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works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43150" y="105867"/>
            <a:ext cx="4840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Verdana"/>
                <a:cs typeface="Verdana"/>
              </a:rPr>
              <a:t>Typical </a:t>
            </a:r>
            <a:r>
              <a:rPr sz="3200" spc="-5" dirty="0">
                <a:latin typeface="Verdana"/>
                <a:cs typeface="Verdana"/>
              </a:rPr>
              <a:t>negative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961" y="2439161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0"/>
                </a:moveTo>
                <a:lnTo>
                  <a:pt x="209550" y="0"/>
                </a:lnTo>
                <a:lnTo>
                  <a:pt x="0" y="990600"/>
                </a:lnTo>
                <a:lnTo>
                  <a:pt x="209550" y="1981200"/>
                </a:lnTo>
                <a:lnTo>
                  <a:pt x="838200" y="1981200"/>
                </a:lnTo>
                <a:lnTo>
                  <a:pt x="8382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7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799" y="0"/>
                </a:moveTo>
                <a:lnTo>
                  <a:pt x="266699" y="0"/>
                </a:lnTo>
                <a:lnTo>
                  <a:pt x="0" y="990600"/>
                </a:lnTo>
                <a:lnTo>
                  <a:pt x="266699" y="1981200"/>
                </a:lnTo>
                <a:lnTo>
                  <a:pt x="1066799" y="1981200"/>
                </a:lnTo>
                <a:lnTo>
                  <a:pt x="800099" y="990600"/>
                </a:lnTo>
                <a:lnTo>
                  <a:pt x="1066799" y="0"/>
                </a:lnTo>
                <a:close/>
              </a:path>
            </a:pathLst>
          </a:custGeom>
          <a:ln w="2895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85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800" y="0"/>
                </a:moveTo>
                <a:lnTo>
                  <a:pt x="266700" y="0"/>
                </a:lnTo>
                <a:lnTo>
                  <a:pt x="0" y="990600"/>
                </a:lnTo>
                <a:lnTo>
                  <a:pt x="266700" y="1981200"/>
                </a:lnTo>
                <a:lnTo>
                  <a:pt x="1066800" y="1981200"/>
                </a:lnTo>
                <a:lnTo>
                  <a:pt x="800100" y="990600"/>
                </a:lnTo>
                <a:lnTo>
                  <a:pt x="10668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2455164"/>
            <a:ext cx="10668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85672" y="1574291"/>
            <a:ext cx="3425825" cy="1777364"/>
            <a:chOff x="1185672" y="1574291"/>
            <a:chExt cx="3425825" cy="1777364"/>
          </a:xfrm>
        </p:grpSpPr>
        <p:sp>
          <p:nvSpPr>
            <p:cNvPr id="7" name="object 7"/>
            <p:cNvSpPr/>
            <p:nvPr/>
          </p:nvSpPr>
          <p:spPr>
            <a:xfrm>
              <a:off x="3962400" y="1741931"/>
              <a:ext cx="644525" cy="600075"/>
            </a:xfrm>
            <a:custGeom>
              <a:avLst/>
              <a:gdLst/>
              <a:ahLst/>
              <a:cxnLst/>
              <a:rect l="l" t="t" r="r" b="b"/>
              <a:pathLst>
                <a:path w="644525" h="600075">
                  <a:moveTo>
                    <a:pt x="0" y="0"/>
                  </a:moveTo>
                  <a:lnTo>
                    <a:pt x="473075" y="0"/>
                  </a:lnTo>
                  <a:lnTo>
                    <a:pt x="644398" y="600075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5672" y="1574291"/>
              <a:ext cx="293217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3580" y="1940051"/>
              <a:ext cx="214579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5896" y="2305811"/>
              <a:ext cx="190347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8736" y="2671572"/>
              <a:ext cx="192938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63725" y="1659128"/>
            <a:ext cx="24466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Links with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endParaRPr sz="2400">
              <a:latin typeface="Verdana"/>
              <a:cs typeface="Verdana"/>
            </a:endParaRPr>
          </a:p>
          <a:p>
            <a:pPr marL="905510" marR="5080" indent="-10541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  (industry  structure)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43150" y="105867"/>
            <a:ext cx="4840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Verdana"/>
                <a:cs typeface="Verdana"/>
              </a:rPr>
              <a:t>Typical </a:t>
            </a:r>
            <a:r>
              <a:rPr sz="3200" spc="-5" dirty="0">
                <a:latin typeface="Verdana"/>
                <a:cs typeface="Verdana"/>
              </a:rPr>
              <a:t>negative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277" y="2979800"/>
            <a:ext cx="6233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Two Most Powerful</a:t>
            </a:r>
            <a:r>
              <a:rPr sz="4000" spc="-20" dirty="0"/>
              <a:t> </a:t>
            </a:r>
            <a:r>
              <a:rPr sz="4000" spc="-5" dirty="0"/>
              <a:t>Words?</a:t>
            </a:r>
            <a:endParaRPr sz="4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361" y="2439161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0"/>
                </a:moveTo>
                <a:lnTo>
                  <a:pt x="209550" y="0"/>
                </a:lnTo>
                <a:lnTo>
                  <a:pt x="0" y="990600"/>
                </a:lnTo>
                <a:lnTo>
                  <a:pt x="209550" y="1981200"/>
                </a:lnTo>
                <a:lnTo>
                  <a:pt x="838200" y="1981200"/>
                </a:lnTo>
                <a:lnTo>
                  <a:pt x="8382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63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800" y="0"/>
                </a:moveTo>
                <a:lnTo>
                  <a:pt x="266700" y="0"/>
                </a:lnTo>
                <a:lnTo>
                  <a:pt x="0" y="990600"/>
                </a:lnTo>
                <a:lnTo>
                  <a:pt x="266700" y="1981200"/>
                </a:lnTo>
                <a:lnTo>
                  <a:pt x="1066800" y="1981200"/>
                </a:lnTo>
                <a:lnTo>
                  <a:pt x="800100" y="990600"/>
                </a:lnTo>
                <a:lnTo>
                  <a:pt x="10668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33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799" y="0"/>
                </a:moveTo>
                <a:lnTo>
                  <a:pt x="266700" y="0"/>
                </a:lnTo>
                <a:lnTo>
                  <a:pt x="0" y="990600"/>
                </a:lnTo>
                <a:lnTo>
                  <a:pt x="266700" y="1981200"/>
                </a:lnTo>
                <a:lnTo>
                  <a:pt x="1066799" y="1981200"/>
                </a:lnTo>
                <a:lnTo>
                  <a:pt x="800100" y="990600"/>
                </a:lnTo>
                <a:lnTo>
                  <a:pt x="1066799" y="0"/>
                </a:lnTo>
                <a:close/>
              </a:path>
            </a:pathLst>
          </a:custGeom>
          <a:ln w="2895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4161" y="2439161"/>
            <a:ext cx="1066800" cy="1981200"/>
          </a:xfrm>
          <a:custGeom>
            <a:avLst/>
            <a:gdLst/>
            <a:ahLst/>
            <a:cxnLst/>
            <a:rect l="l" t="t" r="r" b="b"/>
            <a:pathLst>
              <a:path w="1066800" h="1981200">
                <a:moveTo>
                  <a:pt x="1066800" y="0"/>
                </a:moveTo>
                <a:lnTo>
                  <a:pt x="266700" y="0"/>
                </a:lnTo>
                <a:lnTo>
                  <a:pt x="0" y="990600"/>
                </a:lnTo>
                <a:lnTo>
                  <a:pt x="266700" y="1981200"/>
                </a:lnTo>
                <a:lnTo>
                  <a:pt x="1066800" y="1981200"/>
                </a:lnTo>
                <a:lnTo>
                  <a:pt x="800100" y="990600"/>
                </a:lnTo>
                <a:lnTo>
                  <a:pt x="1066800" y="0"/>
                </a:lnTo>
                <a:close/>
              </a:path>
            </a:pathLst>
          </a:custGeom>
          <a:ln w="2895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4200" y="2438400"/>
            <a:ext cx="10668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978151" y="4534915"/>
            <a:ext cx="1737995" cy="948690"/>
            <a:chOff x="1978151" y="4534915"/>
            <a:chExt cx="1737995" cy="948690"/>
          </a:xfrm>
        </p:grpSpPr>
        <p:sp>
          <p:nvSpPr>
            <p:cNvPr id="8" name="object 8"/>
            <p:cNvSpPr/>
            <p:nvPr/>
          </p:nvSpPr>
          <p:spPr>
            <a:xfrm>
              <a:off x="3505199" y="4539487"/>
              <a:ext cx="206375" cy="430530"/>
            </a:xfrm>
            <a:custGeom>
              <a:avLst/>
              <a:gdLst/>
              <a:ahLst/>
              <a:cxnLst/>
              <a:rect l="l" t="t" r="r" b="b"/>
              <a:pathLst>
                <a:path w="206375" h="430529">
                  <a:moveTo>
                    <a:pt x="0" y="430275"/>
                  </a:moveTo>
                  <a:lnTo>
                    <a:pt x="103250" y="430275"/>
                  </a:lnTo>
                  <a:lnTo>
                    <a:pt x="206375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8151" y="4803647"/>
              <a:ext cx="1572768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56205" y="4888738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Finance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3150" y="105867"/>
            <a:ext cx="4840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Verdana"/>
                <a:cs typeface="Verdana"/>
              </a:rPr>
              <a:t>Typical </a:t>
            </a:r>
            <a:r>
              <a:rPr sz="3200" spc="-5" dirty="0">
                <a:latin typeface="Verdana"/>
                <a:cs typeface="Verdana"/>
              </a:rPr>
              <a:t>negative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2497835"/>
            <a:ext cx="914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47132" y="4571682"/>
            <a:ext cx="3056890" cy="1948180"/>
            <a:chOff x="5247132" y="4571682"/>
            <a:chExt cx="3056890" cy="1948180"/>
          </a:xfrm>
        </p:grpSpPr>
        <p:sp>
          <p:nvSpPr>
            <p:cNvPr id="4" name="object 4"/>
            <p:cNvSpPr/>
            <p:nvPr/>
          </p:nvSpPr>
          <p:spPr>
            <a:xfrm>
              <a:off x="8010144" y="4576445"/>
              <a:ext cx="288925" cy="1065530"/>
            </a:xfrm>
            <a:custGeom>
              <a:avLst/>
              <a:gdLst/>
              <a:ahLst/>
              <a:cxnLst/>
              <a:rect l="l" t="t" r="r" b="b"/>
              <a:pathLst>
                <a:path w="288925" h="1065529">
                  <a:moveTo>
                    <a:pt x="0" y="1065441"/>
                  </a:moveTo>
                  <a:lnTo>
                    <a:pt x="225425" y="1065441"/>
                  </a:lnTo>
                  <a:lnTo>
                    <a:pt x="288925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7132" y="5474208"/>
              <a:ext cx="2921508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65164" y="5839968"/>
              <a:ext cx="1790699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25821" y="5559958"/>
            <a:ext cx="2430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Culture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endParaRPr sz="2400">
              <a:latin typeface="Verdana"/>
              <a:cs typeface="Verdana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70959" y="1075944"/>
            <a:ext cx="3825240" cy="3403600"/>
            <a:chOff x="3870959" y="1075944"/>
            <a:chExt cx="3825240" cy="3403600"/>
          </a:xfrm>
        </p:grpSpPr>
        <p:sp>
          <p:nvSpPr>
            <p:cNvPr id="9" name="object 9"/>
            <p:cNvSpPr/>
            <p:nvPr/>
          </p:nvSpPr>
          <p:spPr>
            <a:xfrm>
              <a:off x="6553199" y="2497836"/>
              <a:ext cx="1143000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69250" y="1243584"/>
              <a:ext cx="109855" cy="1168400"/>
            </a:xfrm>
            <a:custGeom>
              <a:avLst/>
              <a:gdLst/>
              <a:ahLst/>
              <a:cxnLst/>
              <a:rect l="l" t="t" r="r" b="b"/>
              <a:pathLst>
                <a:path w="109854" h="1168400">
                  <a:moveTo>
                    <a:pt x="0" y="0"/>
                  </a:moveTo>
                  <a:lnTo>
                    <a:pt x="99949" y="0"/>
                  </a:lnTo>
                  <a:lnTo>
                    <a:pt x="109474" y="1168018"/>
                  </a:lnTo>
                </a:path>
              </a:pathLst>
            </a:custGeom>
            <a:ln w="9143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45735" y="1075944"/>
              <a:ext cx="288188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3875" y="1441704"/>
              <a:ext cx="2520696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0959" y="1807463"/>
              <a:ext cx="364388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49648" y="1160526"/>
            <a:ext cx="3267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4394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Entrepr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neurial  competences 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(educational system)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39084" y="4568444"/>
            <a:ext cx="2477135" cy="1123950"/>
            <a:chOff x="3339084" y="4568444"/>
            <a:chExt cx="2477135" cy="1123950"/>
          </a:xfrm>
        </p:grpSpPr>
        <p:sp>
          <p:nvSpPr>
            <p:cNvPr id="16" name="object 16"/>
            <p:cNvSpPr/>
            <p:nvPr/>
          </p:nvSpPr>
          <p:spPr>
            <a:xfrm>
              <a:off x="5346192" y="4573016"/>
              <a:ext cx="465455" cy="240029"/>
            </a:xfrm>
            <a:custGeom>
              <a:avLst/>
              <a:gdLst/>
              <a:ahLst/>
              <a:cxnLst/>
              <a:rect l="l" t="t" r="r" b="b"/>
              <a:pathLst>
                <a:path w="465454" h="240029">
                  <a:moveTo>
                    <a:pt x="0" y="239902"/>
                  </a:moveTo>
                  <a:lnTo>
                    <a:pt x="371348" y="239902"/>
                  </a:lnTo>
                  <a:lnTo>
                    <a:pt x="464947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9084" y="4646676"/>
              <a:ext cx="2168652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1276" y="5012436"/>
              <a:ext cx="2042160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4672" y="1242060"/>
            <a:ext cx="5596255" cy="3237230"/>
            <a:chOff x="804672" y="1242060"/>
            <a:chExt cx="5596255" cy="3237230"/>
          </a:xfrm>
        </p:grpSpPr>
        <p:sp>
          <p:nvSpPr>
            <p:cNvPr id="20" name="object 20"/>
            <p:cNvSpPr/>
            <p:nvPr/>
          </p:nvSpPr>
          <p:spPr>
            <a:xfrm>
              <a:off x="5257800" y="2497836"/>
              <a:ext cx="1143000" cy="1981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62400" y="2497836"/>
              <a:ext cx="1066800" cy="1981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81400" y="1409700"/>
              <a:ext cx="465455" cy="1186180"/>
            </a:xfrm>
            <a:custGeom>
              <a:avLst/>
              <a:gdLst/>
              <a:ahLst/>
              <a:cxnLst/>
              <a:rect l="l" t="t" r="r" b="b"/>
              <a:pathLst>
                <a:path w="465454" h="1186180">
                  <a:moveTo>
                    <a:pt x="0" y="0"/>
                  </a:moveTo>
                  <a:lnTo>
                    <a:pt x="298450" y="0"/>
                  </a:lnTo>
                  <a:lnTo>
                    <a:pt x="465074" y="1185926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672" y="1242060"/>
              <a:ext cx="2932176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92580" y="1607820"/>
              <a:ext cx="2034540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17519" y="4731511"/>
            <a:ext cx="1676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egulato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y  f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amew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rk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2776" y="1327150"/>
            <a:ext cx="24447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Links with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endParaRPr sz="2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mpanies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67000" y="2497835"/>
            <a:ext cx="1066800" cy="1981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082039" y="4534661"/>
            <a:ext cx="2082800" cy="1068070"/>
            <a:chOff x="1082039" y="4534661"/>
            <a:chExt cx="2082800" cy="1068070"/>
          </a:xfrm>
        </p:grpSpPr>
        <p:sp>
          <p:nvSpPr>
            <p:cNvPr id="29" name="object 29"/>
            <p:cNvSpPr/>
            <p:nvPr/>
          </p:nvSpPr>
          <p:spPr>
            <a:xfrm>
              <a:off x="2607563" y="4539233"/>
              <a:ext cx="552450" cy="551180"/>
            </a:xfrm>
            <a:custGeom>
              <a:avLst/>
              <a:gdLst/>
              <a:ahLst/>
              <a:cxnLst/>
              <a:rect l="l" t="t" r="r" b="b"/>
              <a:pathLst>
                <a:path w="552450" h="551179">
                  <a:moveTo>
                    <a:pt x="0" y="550926"/>
                  </a:moveTo>
                  <a:lnTo>
                    <a:pt x="271399" y="550926"/>
                  </a:lnTo>
                  <a:lnTo>
                    <a:pt x="552323" y="0"/>
                  </a:lnTo>
                </a:path>
              </a:pathLst>
            </a:custGeom>
            <a:ln w="9144">
              <a:solidFill>
                <a:srgbClr val="E80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2039" y="4922519"/>
              <a:ext cx="1572768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60094" y="5007991"/>
            <a:ext cx="119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Finance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343150" y="105867"/>
            <a:ext cx="4840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>
                <a:latin typeface="Verdana"/>
                <a:cs typeface="Verdana"/>
              </a:rPr>
              <a:t>Typical </a:t>
            </a:r>
            <a:r>
              <a:rPr sz="3200" spc="-5" dirty="0">
                <a:latin typeface="Verdana"/>
                <a:cs typeface="Verdana"/>
              </a:rPr>
              <a:t>negative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9600" y="570357"/>
            <a:ext cx="638746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HOW?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24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E-ship 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 just genetic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familial: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 CAN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LEARNED!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3545" y="850137"/>
            <a:ext cx="5756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E-ship Revolution: Step</a:t>
            </a:r>
            <a:r>
              <a:rPr sz="4000" spc="-10" dirty="0"/>
              <a:t> </a:t>
            </a:r>
            <a:r>
              <a:rPr sz="4000" spc="-5" dirty="0"/>
              <a:t>1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844" y="2336492"/>
            <a:ext cx="5356225" cy="17697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in:</a:t>
            </a:r>
            <a:endParaRPr sz="24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societies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Something outside your core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Any activity to broaden your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perspective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97" rIns="0" bIns="0" rtlCol="0">
            <a:spAutoFit/>
          </a:bodyPr>
          <a:lstStyle/>
          <a:p>
            <a:pPr marL="12890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Still</a:t>
            </a:r>
            <a:r>
              <a:rPr sz="4000" spc="-65" dirty="0"/>
              <a:t> </a:t>
            </a:r>
            <a:r>
              <a:rPr sz="4000" spc="-5" dirty="0"/>
              <a:t>Unsure??</a:t>
            </a:r>
            <a:endParaRPr sz="4000"/>
          </a:p>
          <a:p>
            <a:pPr marL="128905" algn="ctr">
              <a:lnSpc>
                <a:spcPct val="100000"/>
              </a:lnSpc>
              <a:spcBef>
                <a:spcPts val="5"/>
              </a:spcBef>
            </a:pPr>
            <a:r>
              <a:rPr sz="4000" spc="-5" dirty="0"/>
              <a:t>Step</a:t>
            </a:r>
            <a:r>
              <a:rPr sz="4000" spc="-20" dirty="0"/>
              <a:t> </a:t>
            </a:r>
            <a:r>
              <a:rPr sz="4000" spc="-5" dirty="0"/>
              <a:t>2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844" y="1905736"/>
            <a:ext cx="492569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stove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glass half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full?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around the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mountain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Perseverance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Work with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257" y="818133"/>
            <a:ext cx="4253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3: Team</a:t>
            </a:r>
            <a:r>
              <a:rPr spc="-75" dirty="0"/>
              <a:t> </a:t>
            </a:r>
            <a:r>
              <a:rPr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6522" y="1905736"/>
            <a:ext cx="5868035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386715" algn="ctr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one individual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perfect.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TEAM can come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close!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i="1" spc="-5" dirty="0">
                <a:solidFill>
                  <a:srgbClr val="FFFFFF"/>
                </a:solidFill>
                <a:latin typeface="Arial"/>
                <a:cs typeface="Arial"/>
              </a:rPr>
              <a:t>Investors only </a:t>
            </a:r>
            <a:r>
              <a:rPr sz="3600" b="1" i="1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36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Arial"/>
                <a:cs typeface="Arial"/>
              </a:rPr>
              <a:t>teams.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085" y="818133"/>
            <a:ext cx="5499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4: Business</a:t>
            </a:r>
            <a:r>
              <a:rPr spc="-65" dirty="0"/>
              <a:t> </a:t>
            </a:r>
            <a:r>
              <a:rPr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1919757"/>
            <a:ext cx="6400800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3770" marR="395605" indent="-603885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Its about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intelligence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NOT your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Bios!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Format: Simple and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perfect.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 excuses allowed if you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web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browser.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tricky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bit: Financials!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6421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No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harm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ASKING FOR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HELP!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46070" marR="5080" indent="-2705735">
              <a:lnSpc>
                <a:spcPct val="100499"/>
              </a:lnSpc>
              <a:spcBef>
                <a:spcPts val="80"/>
              </a:spcBef>
            </a:pPr>
            <a:r>
              <a:rPr dirty="0"/>
              <a:t>Step 5: Wear The </a:t>
            </a:r>
            <a:r>
              <a:rPr spc="-5" dirty="0"/>
              <a:t>Investor</a:t>
            </a:r>
            <a:r>
              <a:rPr spc="-5" dirty="0">
                <a:latin typeface="Times New Roman"/>
                <a:cs typeface="Times New Roman"/>
              </a:rPr>
              <a:t>’</a:t>
            </a:r>
            <a:r>
              <a:rPr spc="-5" dirty="0"/>
              <a:t>s  </a:t>
            </a:r>
            <a:r>
              <a:rPr dirty="0"/>
              <a:t>Shoes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002663"/>
            <a:ext cx="6465570" cy="210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94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looks like from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his/her  perspective.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 Dozens of business plans per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week.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5" y="818133"/>
            <a:ext cx="3072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Step 6:</a:t>
            </a:r>
            <a:r>
              <a:rPr spc="-80" dirty="0"/>
              <a:t> </a:t>
            </a:r>
            <a:r>
              <a:rPr dirty="0"/>
              <a:t>Intro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1905736"/>
            <a:ext cx="7519670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introduction.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Ideally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someone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cheque.</a:t>
            </a:r>
            <a:endParaRPr sz="3200">
              <a:latin typeface="Arial"/>
              <a:cs typeface="Arial"/>
            </a:endParaRPr>
          </a:p>
          <a:p>
            <a:pPr marL="355600" marR="135763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has credibility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esp. with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 investor.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979" y="405511"/>
            <a:ext cx="72745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Oh </a:t>
            </a:r>
            <a:r>
              <a:rPr sz="440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Of Course You</a:t>
            </a:r>
            <a:r>
              <a:rPr sz="4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130" y="3184982"/>
            <a:ext cx="6045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4385" marR="5080" indent="-78232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Superb public relations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and  communication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skills!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266" y="1956943"/>
            <a:ext cx="4125595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00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endParaRPr sz="1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780" y="479806"/>
            <a:ext cx="5029200" cy="13703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92530" marR="5080" indent="-1180465">
              <a:lnSpc>
                <a:spcPct val="100499"/>
              </a:lnSpc>
              <a:spcBef>
                <a:spcPts val="75"/>
              </a:spcBef>
            </a:pPr>
            <a:r>
              <a:rPr dirty="0"/>
              <a:t>SO</a:t>
            </a:r>
            <a:r>
              <a:rPr dirty="0">
                <a:latin typeface="Times New Roman"/>
                <a:cs typeface="Times New Roman"/>
              </a:rPr>
              <a:t>…</a:t>
            </a:r>
            <a:r>
              <a:rPr dirty="0"/>
              <a:t>What is</a:t>
            </a:r>
            <a:r>
              <a:rPr spc="-75" dirty="0"/>
              <a:t> </a:t>
            </a:r>
            <a:r>
              <a:rPr dirty="0"/>
              <a:t>MOST  important..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636" y="2002663"/>
            <a:ext cx="7190740" cy="354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MOST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determining  whether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 will make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really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BIG $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49974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YOUR first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entrepreneurial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venture?</a:t>
            </a:r>
            <a:endParaRPr sz="3200">
              <a:latin typeface="Arial"/>
              <a:cs typeface="Arial"/>
            </a:endParaRPr>
          </a:p>
          <a:p>
            <a:pPr marL="514984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5156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management?</a:t>
            </a:r>
            <a:endParaRPr sz="2800">
              <a:latin typeface="Arial"/>
              <a:cs typeface="Arial"/>
            </a:endParaRPr>
          </a:p>
          <a:p>
            <a:pPr marL="514984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5156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innovation?</a:t>
            </a:r>
            <a:endParaRPr sz="2800">
              <a:latin typeface="Arial"/>
              <a:cs typeface="Arial"/>
            </a:endParaRPr>
          </a:p>
          <a:p>
            <a:pPr marL="514984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51562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work?</a:t>
            </a:r>
            <a:endParaRPr sz="2800">
              <a:latin typeface="Arial"/>
              <a:cs typeface="Arial"/>
            </a:endParaRPr>
          </a:p>
          <a:p>
            <a:pPr marL="514984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5156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luck?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510" y="1978025"/>
            <a:ext cx="4211320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600" b="1" spc="-5" dirty="0">
                <a:latin typeface="Arial"/>
                <a:cs typeface="Arial"/>
              </a:rPr>
              <a:t>LUCK!</a:t>
            </a:r>
            <a:endParaRPr sz="10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431" y="4301109"/>
            <a:ext cx="7503159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Was a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bit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a trick</a:t>
            </a:r>
            <a:r>
              <a:rPr sz="3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question.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Zero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doubt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is the correct</a:t>
            </a:r>
            <a:r>
              <a:rPr sz="32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answer.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2722" y="1984070"/>
            <a:ext cx="5716905" cy="22256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579245" marR="5080" indent="-1567180">
              <a:lnSpc>
                <a:spcPct val="100400"/>
              </a:lnSpc>
              <a:spcBef>
                <a:spcPts val="65"/>
              </a:spcBef>
            </a:pPr>
            <a:r>
              <a:rPr sz="7200" b="1" dirty="0">
                <a:latin typeface="Arial"/>
                <a:cs typeface="Arial"/>
              </a:rPr>
              <a:t>Sorry </a:t>
            </a:r>
            <a:r>
              <a:rPr sz="7200" b="1" spc="-5" dirty="0">
                <a:latin typeface="Arial"/>
                <a:cs typeface="Arial"/>
              </a:rPr>
              <a:t>it</a:t>
            </a:r>
            <a:r>
              <a:rPr sz="7200" b="1" spc="-5" dirty="0">
                <a:latin typeface="Times New Roman"/>
                <a:cs typeface="Times New Roman"/>
              </a:rPr>
              <a:t>’</a:t>
            </a:r>
            <a:r>
              <a:rPr sz="7200" b="1" spc="-5" dirty="0">
                <a:latin typeface="Arial"/>
                <a:cs typeface="Arial"/>
              </a:rPr>
              <a:t>s</a:t>
            </a:r>
            <a:r>
              <a:rPr sz="7200" b="1" spc="-85" dirty="0">
                <a:latin typeface="Arial"/>
                <a:cs typeface="Arial"/>
              </a:rPr>
              <a:t> </a:t>
            </a:r>
            <a:r>
              <a:rPr sz="7200" b="1" dirty="0">
                <a:latin typeface="Arial"/>
                <a:cs typeface="Arial"/>
              </a:rPr>
              <a:t>not  easier</a:t>
            </a:r>
            <a:r>
              <a:rPr sz="7200" dirty="0"/>
              <a:t>!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2250694"/>
            <a:ext cx="7428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“The </a:t>
            </a:r>
            <a:r>
              <a:rPr sz="2400" spc="-5" dirty="0"/>
              <a:t>biggest </a:t>
            </a:r>
            <a:r>
              <a:rPr sz="2400" dirty="0"/>
              <a:t>risk </a:t>
            </a:r>
            <a:r>
              <a:rPr sz="2400" spc="-5" dirty="0"/>
              <a:t>is not taking any risk… </a:t>
            </a:r>
            <a:r>
              <a:rPr sz="2400" dirty="0"/>
              <a:t>In a </a:t>
            </a:r>
            <a:r>
              <a:rPr sz="2400" spc="-5" dirty="0"/>
              <a:t>world </a:t>
            </a:r>
            <a:r>
              <a:rPr sz="2400" dirty="0"/>
              <a:t>that  </a:t>
            </a:r>
            <a:r>
              <a:rPr sz="2400" spc="-5" dirty="0"/>
              <a:t>changing really quickly, </a:t>
            </a:r>
            <a:r>
              <a:rPr sz="2400" dirty="0"/>
              <a:t>the </a:t>
            </a:r>
            <a:r>
              <a:rPr sz="2400" spc="-10" dirty="0"/>
              <a:t>only </a:t>
            </a:r>
            <a:r>
              <a:rPr sz="2400" dirty="0"/>
              <a:t>strategy that </a:t>
            </a:r>
            <a:r>
              <a:rPr sz="2400" spc="-10" dirty="0"/>
              <a:t>is  </a:t>
            </a:r>
            <a:r>
              <a:rPr sz="2400" spc="-5" dirty="0"/>
              <a:t>guaranteed </a:t>
            </a:r>
            <a:r>
              <a:rPr sz="2400" dirty="0"/>
              <a:t>to fail </a:t>
            </a:r>
            <a:r>
              <a:rPr sz="2400" spc="-5" dirty="0"/>
              <a:t>is not taking</a:t>
            </a:r>
            <a:r>
              <a:rPr sz="2400" dirty="0"/>
              <a:t> risks.”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288916" y="3421507"/>
            <a:ext cx="409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Mark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Zuckerberg,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179" y="1998090"/>
            <a:ext cx="2976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Thank</a:t>
            </a:r>
            <a:r>
              <a:rPr sz="4800" spc="-40" dirty="0"/>
              <a:t> </a:t>
            </a:r>
            <a:r>
              <a:rPr sz="4800" spc="-5" dirty="0"/>
              <a:t>You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427733" y="3397377"/>
            <a:ext cx="62877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marR="578485" indent="13639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Aneel Salman  Department of Management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COMSATS Institute of Information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Technology  Islamabad,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Pakistan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aneel.salman@comsats.edu.pk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442" y="3561130"/>
            <a:ext cx="4359910" cy="255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600" spc="-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6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5770" y="1996897"/>
            <a:ext cx="41713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Arial"/>
                <a:cs typeface="Arial"/>
              </a:rPr>
              <a:t>M</a:t>
            </a:r>
            <a:r>
              <a:rPr sz="4000" spc="-5" dirty="0"/>
              <a:t>arkets are</a:t>
            </a:r>
            <a:r>
              <a:rPr sz="4000" spc="-35" dirty="0"/>
              <a:t> </a:t>
            </a:r>
            <a:r>
              <a:rPr sz="5400" b="1" spc="-5" dirty="0">
                <a:latin typeface="Arial"/>
                <a:cs typeface="Arial"/>
              </a:rPr>
              <a:t>R</a:t>
            </a:r>
            <a:r>
              <a:rPr sz="4000" spc="-5" dirty="0"/>
              <a:t>eal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6851" y="2828320"/>
            <a:ext cx="2131060" cy="173672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uthless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5667" y="641731"/>
            <a:ext cx="4312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Times are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Changing…..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2742" y="2300008"/>
            <a:ext cx="5395595" cy="178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Scientists Turn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Entrepreneurs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S&amp;T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Research Budget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Output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274" y="2469261"/>
            <a:ext cx="74472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“When some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these [academics]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become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millionaires and ride Porsches, 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wives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others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needle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them to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go  in this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direction”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880" y="4725161"/>
            <a:ext cx="5714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Sushanto Mitra, CE-Society 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Innovation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Entrepreneurship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IIT-B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882</Words>
  <Application>Microsoft Office PowerPoint</Application>
  <PresentationFormat>Custom</PresentationFormat>
  <Paragraphs>206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Youth Entrepreneurship – Challenges and  Opportunities</vt:lpstr>
      <vt:lpstr>Young people make up 17 percent of the  world’s population, but 40 percent of its  unemployed.</vt:lpstr>
      <vt:lpstr>Slide 3</vt:lpstr>
      <vt:lpstr>Two Most Powerful Words?</vt:lpstr>
      <vt:lpstr>Slide 5</vt:lpstr>
      <vt:lpstr>Slide 6</vt:lpstr>
      <vt:lpstr>Markets are Real</vt:lpstr>
      <vt:lpstr>Slide 8</vt:lpstr>
      <vt:lpstr>Slide 9</vt:lpstr>
      <vt:lpstr>Slide 10</vt:lpstr>
      <vt:lpstr>What and How???</vt:lpstr>
      <vt:lpstr>Slide 12</vt:lpstr>
      <vt:lpstr>What's Happening??</vt:lpstr>
      <vt:lpstr>Not Impact Factors</vt:lpstr>
      <vt:lpstr>Slide 15</vt:lpstr>
      <vt:lpstr>Scientists Turn Entrepreneurs  Recipe</vt:lpstr>
      <vt:lpstr>Things to do…</vt:lpstr>
      <vt:lpstr>Slide 18</vt:lpstr>
      <vt:lpstr>THE BIG DEAL…</vt:lpstr>
      <vt:lpstr>Entrepreneurs are…</vt:lpstr>
      <vt:lpstr>Entrepreneurship: main contributions</vt:lpstr>
      <vt:lpstr>New Generation of Dynamic Entrepreneurs</vt:lpstr>
      <vt:lpstr>A new Generation of Dynamic  Entrepreneurs</vt:lpstr>
      <vt:lpstr>Advantage of promoting youth  entrepreneurship</vt:lpstr>
      <vt:lpstr>Transitions in the process of Youth  Entrepreneurship Development</vt:lpstr>
      <vt:lpstr>Conceptual Framework</vt:lpstr>
      <vt:lpstr>Conceptual Framework</vt:lpstr>
      <vt:lpstr>The Entrepreneurial Development System</vt:lpstr>
      <vt:lpstr>Slide 29</vt:lpstr>
      <vt:lpstr>Key factors influencing the  entrepreneurial process</vt:lpstr>
      <vt:lpstr>Key factors influencing the  entrepreneurial process</vt:lpstr>
      <vt:lpstr>Key factors influencing the  entrepreneurial process</vt:lpstr>
      <vt:lpstr>Key factors influencing the  entrepreneurial process</vt:lpstr>
      <vt:lpstr>Key factors influencing the  entrepreneurial process</vt:lpstr>
      <vt:lpstr>Key factors influencing the  entrepreneurial process</vt:lpstr>
      <vt:lpstr>Typical negative factors</vt:lpstr>
      <vt:lpstr>Slide 37</vt:lpstr>
      <vt:lpstr>Typical negative factors</vt:lpstr>
      <vt:lpstr>Typical negative factors</vt:lpstr>
      <vt:lpstr>Typical negative factors</vt:lpstr>
      <vt:lpstr>Typical negative factors</vt:lpstr>
      <vt:lpstr>Slide 42</vt:lpstr>
      <vt:lpstr>E-ship Revolution: Step 1</vt:lpstr>
      <vt:lpstr>Still Unsure?? Step 2</vt:lpstr>
      <vt:lpstr>Step 3: Team Up</vt:lpstr>
      <vt:lpstr>Step 4: Business Plan</vt:lpstr>
      <vt:lpstr>Step 5: Wear The Investor’s  Shoes</vt:lpstr>
      <vt:lpstr>Step 6: Intro</vt:lpstr>
      <vt:lpstr>Slide 49</vt:lpstr>
      <vt:lpstr>SO…What is MOST  important..</vt:lpstr>
      <vt:lpstr>LUCK!</vt:lpstr>
      <vt:lpstr>Sorry it’s not  easier!</vt:lpstr>
      <vt:lpstr>“The biggest risk is not taking any risk… In a world that  changing really quickly, the only strategy that is  guaranteed to fail is not taking risks.”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Creative Economy</dc:title>
  <dc:creator>J H</dc:creator>
  <cp:lastModifiedBy>hammad</cp:lastModifiedBy>
  <cp:revision>4</cp:revision>
  <dcterms:created xsi:type="dcterms:W3CDTF">2020-10-09T12:43:58Z</dcterms:created>
  <dcterms:modified xsi:type="dcterms:W3CDTF">2020-10-09T12:52:31Z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2020-10-09T00:00:00Z</vt:filetime>
  </property>
</Properties>
</file>