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85" r:id="rId2"/>
    <p:sldId id="256" r:id="rId3"/>
    <p:sldId id="261" r:id="rId4"/>
    <p:sldId id="262" r:id="rId5"/>
    <p:sldId id="291" r:id="rId6"/>
    <p:sldId id="263" r:id="rId7"/>
    <p:sldId id="290" r:id="rId8"/>
    <p:sldId id="292" r:id="rId9"/>
    <p:sldId id="28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9" d="100"/>
          <a:sy n="69" d="100"/>
        </p:scale>
        <p:origin x="-5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CCD61-2315-4FAF-AEDB-E0BBEC630695}" type="datetimeFigureOut">
              <a:rPr lang="en-US" smtClean="0"/>
              <a:pPr/>
              <a:t>8/28/2019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F1F17-F03B-4CE1-A8B4-1ABE48593EDF}" type="slidenum">
              <a:rPr lang="en-US" smtClean="0"/>
              <a:pPr/>
              <a:t>‹#›</a:t>
            </a:fld>
            <a:endParaRPr lang="en-US"/>
          </a:p>
        </p:txBody>
      </p:sp>
    </p:spTree>
    <p:extLst>
      <p:ext uri="{BB962C8B-B14F-4D97-AF65-F5344CB8AC3E}">
        <p14:creationId xmlns:p14="http://schemas.microsoft.com/office/powerpoint/2010/main" xmlns="" val="2651459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547BC66-E99E-4901-AC8C-5FA4CB9A4420}" type="datetime1">
              <a:rPr lang="en-US" smtClean="0"/>
              <a:pPr/>
              <a:t>8/28/2019</a:t>
            </a:fld>
            <a:endParaRPr lang="en-US"/>
          </a:p>
        </p:txBody>
      </p:sp>
      <p:sp>
        <p:nvSpPr>
          <p:cNvPr id="5" name="Footer Placeholder 4"/>
          <p:cNvSpPr>
            <a:spLocks noGrp="1"/>
          </p:cNvSpPr>
          <p:nvPr>
            <p:ph type="ftr" sz="quarter" idx="11"/>
          </p:nvPr>
        </p:nvSpPr>
        <p:spPr/>
        <p:txBody>
          <a:bodyPr/>
          <a:lstStyle/>
          <a:p>
            <a:r>
              <a:rPr lang="en-US"/>
              <a:t>Chapter 1: Entrepreneurship</a:t>
            </a:r>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04534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0EB140-7929-4EA2-A116-A9CD00094022}" type="datetime1">
              <a:rPr lang="en-US" smtClean="0"/>
              <a:pPr/>
              <a:t>8/28/2019</a:t>
            </a:fld>
            <a:endParaRPr lang="en-US"/>
          </a:p>
        </p:txBody>
      </p:sp>
      <p:sp>
        <p:nvSpPr>
          <p:cNvPr id="5" name="Footer Placeholder 4"/>
          <p:cNvSpPr>
            <a:spLocks noGrp="1"/>
          </p:cNvSpPr>
          <p:nvPr>
            <p:ph type="ftr" sz="quarter" idx="11"/>
          </p:nvPr>
        </p:nvSpPr>
        <p:spPr/>
        <p:txBody>
          <a:bodyPr/>
          <a:lstStyle/>
          <a:p>
            <a:r>
              <a:rPr lang="en-US"/>
              <a:t>Chapter 1: Entrepreneurship</a:t>
            </a:r>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0471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CB3F0D-3AAD-4C7A-BA60-1655B80804A8}" type="datetime1">
              <a:rPr lang="en-US" smtClean="0"/>
              <a:pPr/>
              <a:t>8/28/2019</a:t>
            </a:fld>
            <a:endParaRPr lang="en-US"/>
          </a:p>
        </p:txBody>
      </p:sp>
      <p:sp>
        <p:nvSpPr>
          <p:cNvPr id="5" name="Footer Placeholder 4"/>
          <p:cNvSpPr>
            <a:spLocks noGrp="1"/>
          </p:cNvSpPr>
          <p:nvPr>
            <p:ph type="ftr" sz="quarter" idx="11"/>
          </p:nvPr>
        </p:nvSpPr>
        <p:spPr/>
        <p:txBody>
          <a:bodyPr/>
          <a:lstStyle/>
          <a:p>
            <a:r>
              <a:rPr lang="en-US"/>
              <a:t>Chapter 1: Entrepreneurship</a:t>
            </a:r>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16542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3FBF6A-4F45-4E76-9FE5-65ABD4F8DDD6}" type="datetime1">
              <a:rPr lang="en-US" smtClean="0"/>
              <a:pPr/>
              <a:t>8/28/2019</a:t>
            </a:fld>
            <a:endParaRPr lang="en-US"/>
          </a:p>
        </p:txBody>
      </p:sp>
      <p:sp>
        <p:nvSpPr>
          <p:cNvPr id="5" name="Footer Placeholder 4"/>
          <p:cNvSpPr>
            <a:spLocks noGrp="1"/>
          </p:cNvSpPr>
          <p:nvPr>
            <p:ph type="ftr" sz="quarter" idx="11"/>
          </p:nvPr>
        </p:nvSpPr>
        <p:spPr/>
        <p:txBody>
          <a:bodyPr/>
          <a:lstStyle/>
          <a:p>
            <a:r>
              <a:rPr lang="en-US"/>
              <a:t>Chapter 1: Entrepreneurship</a:t>
            </a:r>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6455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763B8DA-D8ED-460C-88D7-78C4C28210B4}" type="datetime1">
              <a:rPr lang="en-US" smtClean="0"/>
              <a:pPr/>
              <a:t>8/28/2019</a:t>
            </a:fld>
            <a:endParaRPr lang="en-US"/>
          </a:p>
        </p:txBody>
      </p:sp>
      <p:sp>
        <p:nvSpPr>
          <p:cNvPr id="5" name="Footer Placeholder 4"/>
          <p:cNvSpPr>
            <a:spLocks noGrp="1"/>
          </p:cNvSpPr>
          <p:nvPr>
            <p:ph type="ftr" sz="quarter" idx="11"/>
          </p:nvPr>
        </p:nvSpPr>
        <p:spPr/>
        <p:txBody>
          <a:bodyPr/>
          <a:lstStyle/>
          <a:p>
            <a:r>
              <a:rPr lang="en-US"/>
              <a:t>Chapter 1: Entrepreneurship</a:t>
            </a:r>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1129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9A8CC4-F10C-43A6-94D9-70B89C99C6B5}" type="datetime1">
              <a:rPr lang="en-US" smtClean="0"/>
              <a:pPr/>
              <a:t>8/28/2019</a:t>
            </a:fld>
            <a:endParaRPr lang="en-US"/>
          </a:p>
        </p:txBody>
      </p:sp>
      <p:sp>
        <p:nvSpPr>
          <p:cNvPr id="6" name="Footer Placeholder 5"/>
          <p:cNvSpPr>
            <a:spLocks noGrp="1"/>
          </p:cNvSpPr>
          <p:nvPr>
            <p:ph type="ftr" sz="quarter" idx="11"/>
          </p:nvPr>
        </p:nvSpPr>
        <p:spPr/>
        <p:txBody>
          <a:bodyPr/>
          <a:lstStyle/>
          <a:p>
            <a:r>
              <a:rPr lang="en-US"/>
              <a:t>Chapter 1: Entrepreneurship</a:t>
            </a:r>
          </a:p>
        </p:txBody>
      </p:sp>
      <p:sp>
        <p:nvSpPr>
          <p:cNvPr id="7" name="Slide Number Placeholder 6"/>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27919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2997B31-B021-46EA-B517-092F71A62745}" type="datetime1">
              <a:rPr lang="en-US" smtClean="0"/>
              <a:pPr/>
              <a:t>8/28/2019</a:t>
            </a:fld>
            <a:endParaRPr lang="en-US"/>
          </a:p>
        </p:txBody>
      </p:sp>
      <p:sp>
        <p:nvSpPr>
          <p:cNvPr id="8" name="Footer Placeholder 7"/>
          <p:cNvSpPr>
            <a:spLocks noGrp="1"/>
          </p:cNvSpPr>
          <p:nvPr>
            <p:ph type="ftr" sz="quarter" idx="11"/>
          </p:nvPr>
        </p:nvSpPr>
        <p:spPr/>
        <p:txBody>
          <a:bodyPr/>
          <a:lstStyle/>
          <a:p>
            <a:r>
              <a:rPr lang="en-US"/>
              <a:t>Chapter 1: Entrepreneurship</a:t>
            </a:r>
          </a:p>
        </p:txBody>
      </p:sp>
      <p:sp>
        <p:nvSpPr>
          <p:cNvPr id="9" name="Slide Number Placeholder 8"/>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83584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FA4B97-D14E-427B-B8AE-DA397ABFA0FB}" type="datetime1">
              <a:rPr lang="en-US" smtClean="0"/>
              <a:pPr/>
              <a:t>8/28/2019</a:t>
            </a:fld>
            <a:endParaRPr lang="en-US"/>
          </a:p>
        </p:txBody>
      </p:sp>
      <p:sp>
        <p:nvSpPr>
          <p:cNvPr id="4" name="Footer Placeholder 3"/>
          <p:cNvSpPr>
            <a:spLocks noGrp="1"/>
          </p:cNvSpPr>
          <p:nvPr>
            <p:ph type="ftr" sz="quarter" idx="11"/>
          </p:nvPr>
        </p:nvSpPr>
        <p:spPr/>
        <p:txBody>
          <a:bodyPr/>
          <a:lstStyle/>
          <a:p>
            <a:r>
              <a:rPr lang="en-US"/>
              <a:t>Chapter 1: Entrepreneurship</a:t>
            </a:r>
          </a:p>
        </p:txBody>
      </p:sp>
      <p:sp>
        <p:nvSpPr>
          <p:cNvPr id="5" name="Slide Number Placeholder 4"/>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77272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EBA28-EA92-4A3F-9A52-6C1B595ACB5C}" type="datetime1">
              <a:rPr lang="en-US" smtClean="0"/>
              <a:pPr/>
              <a:t>8/28/2019</a:t>
            </a:fld>
            <a:endParaRPr lang="en-US"/>
          </a:p>
        </p:txBody>
      </p:sp>
      <p:sp>
        <p:nvSpPr>
          <p:cNvPr id="3" name="Footer Placeholder 2"/>
          <p:cNvSpPr>
            <a:spLocks noGrp="1"/>
          </p:cNvSpPr>
          <p:nvPr>
            <p:ph type="ftr" sz="quarter" idx="11"/>
          </p:nvPr>
        </p:nvSpPr>
        <p:spPr/>
        <p:txBody>
          <a:bodyPr/>
          <a:lstStyle/>
          <a:p>
            <a:r>
              <a:rPr lang="en-US"/>
              <a:t>Chapter 1: Entrepreneurship</a:t>
            </a:r>
          </a:p>
        </p:txBody>
      </p:sp>
      <p:sp>
        <p:nvSpPr>
          <p:cNvPr id="4" name="Slide Number Placeholder 3"/>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62750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8379A5-D640-4D2C-AF79-9CEB0F88A841}" type="datetime1">
              <a:rPr lang="en-US" smtClean="0"/>
              <a:pPr/>
              <a:t>8/28/2019</a:t>
            </a:fld>
            <a:endParaRPr lang="en-US"/>
          </a:p>
        </p:txBody>
      </p:sp>
      <p:sp>
        <p:nvSpPr>
          <p:cNvPr id="6" name="Footer Placeholder 5"/>
          <p:cNvSpPr>
            <a:spLocks noGrp="1"/>
          </p:cNvSpPr>
          <p:nvPr>
            <p:ph type="ftr" sz="quarter" idx="11"/>
          </p:nvPr>
        </p:nvSpPr>
        <p:spPr/>
        <p:txBody>
          <a:bodyPr/>
          <a:lstStyle/>
          <a:p>
            <a:r>
              <a:rPr lang="en-US"/>
              <a:t>Chapter 1: Entrepreneurship</a:t>
            </a:r>
          </a:p>
        </p:txBody>
      </p:sp>
      <p:sp>
        <p:nvSpPr>
          <p:cNvPr id="7" name="Slide Number Placeholder 6"/>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4683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178727-F892-4A97-99B8-9CA7FE9EDD0B}" type="datetime1">
              <a:rPr lang="en-US" smtClean="0"/>
              <a:pPr/>
              <a:t>8/28/2019</a:t>
            </a:fld>
            <a:endParaRPr lang="en-US"/>
          </a:p>
        </p:txBody>
      </p:sp>
      <p:sp>
        <p:nvSpPr>
          <p:cNvPr id="6" name="Footer Placeholder 5"/>
          <p:cNvSpPr>
            <a:spLocks noGrp="1"/>
          </p:cNvSpPr>
          <p:nvPr>
            <p:ph type="ftr" sz="quarter" idx="11"/>
          </p:nvPr>
        </p:nvSpPr>
        <p:spPr/>
        <p:txBody>
          <a:bodyPr/>
          <a:lstStyle/>
          <a:p>
            <a:r>
              <a:rPr lang="en-US"/>
              <a:t>Chapter 1: Entrepreneurship</a:t>
            </a:r>
          </a:p>
        </p:txBody>
      </p:sp>
      <p:sp>
        <p:nvSpPr>
          <p:cNvPr id="7" name="Slide Number Placeholder 6"/>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423607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DCB7E-3E05-40F2-AEF2-14D04EC666F5}" type="datetime1">
              <a:rPr lang="en-US" smtClean="0"/>
              <a:pPr/>
              <a:t>8/28/2019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Chapter 1: Entrepreneurship</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59092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ENTREPRENEURSHIP </a:t>
            </a:r>
          </a:p>
        </p:txBody>
      </p:sp>
      <p:sp>
        <p:nvSpPr>
          <p:cNvPr id="3" name="Content Placeholder 2"/>
          <p:cNvSpPr>
            <a:spLocks noGrp="1"/>
          </p:cNvSpPr>
          <p:nvPr>
            <p:ph idx="1"/>
          </p:nvPr>
        </p:nvSpPr>
        <p:spPr/>
        <p:txBody>
          <a:bodyPr>
            <a:normAutofit lnSpcReduction="10000"/>
          </a:bodyPr>
          <a:lstStyle/>
          <a:p>
            <a:pPr marL="0" indent="0" algn="ctr">
              <a:buNone/>
            </a:pPr>
            <a:r>
              <a:rPr lang="en-US" sz="6000" dirty="0"/>
              <a:t>Lecture No : 2</a:t>
            </a:r>
          </a:p>
          <a:p>
            <a:pPr marL="0" indent="0">
              <a:buNone/>
            </a:pPr>
            <a:endParaRPr lang="en-US" sz="2000" dirty="0"/>
          </a:p>
          <a:p>
            <a:pPr marL="0" indent="0" algn="ctr">
              <a:buNone/>
            </a:pPr>
            <a:endParaRPr lang="en-US" sz="2800" dirty="0"/>
          </a:p>
          <a:p>
            <a:pPr marL="0" indent="0" algn="ctr">
              <a:buNone/>
            </a:pPr>
            <a:endParaRPr lang="en-US" sz="2800" dirty="0"/>
          </a:p>
          <a:p>
            <a:pPr marL="0" indent="0" algn="ctr">
              <a:buNone/>
            </a:pPr>
            <a:r>
              <a:rPr lang="en-US" sz="2800" dirty="0"/>
              <a:t>Resource Person:</a:t>
            </a:r>
          </a:p>
          <a:p>
            <a:pPr marL="0" indent="0" algn="ctr">
              <a:buNone/>
            </a:pPr>
            <a:r>
              <a:rPr lang="en-US" sz="3600" dirty="0"/>
              <a:t>Malik </a:t>
            </a:r>
            <a:r>
              <a:rPr lang="en-US" sz="3600" dirty="0" err="1"/>
              <a:t>Jawad</a:t>
            </a:r>
            <a:r>
              <a:rPr lang="en-US" sz="3600" dirty="0"/>
              <a:t> </a:t>
            </a:r>
            <a:r>
              <a:rPr lang="en-US" sz="3600" dirty="0" err="1"/>
              <a:t>Saboor</a:t>
            </a:r>
            <a:endParaRPr lang="en-US" sz="3600" dirty="0"/>
          </a:p>
          <a:p>
            <a:pPr marL="0" indent="0" algn="ctr">
              <a:buNone/>
            </a:pPr>
            <a:r>
              <a:rPr lang="en-US" sz="2000" dirty="0"/>
              <a:t>Assistant Professor</a:t>
            </a:r>
          </a:p>
          <a:p>
            <a:pPr marL="0" indent="0" algn="ctr">
              <a:buNone/>
            </a:pPr>
            <a:r>
              <a:rPr lang="en-US" sz="2000" dirty="0"/>
              <a:t>Department of Management Sciences</a:t>
            </a:r>
          </a:p>
          <a:p>
            <a:pPr marL="0" indent="0" algn="ctr">
              <a:buNone/>
            </a:pPr>
            <a:r>
              <a:rPr lang="en-US" sz="2000" dirty="0"/>
              <a:t>COMSATS </a:t>
            </a:r>
            <a:r>
              <a:rPr lang="en-US" sz="2000"/>
              <a:t>University Islamabad</a:t>
            </a: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fld id="{066D2596-C744-4D7D-B83A-C0CE2C30BEB3}" type="slidenum">
              <a:rPr lang="en-US" smtClean="0"/>
              <a:pPr/>
              <a:t>1</a:t>
            </a:fld>
            <a:endParaRPr lang="en-US"/>
          </a:p>
        </p:txBody>
      </p:sp>
    </p:spTree>
    <p:extLst>
      <p:ext uri="{BB962C8B-B14F-4D97-AF65-F5344CB8AC3E}">
        <p14:creationId xmlns:p14="http://schemas.microsoft.com/office/powerpoint/2010/main" xmlns="" val="705754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021" y="328282"/>
            <a:ext cx="7772400" cy="1470025"/>
          </a:xfrm>
        </p:spPr>
        <p:txBody>
          <a:bodyPr/>
          <a:lstStyle/>
          <a:p>
            <a:r>
              <a:rPr lang="en-US" dirty="0"/>
              <a:t>Objectives</a:t>
            </a:r>
          </a:p>
        </p:txBody>
      </p:sp>
      <p:sp>
        <p:nvSpPr>
          <p:cNvPr id="3" name="Subtitle 2"/>
          <p:cNvSpPr>
            <a:spLocks noGrp="1"/>
          </p:cNvSpPr>
          <p:nvPr>
            <p:ph type="subTitle" idx="1"/>
          </p:nvPr>
        </p:nvSpPr>
        <p:spPr>
          <a:xfrm>
            <a:off x="228600" y="2209800"/>
            <a:ext cx="8686800" cy="4953000"/>
          </a:xfrm>
        </p:spPr>
        <p:txBody>
          <a:bodyPr>
            <a:normAutofit/>
          </a:bodyPr>
          <a:lstStyle/>
          <a:p>
            <a:pPr marL="342900" indent="-342900" algn="l">
              <a:lnSpc>
                <a:spcPct val="90000"/>
              </a:lnSpc>
              <a:buFont typeface="Arial" pitchFamily="34" charset="0"/>
              <a:buChar char="•"/>
              <a:defRPr/>
            </a:pPr>
            <a:r>
              <a:rPr lang="en-US" dirty="0">
                <a:solidFill>
                  <a:schemeClr val="tx1"/>
                </a:solidFill>
              </a:rPr>
              <a:t>Define the term entrepreneur </a:t>
            </a:r>
          </a:p>
          <a:p>
            <a:pPr marL="342900" indent="-342900" algn="l">
              <a:lnSpc>
                <a:spcPct val="90000"/>
              </a:lnSpc>
              <a:buFont typeface="Arial" pitchFamily="34" charset="0"/>
              <a:buChar char="•"/>
              <a:defRPr/>
            </a:pPr>
            <a:endParaRPr lang="en-US" dirty="0">
              <a:solidFill>
                <a:schemeClr val="tx1"/>
              </a:solidFill>
            </a:endParaRPr>
          </a:p>
          <a:p>
            <a:pPr marL="342900" indent="-342900" algn="l">
              <a:lnSpc>
                <a:spcPct val="90000"/>
              </a:lnSpc>
              <a:buFont typeface="Arial" pitchFamily="34" charset="0"/>
              <a:buChar char="•"/>
              <a:defRPr/>
            </a:pPr>
            <a:r>
              <a:rPr lang="en-US" dirty="0">
                <a:solidFill>
                  <a:schemeClr val="tx1"/>
                </a:solidFill>
              </a:rPr>
              <a:t>Describe the entrepreneurial profile.</a:t>
            </a:r>
          </a:p>
          <a:p>
            <a:pPr marL="342900" indent="-342900" algn="l">
              <a:lnSpc>
                <a:spcPct val="90000"/>
              </a:lnSpc>
              <a:buFont typeface="Arial" pitchFamily="34" charset="0"/>
              <a:buChar char="•"/>
              <a:defRP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066D2596-C744-4D7D-B83A-C0CE2C30BEB3}" type="slidenum">
              <a:rPr lang="en-US" smtClean="0"/>
              <a:pPr/>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43600" y="0"/>
            <a:ext cx="3200400" cy="3200400"/>
          </a:xfrm>
          <a:prstGeom prst="rect">
            <a:avLst/>
          </a:prstGeom>
        </p:spPr>
      </p:pic>
    </p:spTree>
    <p:extLst>
      <p:ext uri="{BB962C8B-B14F-4D97-AF65-F5344CB8AC3E}">
        <p14:creationId xmlns:p14="http://schemas.microsoft.com/office/powerpoint/2010/main" xmlns="" val="53645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E3156845-F6BA-4BDA-9D9C-8ED9789FB078}" type="slidenum">
              <a:rPr lang="en-US">
                <a:latin typeface="Arial" pitchFamily="34" charset="0"/>
              </a:rPr>
              <a:pPr/>
              <a:t>3</a:t>
            </a:fld>
            <a:endParaRPr lang="en-US">
              <a:latin typeface="Arial" pitchFamily="34" charset="0"/>
            </a:endParaRPr>
          </a:p>
        </p:txBody>
      </p:sp>
      <p:sp>
        <p:nvSpPr>
          <p:cNvPr id="25602" name="Rectangle 2"/>
          <p:cNvSpPr>
            <a:spLocks noGrp="1" noRot="1" noChangeArrowheads="1"/>
          </p:cNvSpPr>
          <p:nvPr>
            <p:ph type="title"/>
          </p:nvPr>
        </p:nvSpPr>
        <p:spPr/>
        <p:txBody>
          <a:bodyPr/>
          <a:lstStyle/>
          <a:p>
            <a:pPr eaLnBrk="1" hangingPunct="1">
              <a:defRPr/>
            </a:pPr>
            <a:r>
              <a:rPr lang="en-US" dirty="0"/>
              <a:t>Who Is an Entrepreneur?</a:t>
            </a:r>
          </a:p>
        </p:txBody>
      </p:sp>
      <p:sp>
        <p:nvSpPr>
          <p:cNvPr id="25603" name="Rectangle 3"/>
          <p:cNvSpPr>
            <a:spLocks noGrp="1" noChangeArrowheads="1"/>
          </p:cNvSpPr>
          <p:nvPr>
            <p:ph type="body" idx="1"/>
          </p:nvPr>
        </p:nvSpPr>
        <p:spPr/>
        <p:txBody>
          <a:bodyPr/>
          <a:lstStyle/>
          <a:p>
            <a:pPr eaLnBrk="1" hangingPunct="1">
              <a:buFont typeface="Wingdings" pitchFamily="2" charset="2"/>
              <a:buNone/>
              <a:defRPr/>
            </a:pPr>
            <a:r>
              <a:rPr lang="en-US" dirty="0"/>
              <a:t>	One who creates a new business in the face of risk and uncertainty for the purpose of achieving profit and growth by identifying opportunities and assembling the necessary resources to capitalize on them.  </a:t>
            </a:r>
          </a:p>
        </p:txBody>
      </p:sp>
    </p:spTree>
    <p:extLst>
      <p:ext uri="{BB962C8B-B14F-4D97-AF65-F5344CB8AC3E}">
        <p14:creationId xmlns:p14="http://schemas.microsoft.com/office/powerpoint/2010/main" xmlns="" val="43392871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F479C71-3BE7-4B37-9810-C2F12F2DF542}" type="slidenum">
              <a:rPr lang="en-US">
                <a:latin typeface="Arial" pitchFamily="34" charset="0"/>
              </a:rPr>
              <a:pPr/>
              <a:t>4</a:t>
            </a:fld>
            <a:endParaRPr lang="en-US">
              <a:latin typeface="Arial" pitchFamily="34" charset="0"/>
            </a:endParaRPr>
          </a:p>
        </p:txBody>
      </p:sp>
      <p:sp>
        <p:nvSpPr>
          <p:cNvPr id="6146" name="Rectangle 2"/>
          <p:cNvSpPr>
            <a:spLocks noGrp="1" noRot="1" noChangeArrowheads="1"/>
          </p:cNvSpPr>
          <p:nvPr>
            <p:ph type="title"/>
          </p:nvPr>
        </p:nvSpPr>
        <p:spPr>
          <a:xfrm>
            <a:off x="533400" y="539750"/>
            <a:ext cx="8001000" cy="595313"/>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0000"/>
          </a:bodyPr>
          <a:lstStyle/>
          <a:p>
            <a:pPr eaLnBrk="1" hangingPunct="1">
              <a:defRPr/>
            </a:pPr>
            <a:r>
              <a:rPr lang="en-US" dirty="0"/>
              <a:t>Characteristics of Entrepreneurs</a:t>
            </a:r>
          </a:p>
        </p:txBody>
      </p:sp>
      <p:sp>
        <p:nvSpPr>
          <p:cNvPr id="6147" name="Rectangle 3"/>
          <p:cNvSpPr>
            <a:spLocks noGrp="1" noChangeArrowheads="1"/>
          </p:cNvSpPr>
          <p:nvPr>
            <p:ph type="body" idx="1"/>
          </p:nvPr>
        </p:nvSpPr>
        <p:spPr>
          <a:xfrm>
            <a:off x="982663" y="1503363"/>
            <a:ext cx="7475537" cy="4516437"/>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eaLnBrk="1" hangingPunct="1">
              <a:lnSpc>
                <a:spcPct val="90000"/>
              </a:lnSpc>
              <a:defRPr/>
            </a:pPr>
            <a:r>
              <a:rPr lang="en-US" sz="3000" dirty="0"/>
              <a:t>Desire for responsibility</a:t>
            </a:r>
          </a:p>
          <a:p>
            <a:pPr eaLnBrk="1" hangingPunct="1">
              <a:lnSpc>
                <a:spcPct val="90000"/>
              </a:lnSpc>
              <a:defRPr/>
            </a:pPr>
            <a:endParaRPr lang="en-US" sz="3000" dirty="0"/>
          </a:p>
          <a:p>
            <a:pPr eaLnBrk="1" hangingPunct="1">
              <a:lnSpc>
                <a:spcPct val="90000"/>
              </a:lnSpc>
              <a:defRPr/>
            </a:pPr>
            <a:r>
              <a:rPr lang="en-US" sz="3000" dirty="0"/>
              <a:t>Preference for moderate risk – risk eliminators</a:t>
            </a:r>
          </a:p>
          <a:p>
            <a:pPr eaLnBrk="1" hangingPunct="1">
              <a:lnSpc>
                <a:spcPct val="90000"/>
              </a:lnSpc>
              <a:defRPr/>
            </a:pPr>
            <a:endParaRPr lang="en-US" sz="3000" dirty="0"/>
          </a:p>
          <a:p>
            <a:pPr eaLnBrk="1" hangingPunct="1">
              <a:lnSpc>
                <a:spcPct val="90000"/>
              </a:lnSpc>
              <a:defRPr/>
            </a:pPr>
            <a:r>
              <a:rPr lang="en-US" sz="3000" dirty="0"/>
              <a:t>Confidence in their ability to succeed</a:t>
            </a:r>
          </a:p>
          <a:p>
            <a:pPr eaLnBrk="1" hangingPunct="1">
              <a:lnSpc>
                <a:spcPct val="90000"/>
              </a:lnSpc>
              <a:defRPr/>
            </a:pPr>
            <a:endParaRPr lang="en-US" sz="3000" dirty="0"/>
          </a:p>
          <a:p>
            <a:pPr eaLnBrk="1" hangingPunct="1">
              <a:lnSpc>
                <a:spcPct val="90000"/>
              </a:lnSpc>
              <a:defRPr/>
            </a:pPr>
            <a:r>
              <a:rPr lang="en-US" sz="3000" dirty="0"/>
              <a:t>Desire for immediate feedback</a:t>
            </a:r>
          </a:p>
        </p:txBody>
      </p:sp>
    </p:spTree>
    <p:extLst>
      <p:ext uri="{BB962C8B-B14F-4D97-AF65-F5344CB8AC3E}">
        <p14:creationId xmlns:p14="http://schemas.microsoft.com/office/powerpoint/2010/main" xmlns="" val="97265573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wipe(left)">
                                      <p:cBhvr>
                                        <p:cTn id="17" dur="500"/>
                                        <p:tgtEl>
                                          <p:spTgt spid="61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wipe(left)">
                                      <p:cBhvr>
                                        <p:cTn id="2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F479C71-3BE7-4B37-9810-C2F12F2DF542}" type="slidenum">
              <a:rPr lang="en-US">
                <a:latin typeface="Arial" pitchFamily="34" charset="0"/>
              </a:rPr>
              <a:pPr/>
              <a:t>5</a:t>
            </a:fld>
            <a:endParaRPr lang="en-US">
              <a:latin typeface="Arial" pitchFamily="34" charset="0"/>
            </a:endParaRPr>
          </a:p>
        </p:txBody>
      </p:sp>
      <p:sp>
        <p:nvSpPr>
          <p:cNvPr id="6146" name="Rectangle 2"/>
          <p:cNvSpPr>
            <a:spLocks noGrp="1" noRot="1" noChangeArrowheads="1"/>
          </p:cNvSpPr>
          <p:nvPr>
            <p:ph type="title"/>
          </p:nvPr>
        </p:nvSpPr>
        <p:spPr>
          <a:xfrm>
            <a:off x="533400" y="539750"/>
            <a:ext cx="8001000" cy="595313"/>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0000"/>
          </a:bodyPr>
          <a:lstStyle/>
          <a:p>
            <a:pPr eaLnBrk="1" hangingPunct="1">
              <a:defRPr/>
            </a:pPr>
            <a:r>
              <a:rPr lang="en-US" dirty="0"/>
              <a:t>Characteristics of Entrepreneurs</a:t>
            </a:r>
          </a:p>
        </p:txBody>
      </p:sp>
      <p:sp>
        <p:nvSpPr>
          <p:cNvPr id="6147" name="Rectangle 3"/>
          <p:cNvSpPr>
            <a:spLocks noGrp="1" noChangeArrowheads="1"/>
          </p:cNvSpPr>
          <p:nvPr>
            <p:ph type="body" idx="1"/>
          </p:nvPr>
        </p:nvSpPr>
        <p:spPr>
          <a:xfrm>
            <a:off x="982663" y="1503363"/>
            <a:ext cx="7475537" cy="4516437"/>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2500" lnSpcReduction="20000"/>
          </a:bodyPr>
          <a:lstStyle/>
          <a:p>
            <a:pPr eaLnBrk="1" hangingPunct="1">
              <a:lnSpc>
                <a:spcPct val="90000"/>
              </a:lnSpc>
              <a:defRPr/>
            </a:pPr>
            <a:r>
              <a:rPr lang="en-US" sz="3000" dirty="0"/>
              <a:t>High level of energy</a:t>
            </a:r>
          </a:p>
          <a:p>
            <a:pPr eaLnBrk="1" hangingPunct="1">
              <a:lnSpc>
                <a:spcPct val="90000"/>
              </a:lnSpc>
              <a:defRPr/>
            </a:pPr>
            <a:endParaRPr lang="en-US" sz="3000" dirty="0"/>
          </a:p>
          <a:p>
            <a:pPr eaLnBrk="1" hangingPunct="1">
              <a:lnSpc>
                <a:spcPct val="90000"/>
              </a:lnSpc>
              <a:defRPr/>
            </a:pPr>
            <a:r>
              <a:rPr lang="en-US" sz="3000" dirty="0"/>
              <a:t>Future orientation – serial entrepreneurs</a:t>
            </a:r>
          </a:p>
          <a:p>
            <a:pPr eaLnBrk="1" hangingPunct="1">
              <a:lnSpc>
                <a:spcPct val="90000"/>
              </a:lnSpc>
              <a:defRPr/>
            </a:pPr>
            <a:endParaRPr lang="en-US" sz="3000" dirty="0"/>
          </a:p>
          <a:p>
            <a:pPr eaLnBrk="1" hangingPunct="1">
              <a:lnSpc>
                <a:spcPct val="90000"/>
              </a:lnSpc>
              <a:defRPr/>
            </a:pPr>
            <a:r>
              <a:rPr lang="en-US" sz="3000" dirty="0"/>
              <a:t>Skilled at organizing</a:t>
            </a:r>
          </a:p>
          <a:p>
            <a:pPr eaLnBrk="1" hangingPunct="1">
              <a:lnSpc>
                <a:spcPct val="90000"/>
              </a:lnSpc>
              <a:defRPr/>
            </a:pPr>
            <a:endParaRPr lang="en-US" sz="3000" dirty="0"/>
          </a:p>
          <a:p>
            <a:pPr eaLnBrk="1" hangingPunct="1">
              <a:lnSpc>
                <a:spcPct val="90000"/>
              </a:lnSpc>
              <a:defRPr/>
            </a:pPr>
            <a:r>
              <a:rPr lang="en-US" sz="3000" dirty="0"/>
              <a:t>Value achievement over money</a:t>
            </a:r>
          </a:p>
          <a:p>
            <a:pPr eaLnBrk="1" hangingPunct="1">
              <a:lnSpc>
                <a:spcPct val="90000"/>
              </a:lnSpc>
              <a:defRPr/>
            </a:pPr>
            <a:endParaRPr lang="en-US" sz="3000" dirty="0"/>
          </a:p>
          <a:p>
            <a:pPr eaLnBrk="1" hangingPunct="1">
              <a:lnSpc>
                <a:spcPct val="90000"/>
              </a:lnSpc>
              <a:defRPr/>
            </a:pPr>
            <a:r>
              <a:rPr lang="en-US" sz="3000" dirty="0"/>
              <a:t>Tolerance for Ambiguity</a:t>
            </a:r>
          </a:p>
          <a:p>
            <a:pPr eaLnBrk="1" hangingPunct="1">
              <a:lnSpc>
                <a:spcPct val="90000"/>
              </a:lnSpc>
              <a:defRPr/>
            </a:pPr>
            <a:endParaRPr lang="en-US" sz="3000" dirty="0"/>
          </a:p>
          <a:p>
            <a:pPr eaLnBrk="1" hangingPunct="1">
              <a:lnSpc>
                <a:spcPct val="90000"/>
              </a:lnSpc>
              <a:defRPr/>
            </a:pPr>
            <a:r>
              <a:rPr lang="en-US" sz="3000" dirty="0"/>
              <a:t>Flexibility</a:t>
            </a:r>
          </a:p>
        </p:txBody>
      </p:sp>
    </p:spTree>
    <p:extLst>
      <p:ext uri="{BB962C8B-B14F-4D97-AF65-F5344CB8AC3E}">
        <p14:creationId xmlns:p14="http://schemas.microsoft.com/office/powerpoint/2010/main" xmlns="" val="397261358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wipe(left)">
                                      <p:cBhvr>
                                        <p:cTn id="17" dur="500"/>
                                        <p:tgtEl>
                                          <p:spTgt spid="61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wipe(left)">
                                      <p:cBhvr>
                                        <p:cTn id="22" dur="500"/>
                                        <p:tgtEl>
                                          <p:spTgt spid="61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animEffect transition="in" filter="wipe(left)">
                                      <p:cBhvr>
                                        <p:cTn id="27" dur="500"/>
                                        <p:tgtEl>
                                          <p:spTgt spid="614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10" end="10"/>
                                            </p:txEl>
                                          </p:spTgt>
                                        </p:tgtEl>
                                        <p:attrNameLst>
                                          <p:attrName>style.visibility</p:attrName>
                                        </p:attrNameLst>
                                      </p:cBhvr>
                                      <p:to>
                                        <p:strVal val="visible"/>
                                      </p:to>
                                    </p:set>
                                    <p:animEffect transition="in" filter="wipe(left)">
                                      <p:cBhvr>
                                        <p:cTn id="32" dur="500"/>
                                        <p:tgtEl>
                                          <p:spTgt spid="61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1B8EE6A8-4B1C-4FDA-A57E-D4F5918A4B3A}" type="slidenum">
              <a:rPr lang="en-US">
                <a:latin typeface="Arial" pitchFamily="34" charset="0"/>
              </a:rPr>
              <a:pPr/>
              <a:t>6</a:t>
            </a:fld>
            <a:endParaRPr lang="en-US">
              <a:latin typeface="Arial" pitchFamily="34" charset="0"/>
            </a:endParaRPr>
          </a:p>
        </p:txBody>
      </p:sp>
      <p:sp>
        <p:nvSpPr>
          <p:cNvPr id="40962" name="Rectangle 2"/>
          <p:cNvSpPr>
            <a:spLocks noGrp="1" noRot="1" noChangeArrowheads="1"/>
          </p:cNvSpPr>
          <p:nvPr>
            <p:ph type="title"/>
          </p:nvPr>
        </p:nvSpPr>
        <p:spPr/>
        <p:txBody>
          <a:bodyPr/>
          <a:lstStyle/>
          <a:p>
            <a:pPr eaLnBrk="1" hangingPunct="1">
              <a:defRPr/>
            </a:pPr>
            <a:r>
              <a:rPr lang="en-US" dirty="0"/>
              <a:t>Entrepreneurship</a:t>
            </a:r>
          </a:p>
        </p:txBody>
      </p:sp>
      <p:sp>
        <p:nvSpPr>
          <p:cNvPr id="40963" name="Rectangle 3"/>
          <p:cNvSpPr>
            <a:spLocks noGrp="1" noChangeArrowheads="1"/>
          </p:cNvSpPr>
          <p:nvPr>
            <p:ph type="body" idx="1"/>
          </p:nvPr>
        </p:nvSpPr>
        <p:spPr/>
        <p:txBody>
          <a:bodyPr/>
          <a:lstStyle/>
          <a:p>
            <a:pPr eaLnBrk="1" hangingPunct="1">
              <a:lnSpc>
                <a:spcPct val="90000"/>
              </a:lnSpc>
              <a:defRPr/>
            </a:pPr>
            <a:r>
              <a:rPr lang="en-US" dirty="0"/>
              <a:t>One characteristic of entrepreneurs stands out:</a:t>
            </a:r>
          </a:p>
          <a:p>
            <a:pPr algn="ctr" eaLnBrk="1" hangingPunct="1">
              <a:lnSpc>
                <a:spcPct val="90000"/>
              </a:lnSpc>
              <a:buFont typeface="Wingdings" pitchFamily="2" charset="2"/>
              <a:buNone/>
              <a:defRPr/>
            </a:pPr>
            <a:r>
              <a:rPr lang="en-US" dirty="0">
                <a:solidFill>
                  <a:schemeClr val="tx2"/>
                </a:solidFill>
              </a:rPr>
              <a:t>Diversity!</a:t>
            </a:r>
          </a:p>
          <a:p>
            <a:pPr eaLnBrk="1" hangingPunct="1">
              <a:lnSpc>
                <a:spcPct val="90000"/>
              </a:lnSpc>
              <a:defRPr/>
            </a:pPr>
            <a:r>
              <a:rPr lang="en-US" i="1" dirty="0"/>
              <a:t>Anyone</a:t>
            </a:r>
            <a:r>
              <a:rPr lang="en-US" dirty="0"/>
              <a:t> – regardless of age, race, gender, color, national origin, or any other characteristic – can become an entrepreneur (although not everyone should).  </a:t>
            </a:r>
          </a:p>
        </p:txBody>
      </p:sp>
    </p:spTree>
    <p:extLst>
      <p:ext uri="{BB962C8B-B14F-4D97-AF65-F5344CB8AC3E}">
        <p14:creationId xmlns:p14="http://schemas.microsoft.com/office/powerpoint/2010/main" xmlns="" val="168718268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You Be The Consultant..</a:t>
            </a:r>
          </a:p>
        </p:txBody>
      </p:sp>
      <p:sp>
        <p:nvSpPr>
          <p:cNvPr id="4" name="Slide Number Placeholder 3"/>
          <p:cNvSpPr>
            <a:spLocks noGrp="1"/>
          </p:cNvSpPr>
          <p:nvPr>
            <p:ph type="sldNum" sz="quarter" idx="12"/>
          </p:nvPr>
        </p:nvSpPr>
        <p:spPr/>
        <p:txBody>
          <a:bodyPr/>
          <a:lstStyle/>
          <a:p>
            <a:fld id="{066D2596-C744-4D7D-B83A-C0CE2C30BEB3}" type="slidenum">
              <a:rPr lang="en-US" smtClean="0"/>
              <a:pPr/>
              <a:t>7</a:t>
            </a:fld>
            <a:endParaRPr lang="en-US"/>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72162" y="1752600"/>
            <a:ext cx="3279634" cy="32889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74363" y="4388962"/>
            <a:ext cx="2621437" cy="262143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38199" y="2362200"/>
            <a:ext cx="2072329" cy="253450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800600" y="4663268"/>
            <a:ext cx="2143125" cy="2143125"/>
          </a:xfrm>
          <a:prstGeom prst="rect">
            <a:avLst/>
          </a:prstGeom>
        </p:spPr>
      </p:pic>
      <p:sp>
        <p:nvSpPr>
          <p:cNvPr id="9" name="TextBox 8"/>
          <p:cNvSpPr txBox="1"/>
          <p:nvPr/>
        </p:nvSpPr>
        <p:spPr>
          <a:xfrm>
            <a:off x="2743200" y="1981200"/>
            <a:ext cx="2667000" cy="2123658"/>
          </a:xfrm>
          <a:prstGeom prst="rect">
            <a:avLst/>
          </a:prstGeom>
          <a:noFill/>
        </p:spPr>
        <p:txBody>
          <a:bodyPr wrap="square" rtlCol="0">
            <a:spAutoFit/>
          </a:bodyPr>
          <a:lstStyle/>
          <a:p>
            <a:pPr algn="ctr"/>
            <a:r>
              <a:rPr lang="en-US" sz="6600" dirty="0">
                <a:solidFill>
                  <a:srgbClr val="FF0000"/>
                </a:solidFill>
              </a:rPr>
              <a:t>CASE STUDY</a:t>
            </a:r>
          </a:p>
        </p:txBody>
      </p:sp>
    </p:spTree>
    <p:extLst>
      <p:ext uri="{BB962C8B-B14F-4D97-AF65-F5344CB8AC3E}">
        <p14:creationId xmlns:p14="http://schemas.microsoft.com/office/powerpoint/2010/main" xmlns="" val="796409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81B801B-E362-4A57-A1A3-F4F1CAD33203}"/>
              </a:ext>
            </a:extLst>
          </p:cNvPr>
          <p:cNvSpPr>
            <a:spLocks noGrp="1"/>
          </p:cNvSpPr>
          <p:nvPr>
            <p:ph idx="1"/>
          </p:nvPr>
        </p:nvSpPr>
        <p:spPr>
          <a:xfrm>
            <a:off x="304800" y="457200"/>
            <a:ext cx="8534400" cy="5899149"/>
          </a:xfrm>
        </p:spPr>
        <p:txBody>
          <a:bodyPr>
            <a:normAutofit fontScale="70000" lnSpcReduction="20000"/>
          </a:bodyPr>
          <a:lstStyle/>
          <a:p>
            <a:pPr marL="0" indent="0" hangingPunct="0">
              <a:buNone/>
            </a:pPr>
            <a:r>
              <a:rPr lang="en-US" dirty="0"/>
              <a:t>Ed Sabol, a once unhappy coat salesman, had a passion for filming his son’s high school football games and other activities. Word of Ed’s filming abilities soon got around and he found himself working a number of local high school games. This led to Ed’s successful bid ($3,000) to film the 1962 NFL championship game. Then Commissioner Pete </a:t>
            </a:r>
            <a:r>
              <a:rPr lang="en-US" dirty="0" err="1"/>
              <a:t>Rozelle</a:t>
            </a:r>
            <a:r>
              <a:rPr lang="en-US" dirty="0"/>
              <a:t> was so impressed with the work that he agreed to Ed’s proposal to create a new entity known as NFL Films that would both preserve the history of the game and promote it to the nation’s sports fans. NFL Films’ creative approach to the game has resulted in 82 Emmy Awards to date.</a:t>
            </a:r>
          </a:p>
          <a:p>
            <a:pPr marL="0" indent="0" hangingPunct="0">
              <a:buNone/>
            </a:pPr>
            <a:r>
              <a:rPr lang="en-US" dirty="0"/>
              <a:t>Ed retired in 1987, turning the reins over to his son Steve who has taken the company to new heights thanks in part to his empowering leadership style and product innovation. The company now has a 200,000 square foot state-of-the-art facility. </a:t>
            </a:r>
          </a:p>
          <a:p>
            <a:pPr hangingPunct="0"/>
            <a:endParaRPr lang="en-US" dirty="0"/>
          </a:p>
          <a:p>
            <a:pPr marL="0" indent="0" hangingPunct="0">
              <a:buNone/>
            </a:pPr>
            <a:r>
              <a:rPr lang="en-US" b="1" dirty="0">
                <a:solidFill>
                  <a:schemeClr val="tx2">
                    <a:lumMod val="75000"/>
                  </a:schemeClr>
                </a:solidFill>
              </a:rPr>
              <a:t>Q1. Identify the entrepreneurial traits that Ed Sabol and his son Steve exhibit?</a:t>
            </a:r>
          </a:p>
          <a:p>
            <a:pPr marL="0" indent="0" hangingPunct="0">
              <a:buNone/>
            </a:pPr>
            <a:r>
              <a:rPr lang="en-US" b="1" dirty="0">
                <a:solidFill>
                  <a:schemeClr val="tx2">
                    <a:lumMod val="75000"/>
                  </a:schemeClr>
                </a:solidFill>
              </a:rPr>
              <a:t>Q2. How would you characterize the Sabol’s philosophy, beliefs, and values to a small business as it grows?</a:t>
            </a:r>
          </a:p>
          <a:p>
            <a:pPr marL="0" indent="0" hangingPunct="0">
              <a:buNone/>
            </a:pPr>
            <a:r>
              <a:rPr lang="en-US" b="1" dirty="0">
                <a:solidFill>
                  <a:schemeClr val="tx2">
                    <a:lumMod val="75000"/>
                  </a:schemeClr>
                </a:solidFill>
              </a:rPr>
              <a:t>Q3. What factors have led to NFL Films’ success?</a:t>
            </a:r>
          </a:p>
          <a:p>
            <a:endParaRPr lang="en-US" dirty="0"/>
          </a:p>
        </p:txBody>
      </p:sp>
      <p:sp>
        <p:nvSpPr>
          <p:cNvPr id="4" name="Slide Number Placeholder 3">
            <a:extLst>
              <a:ext uri="{FF2B5EF4-FFF2-40B4-BE49-F238E27FC236}">
                <a16:creationId xmlns:a16="http://schemas.microsoft.com/office/drawing/2014/main" xmlns="" id="{4B4BB060-9548-4C04-97DA-BC9787A7509B}"/>
              </a:ext>
            </a:extLst>
          </p:cNvPr>
          <p:cNvSpPr>
            <a:spLocks noGrp="1"/>
          </p:cNvSpPr>
          <p:nvPr>
            <p:ph type="sldNum" sz="quarter" idx="12"/>
          </p:nvPr>
        </p:nvSpPr>
        <p:spPr/>
        <p:txBody>
          <a:bodyPr/>
          <a:lstStyle/>
          <a:p>
            <a:fld id="{066D2596-C744-4D7D-B83A-C0CE2C30BEB3}" type="slidenum">
              <a:rPr lang="en-US" smtClean="0"/>
              <a:pPr/>
              <a:t>8</a:t>
            </a:fld>
            <a:endParaRPr lang="en-US"/>
          </a:p>
        </p:txBody>
      </p:sp>
    </p:spTree>
    <p:extLst>
      <p:ext uri="{BB962C8B-B14F-4D97-AF65-F5344CB8AC3E}">
        <p14:creationId xmlns:p14="http://schemas.microsoft.com/office/powerpoint/2010/main" xmlns="" val="259068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Review</a:t>
            </a:r>
          </a:p>
        </p:txBody>
      </p:sp>
      <p:sp>
        <p:nvSpPr>
          <p:cNvPr id="3" name="Content Placeholder 2"/>
          <p:cNvSpPr>
            <a:spLocks noGrp="1"/>
          </p:cNvSpPr>
          <p:nvPr>
            <p:ph idx="1"/>
          </p:nvPr>
        </p:nvSpPr>
        <p:spPr/>
        <p:txBody>
          <a:bodyPr/>
          <a:lstStyle/>
          <a:p>
            <a:pPr>
              <a:lnSpc>
                <a:spcPct val="90000"/>
              </a:lnSpc>
              <a:defRPr/>
            </a:pPr>
            <a:r>
              <a:rPr lang="en-US" dirty="0"/>
              <a:t>Define the term entrepreneur </a:t>
            </a:r>
          </a:p>
          <a:p>
            <a:pPr>
              <a:lnSpc>
                <a:spcPct val="90000"/>
              </a:lnSpc>
              <a:defRPr/>
            </a:pPr>
            <a:endParaRPr lang="en-US" dirty="0"/>
          </a:p>
          <a:p>
            <a:pPr>
              <a:lnSpc>
                <a:spcPct val="90000"/>
              </a:lnSpc>
              <a:defRPr/>
            </a:pPr>
            <a:r>
              <a:rPr lang="en-US" dirty="0"/>
              <a:t>Describe the entrepreneurial profile.</a:t>
            </a:r>
          </a:p>
          <a:p>
            <a:pPr>
              <a:lnSpc>
                <a:spcPct val="90000"/>
              </a:lnSpc>
              <a:defRPr/>
            </a:pPr>
            <a:endParaRPr lang="en-US" dirty="0"/>
          </a:p>
          <a:p>
            <a:pPr>
              <a:lnSpc>
                <a:spcPct val="90000"/>
              </a:lnSpc>
              <a:defRPr/>
            </a:pPr>
            <a:endParaRPr lang="en-US" dirty="0"/>
          </a:p>
          <a:p>
            <a:endParaRPr lang="en-US" dirty="0"/>
          </a:p>
        </p:txBody>
      </p:sp>
      <p:sp>
        <p:nvSpPr>
          <p:cNvPr id="4" name="Slide Number Placeholder 3"/>
          <p:cNvSpPr>
            <a:spLocks noGrp="1"/>
          </p:cNvSpPr>
          <p:nvPr>
            <p:ph type="sldNum" sz="quarter" idx="12"/>
          </p:nvPr>
        </p:nvSpPr>
        <p:spPr/>
        <p:txBody>
          <a:bodyPr/>
          <a:lstStyle/>
          <a:p>
            <a:fld id="{066D2596-C744-4D7D-B83A-C0CE2C30BEB3}" type="slidenum">
              <a:rPr lang="en-US" smtClean="0"/>
              <a:pPr/>
              <a:t>9</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447295" y="152400"/>
            <a:ext cx="2696705" cy="2057400"/>
          </a:xfrm>
          <a:prstGeom prst="rect">
            <a:avLst/>
          </a:prstGeom>
        </p:spPr>
      </p:pic>
      <p:sp>
        <p:nvSpPr>
          <p:cNvPr id="6" name="TextBox 5"/>
          <p:cNvSpPr txBox="1"/>
          <p:nvPr/>
        </p:nvSpPr>
        <p:spPr>
          <a:xfrm>
            <a:off x="838200" y="6211669"/>
            <a:ext cx="7543800" cy="646331"/>
          </a:xfrm>
          <a:prstGeom prst="rect">
            <a:avLst/>
          </a:prstGeom>
          <a:noFill/>
        </p:spPr>
        <p:txBody>
          <a:bodyPr wrap="square" rtlCol="0">
            <a:spAutoFit/>
          </a:bodyPr>
          <a:lstStyle/>
          <a:p>
            <a:pPr algn="ctr"/>
            <a:r>
              <a:rPr lang="en-US" dirty="0"/>
              <a:t>Reference: Essentials of Entrepreneurship &amp; Small Business Management, Zimmer, Scarborough &amp;Wilson, 5</a:t>
            </a:r>
            <a:r>
              <a:rPr lang="en-US" baseline="30000" dirty="0"/>
              <a:t>th</a:t>
            </a:r>
            <a:r>
              <a:rPr lang="en-US" dirty="0"/>
              <a:t> Edition</a:t>
            </a:r>
          </a:p>
        </p:txBody>
      </p:sp>
    </p:spTree>
    <p:extLst>
      <p:ext uri="{BB962C8B-B14F-4D97-AF65-F5344CB8AC3E}">
        <p14:creationId xmlns:p14="http://schemas.microsoft.com/office/powerpoint/2010/main" xmlns="" val="18688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497</TotalTime>
  <Words>381</Words>
  <Application>Microsoft Office PowerPoint</Application>
  <PresentationFormat>On-screen Show (4:3)</PresentationFormat>
  <Paragraphs>63</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ENTREPRENEURSHIP </vt:lpstr>
      <vt:lpstr>Objectives</vt:lpstr>
      <vt:lpstr>Who Is an Entrepreneur?</vt:lpstr>
      <vt:lpstr>Characteristics of Entrepreneurs</vt:lpstr>
      <vt:lpstr>Characteristics of Entrepreneurs</vt:lpstr>
      <vt:lpstr>Entrepreneurship</vt:lpstr>
      <vt:lpstr>You Be The Consultant..</vt:lpstr>
      <vt:lpstr>Slide 8</vt:lpstr>
      <vt:lpstr>Lecture Review</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MyUserName</dc:creator>
  <cp:lastModifiedBy>Sara</cp:lastModifiedBy>
  <cp:revision>29</cp:revision>
  <dcterms:created xsi:type="dcterms:W3CDTF">2013-09-29T07:52:42Z</dcterms:created>
  <dcterms:modified xsi:type="dcterms:W3CDTF">2019-08-28T07:16:06Z</dcterms:modified>
</cp:coreProperties>
</file>