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B90D3-A9BF-4A8F-8381-FF5FC58C1AC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B30E7-CF36-4B8A-9E19-FDE7537ED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Marketing: Creating and Capturing Customer Value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Course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Principles of Marketing : A South Asian Perspective – 13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By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Philip </a:t>
            </a:r>
            <a:r>
              <a:rPr lang="en-US" dirty="0" err="1" smtClean="0"/>
              <a:t>Kotler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Gary Armstrong</a:t>
            </a:r>
          </a:p>
          <a:p>
            <a:pPr algn="ctr">
              <a:buNone/>
            </a:pPr>
            <a:r>
              <a:rPr lang="en-US" dirty="0" err="1" smtClean="0"/>
              <a:t>Prafulla</a:t>
            </a:r>
            <a:r>
              <a:rPr lang="en-US" dirty="0" smtClean="0"/>
              <a:t> Y. </a:t>
            </a:r>
            <a:r>
              <a:rPr lang="en-US" dirty="0" err="1" smtClean="0"/>
              <a:t>Agnihotri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Ehsan</a:t>
            </a:r>
            <a:r>
              <a:rPr lang="en-US" dirty="0" smtClean="0"/>
              <a:t> 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Haque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Marketing</a:t>
            </a:r>
            <a:r>
              <a:rPr lang="en-US" dirty="0" smtClean="0"/>
              <a:t> is a process by which companies create value and build strong relationships in order to capture value from customer in return. </a:t>
            </a:r>
          </a:p>
          <a:p>
            <a:endParaRPr lang="en-US" dirty="0" smtClean="0"/>
          </a:p>
          <a:p>
            <a:r>
              <a:rPr lang="en-US" b="1" dirty="0" smtClean="0"/>
              <a:t>Marketing Process</a:t>
            </a:r>
          </a:p>
          <a:p>
            <a:pPr lvl="1" algn="just"/>
            <a:r>
              <a:rPr lang="en-US" sz="2600" dirty="0" smtClean="0"/>
              <a:t>Step 1: Understanding the marketplace and customer needs and  wants</a:t>
            </a:r>
          </a:p>
          <a:p>
            <a:pPr lvl="1" algn="just"/>
            <a:r>
              <a:rPr lang="en-US" sz="2600" dirty="0" smtClean="0"/>
              <a:t>Step 2: Design a customer Driven Marketing Strategy</a:t>
            </a:r>
          </a:p>
          <a:p>
            <a:pPr lvl="1" algn="just"/>
            <a:r>
              <a:rPr lang="en-US" sz="2600" dirty="0" smtClean="0"/>
              <a:t>Step 3: Construct an integrated  marketing program that delivers superior value</a:t>
            </a:r>
          </a:p>
          <a:p>
            <a:pPr lvl="1" algn="just"/>
            <a:r>
              <a:rPr lang="en-US" sz="2600" dirty="0" smtClean="0"/>
              <a:t>Step 4: Build profitable relationships and create customer delight</a:t>
            </a:r>
          </a:p>
          <a:p>
            <a:pPr lvl="1" algn="just"/>
            <a:r>
              <a:rPr lang="en-US" sz="2600" dirty="0" smtClean="0"/>
              <a:t>Step 5: Capture value from customers to create profits and customer equity</a:t>
            </a: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600" dirty="0" smtClean="0"/>
              <a:t>Step 1: Understanding the marketplace and customer needs and  wants</a:t>
            </a:r>
            <a:br>
              <a:rPr lang="en-US" sz="2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Need, want and Demand</a:t>
            </a:r>
          </a:p>
          <a:p>
            <a:pPr lvl="1"/>
            <a:r>
              <a:rPr lang="en-US" sz="2000" dirty="0" smtClean="0"/>
              <a:t>Need: State of felt deprivation</a:t>
            </a:r>
          </a:p>
          <a:p>
            <a:pPr lvl="2"/>
            <a:r>
              <a:rPr lang="en-US" sz="1600" i="1" dirty="0" smtClean="0"/>
              <a:t>Physical</a:t>
            </a:r>
            <a:r>
              <a:rPr lang="en-US" sz="1600" dirty="0" smtClean="0"/>
              <a:t>: food, clothing </a:t>
            </a:r>
          </a:p>
          <a:p>
            <a:pPr lvl="2"/>
            <a:r>
              <a:rPr lang="en-US" sz="1600" i="1" dirty="0" smtClean="0"/>
              <a:t>Social:</a:t>
            </a:r>
            <a:r>
              <a:rPr lang="en-US" sz="1600" dirty="0" smtClean="0"/>
              <a:t> need for belongingness</a:t>
            </a:r>
          </a:p>
          <a:p>
            <a:pPr lvl="2"/>
            <a:r>
              <a:rPr lang="en-US" sz="1600" i="1" dirty="0" smtClean="0"/>
              <a:t>Individual:</a:t>
            </a:r>
            <a:r>
              <a:rPr lang="en-US" sz="1600" dirty="0" smtClean="0"/>
              <a:t> knowledge and self expression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Want: The form human needs take as shaped by culture and personality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Demands: Human wants that are backed by buying power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Market Offering</a:t>
            </a:r>
          </a:p>
          <a:p>
            <a:pPr lvl="1"/>
            <a:r>
              <a:rPr lang="en-US" altLang="en-US" sz="2000" dirty="0" smtClean="0"/>
              <a:t>Combination of products, services, information or experiences that satisfy a need or want</a:t>
            </a:r>
          </a:p>
          <a:p>
            <a:pPr lvl="1"/>
            <a:r>
              <a:rPr lang="en-US" altLang="en-US" sz="2000" dirty="0" smtClean="0"/>
              <a:t>Offer may include services, activities, people, places, information or ideas</a:t>
            </a:r>
          </a:p>
          <a:p>
            <a:pPr lvl="1"/>
            <a:r>
              <a:rPr lang="en-US" altLang="en-US" sz="2000" dirty="0" smtClean="0"/>
              <a:t>Religious Tourism in Pakistan</a:t>
            </a:r>
          </a:p>
          <a:p>
            <a:r>
              <a:rPr lang="en-US" altLang="en-US" dirty="0" smtClean="0"/>
              <a:t>Value &amp; Satisfaction</a:t>
            </a:r>
          </a:p>
          <a:p>
            <a:pPr lvl="1"/>
            <a:r>
              <a:rPr lang="en-US" altLang="en-US" sz="2000" dirty="0" smtClean="0"/>
              <a:t>Customers form expectations regarding value</a:t>
            </a:r>
          </a:p>
          <a:p>
            <a:pPr lvl="1"/>
            <a:r>
              <a:rPr lang="en-US" altLang="en-US" sz="2000" dirty="0" smtClean="0"/>
              <a:t>Marketers must deliver value to consumers</a:t>
            </a:r>
          </a:p>
          <a:p>
            <a:pPr lvl="1"/>
            <a:r>
              <a:rPr lang="en-US" altLang="en-US" sz="2000" dirty="0" smtClean="0"/>
              <a:t>A satisfied customer will buy again and tell others about their good experience</a:t>
            </a:r>
          </a:p>
          <a:p>
            <a:pPr>
              <a:defRPr/>
            </a:pPr>
            <a:r>
              <a:rPr lang="en-US" altLang="en-US" sz="2400" dirty="0" smtClean="0"/>
              <a:t>Market</a:t>
            </a:r>
          </a:p>
          <a:p>
            <a:pPr lvl="1">
              <a:defRPr/>
            </a:pPr>
            <a:r>
              <a:rPr lang="en-US" altLang="en-US" sz="2000" dirty="0" smtClean="0"/>
              <a:t>Set of actual and potential buyers of a product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600" dirty="0" smtClean="0"/>
              <a:t>Step 2: Design a customer Driven Marketing Strategy</a:t>
            </a:r>
            <a:br>
              <a:rPr lang="en-US" sz="2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 marL="457200" lvl="1" indent="0">
              <a:buNone/>
              <a:defRPr/>
            </a:pPr>
            <a:r>
              <a:rPr lang="en-US" altLang="en-US" sz="2400" i="1" dirty="0" smtClean="0"/>
              <a:t>1.What customers will we serve?</a:t>
            </a:r>
          </a:p>
          <a:p>
            <a:pPr lvl="1">
              <a:buNone/>
              <a:defRPr/>
            </a:pPr>
            <a:r>
              <a:rPr lang="en-US" altLang="en-US" sz="2400" dirty="0" smtClean="0"/>
              <a:t>Marketers select customers that can be served profitably</a:t>
            </a:r>
          </a:p>
          <a:p>
            <a:pPr lvl="1">
              <a:defRPr/>
            </a:pPr>
            <a:r>
              <a:rPr lang="en-US" sz="2000" b="1" dirty="0" smtClean="0"/>
              <a:t>Market segmentation </a:t>
            </a:r>
            <a:r>
              <a:rPr lang="en-US" sz="2000" dirty="0" smtClean="0"/>
              <a:t>refers to dividing the markets into segments of customers.</a:t>
            </a:r>
          </a:p>
          <a:p>
            <a:pPr lvl="1">
              <a:defRPr/>
            </a:pPr>
            <a:r>
              <a:rPr lang="en-US" sz="2000" b="1" dirty="0" smtClean="0"/>
              <a:t>Target marketing </a:t>
            </a:r>
            <a:r>
              <a:rPr lang="en-US" sz="2000" dirty="0" smtClean="0"/>
              <a:t>refers to which segments to go after.</a:t>
            </a:r>
          </a:p>
          <a:p>
            <a:pPr lvl="2">
              <a:defRPr/>
            </a:pPr>
            <a:r>
              <a:rPr lang="en-US" altLang="en-US" sz="1600" b="1" i="1" dirty="0" err="1" smtClean="0"/>
              <a:t>Demarketing</a:t>
            </a:r>
            <a:endParaRPr lang="en-US" altLang="en-US" sz="2000" b="1" i="1" dirty="0" smtClean="0"/>
          </a:p>
          <a:p>
            <a:pPr marL="457200" lvl="1" indent="0">
              <a:buNone/>
              <a:defRPr/>
            </a:pPr>
            <a:endParaRPr lang="en-US" altLang="en-US" sz="2400" dirty="0" smtClean="0"/>
          </a:p>
          <a:p>
            <a:pPr marL="457200" lvl="1" indent="0">
              <a:buNone/>
              <a:defRPr/>
            </a:pPr>
            <a:r>
              <a:rPr lang="en-US" altLang="en-US" sz="2400" i="1" dirty="0" smtClean="0"/>
              <a:t>2.How can we serve these customers best?</a:t>
            </a:r>
          </a:p>
          <a:p>
            <a:pPr marL="457200" lvl="1" indent="0">
              <a:buNone/>
              <a:defRPr/>
            </a:pPr>
            <a:r>
              <a:rPr lang="en-US" altLang="en-US" sz="2400" dirty="0" smtClean="0"/>
              <a:t>Value Proposition</a:t>
            </a:r>
          </a:p>
          <a:p>
            <a:pPr lvl="1">
              <a:defRPr/>
            </a:pPr>
            <a:r>
              <a:rPr lang="en-US" altLang="en-US" sz="2400" dirty="0" smtClean="0"/>
              <a:t>Includes the set of benefits or values a company promises to deliver to consumers to satisfy their needs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323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Lecture 1</vt:lpstr>
      <vt:lpstr>Recommended Course Book</vt:lpstr>
      <vt:lpstr>Introduction</vt:lpstr>
      <vt:lpstr>Step 1: Understanding the marketplace and customer needs and  wants </vt:lpstr>
      <vt:lpstr>Step 2: Design a customer Driven Marketing Strategy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DELL</dc:creator>
  <cp:lastModifiedBy>Mehmood Anwar</cp:lastModifiedBy>
  <cp:revision>57</cp:revision>
  <dcterms:created xsi:type="dcterms:W3CDTF">2019-02-12T07:36:38Z</dcterms:created>
  <dcterms:modified xsi:type="dcterms:W3CDTF">2020-09-16T10:15:45Z</dcterms:modified>
</cp:coreProperties>
</file>