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84" r:id="rId3"/>
    <p:sldId id="289" r:id="rId4"/>
    <p:sldId id="280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77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21DE3"/>
    <a:srgbClr val="FFCCCC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DAB1F-C54E-4509-8424-AB64EF442C8C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01916-CDD4-4B85-A23E-B0BE9ECA45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88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0F7E-9A69-431B-A231-C7248D160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FE8-B7F2-4DF1-BE89-C84E20647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80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0F7E-9A69-431B-A231-C7248D160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FE8-B7F2-4DF1-BE89-C84E20647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78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0F7E-9A69-431B-A231-C7248D160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FE8-B7F2-4DF1-BE89-C84E20647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43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BC3A01-3340-4F22-A515-41F347765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5231CDA-E05C-4F14-808A-8D82E9880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EA9EF9-0076-4616-8C46-AFE0565CC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4DE1-FAA0-4DC3-B2A1-8E8AE3E5EA6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66F9B2-08F3-4669-9FFD-7B066B6A7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022C33-2EC6-45C3-BFCD-97039F89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068-49D8-4703-A4F7-6A29E7893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296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C06195-8E69-4B23-A627-807AE30D7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A6A4AC-7230-42BB-B24B-506CD8FEB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778858-C57B-41BE-B523-4F9C27B7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4DE1-FAA0-4DC3-B2A1-8E8AE3E5EA6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52E4F1-A5D0-46E1-B7B3-D877B4CE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41852B-A435-4261-AD0A-EB5D1DAC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068-49D8-4703-A4F7-6A29E7893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916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93EBD0-6881-4A1E-89D4-25536D62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2ACAAE-F2DB-4E9B-98E5-871B2C94D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3539358-0E15-4F59-B6F8-6695FEF33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4DE1-FAA0-4DC3-B2A1-8E8AE3E5EA6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F87B08-1763-4279-8775-4D1AB770F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683B71-B88C-48BE-BCDA-439BD115D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068-49D8-4703-A4F7-6A29E7893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173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67AFC7-30A6-46BE-BE51-21229FBA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C40E4D-4D3B-414C-A65E-157917FAB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2BF1140-D438-43B1-99F5-CAB753A29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775CCA2-B19A-4110-97EC-1C8E54F99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4DE1-FAA0-4DC3-B2A1-8E8AE3E5EA6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2CB9A9-12EE-41BF-B71E-BFCEE0B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8C5892-E7E0-4250-8E3A-ED594779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068-49D8-4703-A4F7-6A29E7893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5432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1E3B37-1FA6-4F28-B81E-3FA2DB6F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B45CA7-1994-4579-B89C-38568DC87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812747-87BA-429F-84C7-311617BA85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9865EB-4A51-482E-8AB8-590072B48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0EB570E-AD7A-4026-A263-CB0A57F96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4E7BE3-492F-481A-8C9D-434F47448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4DE1-FAA0-4DC3-B2A1-8E8AE3E5EA6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5ADACB8-2602-4983-B5D2-BFB0E3DA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488ED94-D1E6-4E6B-B89E-39E82480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068-49D8-4703-A4F7-6A29E7893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2394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6E2FA4-6E48-42E8-838D-12822CFBB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76364A-7C92-4D1C-B743-F01D43CC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4DE1-FAA0-4DC3-B2A1-8E8AE3E5EA6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2C68E58-3B16-492F-A121-91E8EAA42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80C1A2C-DD4F-457A-BB56-7BE63A84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068-49D8-4703-A4F7-6A29E7893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2490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4F3386-ADEA-4AE7-BEB4-D9AA02F2A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4DE1-FAA0-4DC3-B2A1-8E8AE3E5EA6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E196FCB-B0BD-4D08-9F15-8E5481913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F3C49C-D245-4B56-A39E-ED3A7973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068-49D8-4703-A4F7-6A29E7893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36525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ADEDB7-19F6-4216-B11C-2D854A00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3B266A-F058-47DD-AD98-CABCB5D16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0E1929-ABAC-46D4-A4F4-29067E9C4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8DD7C8-0F5F-4049-856B-96DF211A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4DE1-FAA0-4DC3-B2A1-8E8AE3E5EA6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4D4099-8911-41A5-B5C0-034BEE91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C68ADD-7EF0-46A7-9F32-5B2F960A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068-49D8-4703-A4F7-6A29E7893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667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0F7E-9A69-431B-A231-C7248D160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FE8-B7F2-4DF1-BE89-C84E20647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02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8FE484-858D-41B2-92BE-E7CF892B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C7AE15A-77A4-4BFF-89AA-AEE164341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597F79-FE5C-4B37-AB9D-067DB5B06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7A36897-65B0-4C12-A4A5-48995F9C1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4DE1-FAA0-4DC3-B2A1-8E8AE3E5EA6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4A30B0-2846-47E3-9C58-9AE01944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DB160DD-03A4-4DAC-AF9D-588BD17DA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068-49D8-4703-A4F7-6A29E7893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774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24712-3EC4-4B21-A919-B4A3F5B9D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E596DA-66CE-41F2-B8D9-068071600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455BE1-8807-4AFE-996C-F72282ED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4DE1-FAA0-4DC3-B2A1-8E8AE3E5EA6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F5190D-2DF5-4591-AF87-5A773031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B391D5-F6FF-4574-844A-DBC1656F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068-49D8-4703-A4F7-6A29E7893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2304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BE3F3E4-2DEC-4101-8FDC-FF7B9C0A2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E26F039-9F88-49CD-9B5C-DF7428570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8CD1E6-5C90-4C32-922E-A8A66D9A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04DE1-FAA0-4DC3-B2A1-8E8AE3E5EA6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29427A-F3AA-477A-9452-E73A6B78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DB624F-F539-4502-A769-164DCCB4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7068-49D8-4703-A4F7-6A29E7893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455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0F7E-9A69-431B-A231-C7248D160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FE8-B7F2-4DF1-BE89-C84E20647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00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0F7E-9A69-431B-A231-C7248D160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FE8-B7F2-4DF1-BE89-C84E20647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55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0F7E-9A69-431B-A231-C7248D160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FE8-B7F2-4DF1-BE89-C84E20647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60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0F7E-9A69-431B-A231-C7248D160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FE8-B7F2-4DF1-BE89-C84E20647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0F7E-9A69-431B-A231-C7248D160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FE8-B7F2-4DF1-BE89-C84E20647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77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0F7E-9A69-431B-A231-C7248D160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FE8-B7F2-4DF1-BE89-C84E20647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62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0F7E-9A69-431B-A231-C7248D160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9EFE8-B7F2-4DF1-BE89-C84E20647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47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0F7E-9A69-431B-A231-C7248D160E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9EFE8-B7F2-4DF1-BE89-C84E206478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8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45BE38D-AC90-467F-B3E3-CD76E89CA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B0ECAD-51C1-4266-AE28-8CCE4EFC3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154821C-CCEE-4CEB-A743-A9B4914CB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04DE1-FAA0-4DC3-B2A1-8E8AE3E5EA69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1FF9E2-23CF-4E9D-9910-36AF12512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50CEA6-D144-4B1A-9118-180B708A5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7068-49D8-4703-A4F7-6A29E78935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916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المراجعة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الحوار (التّعارف)</a:t>
            </a:r>
          </a:p>
          <a:p>
            <a:pPr algn="r" rtl="1"/>
            <a:r>
              <a:rPr lang="ar-SA" dirty="0" smtClean="0"/>
              <a:t>كيف حالك؟</a:t>
            </a:r>
          </a:p>
          <a:p>
            <a:pPr algn="r" rtl="1"/>
            <a:r>
              <a:rPr lang="ar-SA" dirty="0" smtClean="0"/>
              <a:t>ما اسمك؟</a:t>
            </a:r>
          </a:p>
          <a:p>
            <a:pPr algn="r" rtl="1"/>
            <a:r>
              <a:rPr lang="ar-SA" dirty="0" smtClean="0"/>
              <a:t>ما جنسيّتك؟</a:t>
            </a:r>
          </a:p>
          <a:p>
            <a:pPr algn="r" rtl="1"/>
            <a:r>
              <a:rPr lang="ar-SA" dirty="0" smtClean="0"/>
              <a:t>من أين أنت؟</a:t>
            </a:r>
          </a:p>
          <a:p>
            <a:pPr algn="r" rtl="1"/>
            <a:r>
              <a:rPr lang="ar-SA" dirty="0" smtClean="0"/>
              <a:t>هل أنت باكستاني</a:t>
            </a:r>
          </a:p>
          <a:p>
            <a:pPr algn="r" rtl="1"/>
            <a:endParaRPr lang="ar-SA" dirty="0"/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xmlns="" val="31814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DF01E4-447E-4898-8908-FF9B936C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r-PK" sz="6000" dirty="0" err="1"/>
              <a:t>الامثال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BD8F35-A8C9-4CDC-808D-0A3919DD4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ur-PK" sz="4800" dirty="0"/>
              <a:t>القمر</a:t>
            </a:r>
          </a:p>
          <a:p>
            <a:pPr marL="0" indent="0">
              <a:buNone/>
            </a:pPr>
            <a:r>
              <a:rPr lang="ur-PK" sz="4800" dirty="0"/>
              <a:t>البلد</a:t>
            </a:r>
            <a:r>
              <a:rPr lang="en-US" sz="4800" dirty="0"/>
              <a:t> </a:t>
            </a:r>
            <a:endParaRPr lang="ur-PK" sz="4800" dirty="0"/>
          </a:p>
          <a:p>
            <a:pPr marL="0" indent="0" algn="r">
              <a:buNone/>
            </a:pPr>
            <a:r>
              <a:rPr lang="ur-PK" sz="4800" dirty="0"/>
              <a:t>القلب</a:t>
            </a:r>
          </a:p>
          <a:p>
            <a:pPr marL="0" indent="0">
              <a:buNone/>
            </a:pPr>
            <a:r>
              <a:rPr lang="ur-PK" sz="4800" dirty="0" err="1"/>
              <a:t>الجا</a:t>
            </a:r>
            <a:r>
              <a:rPr lang="ur-PK" sz="4800" dirty="0"/>
              <a:t> </a:t>
            </a:r>
            <a:r>
              <a:rPr lang="ur-PK" sz="4800" dirty="0" err="1"/>
              <a:t>معۃ</a:t>
            </a:r>
            <a:endParaRPr lang="ur-PK" sz="4800" dirty="0"/>
          </a:p>
          <a:p>
            <a:pPr marL="0" indent="0" algn="r">
              <a:buNone/>
            </a:pPr>
            <a:r>
              <a:rPr lang="ur-PK" sz="4800" dirty="0"/>
              <a:t>الکتاب</a:t>
            </a:r>
            <a:endParaRPr lang="en-US" sz="4800" dirty="0"/>
          </a:p>
        </p:txBody>
      </p:sp>
      <p:pic>
        <p:nvPicPr>
          <p:cNvPr id="4" name="Picture 3" descr="Image result for moon">
            <a:extLst>
              <a:ext uri="{FF2B5EF4-FFF2-40B4-BE49-F238E27FC236}">
                <a16:creationId xmlns="" xmlns:a16="http://schemas.microsoft.com/office/drawing/2014/main" id="{95169489-E1E9-40EF-AAA0-C5D677EC33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30" y="1690688"/>
            <a:ext cx="1502228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country">
            <a:extLst>
              <a:ext uri="{FF2B5EF4-FFF2-40B4-BE49-F238E27FC236}">
                <a16:creationId xmlns="" xmlns:a16="http://schemas.microsoft.com/office/drawing/2014/main" id="{38E29180-48DB-4665-B22D-2C4838C058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2" y="2543175"/>
            <a:ext cx="2090057" cy="1593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lated image">
            <a:extLst>
              <a:ext uri="{FF2B5EF4-FFF2-40B4-BE49-F238E27FC236}">
                <a16:creationId xmlns="" xmlns:a16="http://schemas.microsoft.com/office/drawing/2014/main" id="{BEFB57B7-D4E1-492D-BC48-C51F535937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29" y="3429000"/>
            <a:ext cx="1698171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book">
            <a:extLst>
              <a:ext uri="{FF2B5EF4-FFF2-40B4-BE49-F238E27FC236}">
                <a16:creationId xmlns="" xmlns:a16="http://schemas.microsoft.com/office/drawing/2014/main" id="{5D65FF31-024E-4073-A33D-1F673AED2CB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029" y="4851398"/>
            <a:ext cx="1698171" cy="1506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8550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4175"/>
          </a:xfrm>
        </p:spPr>
        <p:txBody>
          <a:bodyPr/>
          <a:lstStyle/>
          <a:p>
            <a:pPr algn="ctr"/>
            <a:r>
              <a:rPr lang="en-US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Part 3: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85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43013"/>
          </a:xfrm>
        </p:spPr>
        <p:txBody>
          <a:bodyPr>
            <a:normAutofit/>
          </a:bodyPr>
          <a:lstStyle/>
          <a:p>
            <a:pPr algn="ctr" rtl="1"/>
            <a:r>
              <a:rPr lang="ar-SA" sz="48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سورة البقرة (5-1)</a:t>
            </a:r>
            <a:endParaRPr lang="en-US" sz="48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225" y="1243012"/>
            <a:ext cx="10696575" cy="5443537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rtl="1">
              <a:lnSpc>
                <a:spcPct val="100000"/>
              </a:lnSpc>
            </a:pP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 (1</a:t>
            </a: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  <a:endParaRPr lang="en-US" sz="32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lnSpc>
                <a:spcPct val="100000"/>
              </a:lnSpc>
            </a:pPr>
            <a:r>
              <a:rPr lang="en-US" alt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Alif</a:t>
            </a:r>
            <a:r>
              <a:rPr lang="en-US" alt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Lam, </a:t>
            </a:r>
            <a:r>
              <a:rPr lang="en-US" altLang="en-US" sz="18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Meem</a:t>
            </a:r>
            <a:r>
              <a:rPr lang="en-US" altLang="en-US" sz="1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lnSpc>
                <a:spcPct val="100000"/>
              </a:lnSpc>
            </a:pP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ذَلِكَ الْكِتَابُ لَا رَيْبَ </a:t>
            </a:r>
            <a:r>
              <a:rPr lang="ar-SA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فِيهِ</a:t>
            </a: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هُدًى</a:t>
            </a:r>
            <a:r>
              <a:rPr lang="ar-SA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لِلْمُتَّقِينَ </a:t>
            </a: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(2</a:t>
            </a: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algn="ctr" rtl="1">
              <a:lnSpc>
                <a:spcPct val="100000"/>
              </a:lnSpc>
            </a:pPr>
            <a:r>
              <a:rPr lang="en-US" sz="2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في+ه  ، ل+المتقين</a:t>
            </a:r>
            <a:endParaRPr lang="en-US" sz="3200" b="1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lnSpc>
                <a:spcPct val="100000"/>
              </a:lnSpc>
            </a:pPr>
            <a:r>
              <a:rPr lang="en-US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Book about which there is no doubt, a guidance for those conscious of Allah -</a:t>
            </a:r>
            <a:endParaRPr lang="en-US" sz="20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lnSpc>
                <a:spcPct val="100000"/>
              </a:lnSpc>
            </a:pP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الَّذِينَ يُؤْمِنُونَ </a:t>
            </a:r>
            <a:r>
              <a:rPr lang="ar-SA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بِالْغَيْبِ</a:t>
            </a: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وَيُقِيمُونَ الصَّلَاةَ </a:t>
            </a:r>
            <a:r>
              <a:rPr lang="ar-SA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وَمِمَّا رَزَقْنَاهُمْ </a:t>
            </a: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يُنْفِقُونَ (3</a:t>
            </a: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algn="ctr" rtl="1">
              <a:lnSpc>
                <a:spcPct val="100000"/>
              </a:lnSpc>
            </a:pP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ب+الغيب ، من+ما ، رزقنا+هم</a:t>
            </a:r>
            <a:endParaRPr lang="en-US" sz="3200" b="1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lnSpc>
                <a:spcPct val="100000"/>
              </a:lnSpc>
            </a:pPr>
            <a:r>
              <a:rPr lang="en-US" altLang="en-US" sz="2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believe in the unseen, establish prayer, and spend out of what We have provided for them</a:t>
            </a:r>
            <a:r>
              <a:rPr lang="en-US" altLang="en-US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2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rtl="1">
              <a:lnSpc>
                <a:spcPct val="100000"/>
              </a:lnSpc>
            </a:pP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وَالَّذِينَ يُؤْمِنُونَ </a:t>
            </a:r>
            <a:r>
              <a:rPr lang="ar-SA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بِمَا</a:t>
            </a: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أُنْزِلَ </a:t>
            </a:r>
            <a:r>
              <a:rPr lang="ar-SA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إِلَيْكَ</a:t>
            </a: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وَمَا أُنْزِلَ مِنْ</a:t>
            </a:r>
            <a:r>
              <a:rPr lang="ar-SA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قَبْلِكَ </a:t>
            </a: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</a:t>
            </a:r>
            <a:r>
              <a:rPr lang="ar-SA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بِالْآخِرَةِ</a:t>
            </a: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هُمْ يُوقِنُونَ (4)</a:t>
            </a:r>
          </a:p>
          <a:p>
            <a:pPr algn="ctr" rtl="1">
              <a:lnSpc>
                <a:spcPct val="100000"/>
              </a:lnSpc>
            </a:pPr>
            <a:r>
              <a:rPr lang="ar-SA" sz="3200" b="1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ب+ما، إلى+ك ، قبل+ك ،ب+الآخرة</a:t>
            </a:r>
            <a:endParaRPr lang="en-US" sz="3200" b="1" dirty="0" smtClean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lnSpc>
                <a:spcPct val="100000"/>
              </a:lnSpc>
            </a:pPr>
            <a:r>
              <a:rPr lang="en-US" alt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believe in what has been revealed to you,[O Muhammad], and what was revealed before you, and of the Hereafter they are certain [in faith].</a:t>
            </a:r>
            <a:endParaRPr lang="en-US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lnSpc>
                <a:spcPct val="100000"/>
              </a:lnSpc>
            </a:pP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أُولَئِكَ عَلَى هُدًى مِنْ </a:t>
            </a:r>
            <a:r>
              <a:rPr lang="ar-SA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رَبِّهِمْ</a:t>
            </a:r>
            <a:r>
              <a:rPr lang="ar-SA" sz="32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وَأُولَئِكَ هُمُ الْمُفْلِحُونَ (5</a:t>
            </a:r>
            <a:r>
              <a:rPr lang="ar-SA" sz="32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</a:t>
            </a:r>
          </a:p>
          <a:p>
            <a:pPr algn="ctr" rtl="1">
              <a:lnSpc>
                <a:spcPct val="100000"/>
              </a:lnSpc>
            </a:pPr>
            <a:r>
              <a:rPr lang="ar-SA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ربّ+هم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ysClr val="windowText" lastClr="000000"/>
                </a:solidFill>
                <a:latin typeface="Montserrat"/>
              </a:rPr>
              <a:t> </a:t>
            </a:r>
            <a:r>
              <a:rPr lang="en-US" altLang="en-US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are upon [right] guidance from their Lord, and it is those who are the successful.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67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836"/>
            <a:ext cx="10515600" cy="1801091"/>
          </a:xfrm>
        </p:spPr>
        <p:txBody>
          <a:bodyPr>
            <a:normAutofit/>
          </a:bodyPr>
          <a:lstStyle/>
          <a:p>
            <a:pPr algn="r"/>
            <a:r>
              <a:rPr lang="ar-SA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هذا</a:t>
            </a:r>
            <a:r>
              <a:rPr lang="en-US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/</a:t>
            </a:r>
            <a:r>
              <a:rPr lang="ar-SA" sz="5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مَا هذه</a:t>
            </a:r>
            <a:endParaRPr lang="en-US" sz="5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026" name="Picture 2" descr="C:\Users\Azfar\Desktop\images\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093" y="190131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zfar\Desktop\images\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13" y="2042101"/>
            <a:ext cx="2207093" cy="162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zfar\Desktop\images\b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832" y="2250278"/>
            <a:ext cx="2652353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zfar\Desktop\images\calend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14" y="254143"/>
            <a:ext cx="255684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zfar\Desktop\images\chai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713" y="366950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zfar\Desktop\images\clo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9198" y="1239617"/>
            <a:ext cx="196280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zfar\Desktop\images\cu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849" y="297653"/>
            <a:ext cx="17907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zfar\Desktop\images\duste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364" y="3935121"/>
            <a:ext cx="1905000" cy="16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zfar\Desktop\images\fa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7885" y="1239617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zfar\Desktop\images\pe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8404" y="5450169"/>
            <a:ext cx="3088554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zfar\Desktop\images\tabl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9610" y="3688842"/>
            <a:ext cx="2695575" cy="185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zfar\Desktop\images\window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522" y="297653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0166" y="5310400"/>
            <a:ext cx="1981200" cy="15716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93985" y="3358998"/>
            <a:ext cx="1981200" cy="2305050"/>
          </a:xfrm>
          <a:prstGeom prst="rect">
            <a:avLst/>
          </a:prstGeom>
        </p:spPr>
      </p:pic>
      <p:pic>
        <p:nvPicPr>
          <p:cNvPr id="18" name="Content Placeholder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962" y="5545279"/>
            <a:ext cx="3457575" cy="1323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83" y="5573055"/>
            <a:ext cx="3653130" cy="13089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1070" y="2708914"/>
            <a:ext cx="3277004" cy="271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2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5029200"/>
          </a:xfrm>
          <a:noFill/>
        </p:spPr>
        <p:txBody>
          <a:bodyPr/>
          <a:lstStyle/>
          <a:p>
            <a:pPr algn="r" rtl="1"/>
            <a:r>
              <a:rPr lang="ar-SA" dirty="0" smtClean="0"/>
              <a:t>المحادثة (التّعارف)</a:t>
            </a:r>
            <a:endParaRPr lang="en-US" dirty="0" smtClean="0"/>
          </a:p>
          <a:p>
            <a:pPr algn="r" rtl="1"/>
            <a:endParaRPr lang="en-US" dirty="0"/>
          </a:p>
          <a:p>
            <a:pPr marL="0" indent="0" algn="r" rtl="1">
              <a:buNone/>
            </a:pPr>
            <a:endParaRPr lang="en-US" dirty="0" smtClean="0"/>
          </a:p>
          <a:p>
            <a:pPr algn="r" rtl="1"/>
            <a:r>
              <a:rPr lang="ar-SA" dirty="0" smtClean="0"/>
              <a:t>القواعد (أنواع الكلمة)</a:t>
            </a:r>
            <a:endParaRPr lang="en-US" dirty="0" smtClean="0"/>
          </a:p>
          <a:p>
            <a:pPr algn="r" rtl="1"/>
            <a:endParaRPr lang="en-US" dirty="0" smtClean="0"/>
          </a:p>
          <a:p>
            <a:pPr marL="0" indent="0" algn="r" rtl="1">
              <a:buNone/>
            </a:pPr>
            <a:endParaRPr lang="ar-SA" dirty="0" smtClean="0"/>
          </a:p>
          <a:p>
            <a:pPr algn="r" rtl="1"/>
            <a:r>
              <a:rPr lang="ar-SA" dirty="0" smtClean="0"/>
              <a:t>الجزء القرآني (سورة البقرة)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اللغة العربية ( المستوى الأساسي)</a:t>
            </a:r>
            <a:endParaRPr lang="en-US" dirty="0"/>
          </a:p>
        </p:txBody>
      </p:sp>
      <p:sp>
        <p:nvSpPr>
          <p:cNvPr id="4" name="AutoShape 2" descr="Image result for dialog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ialog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5" y="2053079"/>
            <a:ext cx="1654856" cy="887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33516"/>
          <a:stretch/>
        </p:blipFill>
        <p:spPr>
          <a:xfrm>
            <a:off x="8088288" y="3600450"/>
            <a:ext cx="2991082" cy="608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752" y="5097565"/>
            <a:ext cx="1529229" cy="92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1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D:\HUM432\Slides\Lecture 02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3026" y="0"/>
            <a:ext cx="59478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B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0DD69D-1A8E-4100-94DE-E3977EABE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571"/>
            <a:ext cx="9144000" cy="3183392"/>
          </a:xfrm>
        </p:spPr>
        <p:txBody>
          <a:bodyPr/>
          <a:lstStyle/>
          <a:p>
            <a:r>
              <a:rPr lang="ur-PK" dirty="0"/>
              <a:t>ا </a:t>
            </a:r>
            <a:r>
              <a:rPr lang="ur-PK" dirty="0" err="1"/>
              <a:t>لحروف</a:t>
            </a:r>
            <a:r>
              <a:rPr lang="ur-PK" dirty="0"/>
              <a:t> ا </a:t>
            </a:r>
            <a:r>
              <a:rPr lang="ur-PK" dirty="0" err="1"/>
              <a:t>لعربیۃ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Arabic Letters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ED0987F-6927-4D23-82F7-38728F444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9144000" cy="2191406"/>
          </a:xfrm>
        </p:spPr>
        <p:txBody>
          <a:bodyPr>
            <a:normAutofit fontScale="92500" lnSpcReduction="20000"/>
          </a:bodyPr>
          <a:lstStyle/>
          <a:p>
            <a:r>
              <a:rPr lang="ur-PK" sz="3600" dirty="0" err="1"/>
              <a:t>حروفِ</a:t>
            </a:r>
            <a:r>
              <a:rPr lang="ur-PK" sz="3600" dirty="0"/>
              <a:t> </a:t>
            </a:r>
            <a:r>
              <a:rPr lang="ur-PK" sz="3600" dirty="0" err="1"/>
              <a:t>شمسیہ</a:t>
            </a:r>
            <a:endParaRPr lang="en-US" sz="3600" dirty="0"/>
          </a:p>
          <a:p>
            <a:r>
              <a:rPr lang="en-US" dirty="0"/>
              <a:t>sun letters</a:t>
            </a:r>
          </a:p>
          <a:p>
            <a:endParaRPr lang="ur-PK" dirty="0"/>
          </a:p>
          <a:p>
            <a:r>
              <a:rPr lang="ur-PK" sz="3900" dirty="0" err="1"/>
              <a:t>حروفِ</a:t>
            </a:r>
            <a:r>
              <a:rPr lang="ur-PK" sz="3900" dirty="0"/>
              <a:t> </a:t>
            </a:r>
            <a:r>
              <a:rPr lang="ur-PK" sz="3900" dirty="0" err="1"/>
              <a:t>قمریہ</a:t>
            </a:r>
            <a:endParaRPr lang="en-US" sz="3900" dirty="0"/>
          </a:p>
          <a:p>
            <a:r>
              <a:rPr lang="en-US" dirty="0"/>
              <a:t>moon letters</a:t>
            </a:r>
          </a:p>
        </p:txBody>
      </p:sp>
    </p:spTree>
    <p:extLst>
      <p:ext uri="{BB962C8B-B14F-4D97-AF65-F5344CB8AC3E}">
        <p14:creationId xmlns="" xmlns:p14="http://schemas.microsoft.com/office/powerpoint/2010/main" val="377211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466C2E-53FB-4EF5-9166-01BC00AAB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74906"/>
          </a:xfrm>
        </p:spPr>
        <p:txBody>
          <a:bodyPr>
            <a:normAutofit/>
          </a:bodyPr>
          <a:lstStyle/>
          <a:p>
            <a:r>
              <a:rPr lang="en-US" sz="2000" dirty="0"/>
              <a:t>The Arabic alphabet consists of 28 letters reading from right to left.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0BFA553-7FAD-4F63-9575-DA3BE801A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668" y="1797269"/>
            <a:ext cx="11445765" cy="346053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r-PK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ب         ت        ث        ج           ح          خ          د           ذ          ر        ز </a:t>
            </a:r>
            <a:endParaRPr lang="en-US" sz="4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en-US" dirty="0" err="1"/>
              <a:t>zay</a:t>
            </a:r>
            <a:r>
              <a:rPr lang="ur-PK" dirty="0"/>
              <a:t> </a:t>
            </a:r>
            <a:r>
              <a:rPr lang="en-US" dirty="0"/>
              <a:t>      </a:t>
            </a:r>
            <a:r>
              <a:rPr lang="ur-PK" dirty="0"/>
              <a:t> </a:t>
            </a:r>
            <a:r>
              <a:rPr lang="en-US" dirty="0" err="1"/>
              <a:t>raa</a:t>
            </a:r>
            <a:r>
              <a:rPr lang="en-US" dirty="0"/>
              <a:t>             dhal  </a:t>
            </a:r>
            <a:r>
              <a:rPr lang="ur-PK" dirty="0"/>
              <a:t> </a:t>
            </a:r>
            <a:r>
              <a:rPr lang="en-US" dirty="0"/>
              <a:t>    </a:t>
            </a:r>
            <a:r>
              <a:rPr lang="ur-PK" dirty="0"/>
              <a:t> </a:t>
            </a:r>
            <a:r>
              <a:rPr lang="en-US" dirty="0"/>
              <a:t> </a:t>
            </a:r>
            <a:r>
              <a:rPr lang="ur-PK" dirty="0"/>
              <a:t> </a:t>
            </a:r>
            <a:r>
              <a:rPr lang="en-US" dirty="0" err="1"/>
              <a:t>daal</a:t>
            </a:r>
            <a:r>
              <a:rPr lang="en-US" dirty="0"/>
              <a:t>   </a:t>
            </a:r>
            <a:r>
              <a:rPr lang="ur-PK" dirty="0"/>
              <a:t>    </a:t>
            </a:r>
            <a:r>
              <a:rPr lang="en-US" dirty="0"/>
              <a:t>    </a:t>
            </a:r>
            <a:r>
              <a:rPr lang="en-US" dirty="0" err="1"/>
              <a:t>khaa</a:t>
            </a:r>
            <a:r>
              <a:rPr lang="ur-PK" dirty="0"/>
              <a:t>   </a:t>
            </a:r>
            <a:r>
              <a:rPr lang="en-US" dirty="0"/>
              <a:t>   </a:t>
            </a:r>
            <a:r>
              <a:rPr lang="ur-PK" dirty="0"/>
              <a:t> </a:t>
            </a:r>
            <a:r>
              <a:rPr lang="en-US" dirty="0" err="1"/>
              <a:t>haa</a:t>
            </a:r>
            <a:r>
              <a:rPr lang="en-US" dirty="0"/>
              <a:t>        </a:t>
            </a:r>
            <a:r>
              <a:rPr lang="ur-PK" dirty="0"/>
              <a:t>    </a:t>
            </a:r>
            <a:r>
              <a:rPr lang="en-US" dirty="0" err="1"/>
              <a:t>jiim</a:t>
            </a:r>
            <a:r>
              <a:rPr lang="ur-PK" dirty="0"/>
              <a:t>  </a:t>
            </a:r>
            <a:r>
              <a:rPr lang="en-US" dirty="0"/>
              <a:t>    </a:t>
            </a:r>
            <a:r>
              <a:rPr lang="ur-PK" dirty="0"/>
              <a:t> </a:t>
            </a:r>
            <a:r>
              <a:rPr lang="en-US" dirty="0" err="1"/>
              <a:t>thaa</a:t>
            </a:r>
            <a:r>
              <a:rPr lang="ur-PK" dirty="0"/>
              <a:t>   </a:t>
            </a:r>
            <a:r>
              <a:rPr lang="en-US" dirty="0"/>
              <a:t>     </a:t>
            </a:r>
            <a:r>
              <a:rPr lang="ur-PK" dirty="0"/>
              <a:t> </a:t>
            </a:r>
            <a:r>
              <a:rPr lang="en-US" dirty="0" err="1"/>
              <a:t>taa</a:t>
            </a:r>
            <a:r>
              <a:rPr lang="ur-PK" dirty="0"/>
              <a:t>  </a:t>
            </a:r>
            <a:r>
              <a:rPr lang="en-US" dirty="0"/>
              <a:t>   </a:t>
            </a:r>
            <a:r>
              <a:rPr lang="ur-PK" dirty="0"/>
              <a:t>  </a:t>
            </a:r>
            <a:r>
              <a:rPr lang="en-US" dirty="0"/>
              <a:t>    baa    </a:t>
            </a:r>
            <a:r>
              <a:rPr lang="ur-PK" dirty="0"/>
              <a:t>    </a:t>
            </a:r>
            <a:r>
              <a:rPr lang="en-US" dirty="0" err="1"/>
              <a:t>alif</a:t>
            </a:r>
            <a:endParaRPr lang="ur-PK" dirty="0"/>
          </a:p>
          <a:p>
            <a:pPr algn="r"/>
            <a:endParaRPr lang="ur-PK" dirty="0"/>
          </a:p>
          <a:p>
            <a:pPr algn="r"/>
            <a:r>
              <a:rPr lang="ur-PK" sz="4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س      ش       ص       ض      ط         ظ        ع          غ         </a:t>
            </a:r>
            <a:r>
              <a:rPr lang="ur-PK" sz="43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         </a:t>
            </a:r>
            <a:r>
              <a:rPr lang="ur-PK" sz="4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     </a:t>
            </a:r>
            <a:r>
              <a:rPr lang="en-US" sz="4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</a:t>
            </a:r>
            <a:endParaRPr lang="ur-PK" sz="4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en-US" dirty="0" err="1"/>
              <a:t>Qaff</a:t>
            </a:r>
            <a:r>
              <a:rPr lang="en-US" dirty="0"/>
              <a:t>    	 </a:t>
            </a:r>
            <a:r>
              <a:rPr lang="en-US" dirty="0" err="1"/>
              <a:t>faa</a:t>
            </a:r>
            <a:r>
              <a:rPr lang="en-US" dirty="0"/>
              <a:t>           </a:t>
            </a:r>
            <a:r>
              <a:rPr lang="en-US" dirty="0" err="1"/>
              <a:t>ghayn</a:t>
            </a:r>
            <a:r>
              <a:rPr lang="en-US" dirty="0"/>
              <a:t>           </a:t>
            </a:r>
            <a:r>
              <a:rPr lang="en-US" dirty="0" err="1"/>
              <a:t>ayn</a:t>
            </a:r>
            <a:r>
              <a:rPr lang="en-US" dirty="0"/>
              <a:t>           </a:t>
            </a:r>
            <a:r>
              <a:rPr lang="en-US" dirty="0" err="1"/>
              <a:t>zaa</a:t>
            </a:r>
            <a:r>
              <a:rPr lang="en-US" dirty="0"/>
              <a:t>         </a:t>
            </a:r>
            <a:r>
              <a:rPr lang="ur-PK" dirty="0"/>
              <a:t>  </a:t>
            </a:r>
            <a:r>
              <a:rPr lang="en-US" dirty="0"/>
              <a:t> </a:t>
            </a:r>
            <a:r>
              <a:rPr lang="en-US" dirty="0" err="1"/>
              <a:t>taa</a:t>
            </a:r>
            <a:r>
              <a:rPr lang="en-US" dirty="0"/>
              <a:t>        </a:t>
            </a:r>
            <a:r>
              <a:rPr lang="en-US" dirty="0" err="1"/>
              <a:t>daad</a:t>
            </a:r>
            <a:r>
              <a:rPr lang="en-US" dirty="0"/>
              <a:t>        </a:t>
            </a:r>
            <a:r>
              <a:rPr lang="en-US" dirty="0" err="1"/>
              <a:t>saad</a:t>
            </a:r>
            <a:r>
              <a:rPr lang="en-US" dirty="0"/>
              <a:t>         shin         </a:t>
            </a:r>
            <a:r>
              <a:rPr lang="en-US" dirty="0" err="1"/>
              <a:t>siin</a:t>
            </a:r>
            <a:r>
              <a:rPr lang="en-US" dirty="0"/>
              <a:t>    </a:t>
            </a:r>
            <a:endParaRPr lang="ur-PK" dirty="0"/>
          </a:p>
          <a:p>
            <a:pPr algn="r"/>
            <a:endParaRPr lang="ur-PK" dirty="0"/>
          </a:p>
          <a:p>
            <a:pPr algn="r"/>
            <a:r>
              <a:rPr lang="ur-PK" sz="4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ک          ل       م        ن        ہ         و          ی</a:t>
            </a:r>
            <a:endParaRPr lang="en-US" sz="43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en-US" dirty="0"/>
              <a:t>  </a:t>
            </a:r>
            <a:r>
              <a:rPr lang="en-US" dirty="0" err="1"/>
              <a:t>yaa</a:t>
            </a:r>
            <a:r>
              <a:rPr lang="en-US" dirty="0"/>
              <a:t>       </a:t>
            </a:r>
            <a:r>
              <a:rPr lang="ur-PK" dirty="0"/>
              <a:t>   </a:t>
            </a:r>
            <a:r>
              <a:rPr lang="en-US" dirty="0" err="1"/>
              <a:t>waaw</a:t>
            </a:r>
            <a:r>
              <a:rPr lang="en-US" dirty="0"/>
              <a:t> </a:t>
            </a:r>
            <a:r>
              <a:rPr lang="ur-PK" dirty="0"/>
              <a:t>   </a:t>
            </a:r>
            <a:r>
              <a:rPr lang="en-US" dirty="0"/>
              <a:t>   </a:t>
            </a:r>
            <a:r>
              <a:rPr lang="en-US" dirty="0" err="1"/>
              <a:t>haa</a:t>
            </a:r>
            <a:r>
              <a:rPr lang="en-US" dirty="0"/>
              <a:t> </a:t>
            </a:r>
            <a:r>
              <a:rPr lang="ur-PK" dirty="0"/>
              <a:t>  </a:t>
            </a:r>
            <a:r>
              <a:rPr lang="en-US" dirty="0"/>
              <a:t>   </a:t>
            </a:r>
            <a:r>
              <a:rPr lang="en-US" dirty="0" err="1"/>
              <a:t>nuun</a:t>
            </a:r>
            <a:r>
              <a:rPr lang="ur-PK" dirty="0"/>
              <a:t>   </a:t>
            </a:r>
            <a:r>
              <a:rPr lang="en-US" dirty="0"/>
              <a:t>       </a:t>
            </a:r>
            <a:r>
              <a:rPr lang="en-US" dirty="0" err="1"/>
              <a:t>miim</a:t>
            </a:r>
            <a:r>
              <a:rPr lang="ur-PK" dirty="0"/>
              <a:t>  </a:t>
            </a:r>
            <a:r>
              <a:rPr lang="en-US" dirty="0"/>
              <a:t>  </a:t>
            </a:r>
            <a:r>
              <a:rPr lang="en-US" dirty="0" err="1"/>
              <a:t>laam</a:t>
            </a:r>
            <a:r>
              <a:rPr lang="en-US" dirty="0"/>
              <a:t>      </a:t>
            </a:r>
            <a:r>
              <a:rPr lang="ur-PK" dirty="0"/>
              <a:t> </a:t>
            </a:r>
            <a:r>
              <a:rPr lang="en-US" dirty="0"/>
              <a:t>  kaaf              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1148922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725861-EE28-4A3B-B554-A394E13F9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r-PK" sz="6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حروفِ</a:t>
            </a:r>
            <a:r>
              <a:rPr lang="ur-PK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ur-PK" sz="6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شمسیہ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65C8C8-7316-40D5-990C-8A61FEC61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ur-PK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"ل“</a:t>
            </a: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is omitted in pronunciation.</a:t>
            </a:r>
          </a:p>
          <a:p>
            <a:pPr marL="0" indent="0">
              <a:buNone/>
            </a:pP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must be a silent “</a:t>
            </a:r>
            <a:r>
              <a:rPr lang="en-US" sz="6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laam</a:t>
            </a: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</a:t>
            </a:r>
          </a:p>
          <a:p>
            <a:pPr marL="0" indent="0">
              <a:buNone/>
            </a:pP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Letter after “</a:t>
            </a:r>
            <a:r>
              <a:rPr lang="en-US" sz="6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alif</a:t>
            </a: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laam</a:t>
            </a: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 has “</a:t>
            </a:r>
            <a:r>
              <a:rPr lang="en-US" sz="6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shadd</a:t>
            </a:r>
            <a:r>
              <a:rPr lang="en-US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” (sound twice)</a:t>
            </a:r>
          </a:p>
          <a:p>
            <a:pPr marL="0" indent="0" algn="r">
              <a:buNone/>
            </a:pPr>
            <a:endParaRPr lang="ur-PK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r">
              <a:buNone/>
            </a:pPr>
            <a:r>
              <a:rPr lang="ur-PK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</a:t>
            </a:r>
          </a:p>
          <a:p>
            <a:pPr marL="0" indent="0" algn="ctr">
              <a:buNone/>
            </a:pPr>
            <a:r>
              <a:rPr lang="ur-PK" sz="71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 ث د ذ ر ز</a:t>
            </a:r>
          </a:p>
          <a:p>
            <a:pPr marL="0" indent="0" algn="ctr">
              <a:buNone/>
            </a:pPr>
            <a:r>
              <a:rPr lang="ur-PK" sz="71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س ش ص ض</a:t>
            </a:r>
          </a:p>
          <a:p>
            <a:pPr marL="0" indent="0" algn="ctr">
              <a:buNone/>
            </a:pPr>
            <a:r>
              <a:rPr lang="ur-PK" sz="71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ط ظ ل ن  </a:t>
            </a:r>
            <a:endParaRPr lang="en-US" sz="71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988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C14B3-2BF0-4AEC-BAA1-6CD6817FA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r-PK" dirty="0" err="1"/>
              <a:t>الامثال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DB37CB-458C-42EF-8E05-EA3AF70F9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ur-PK" sz="4800" dirty="0"/>
              <a:t>الشمس</a:t>
            </a:r>
          </a:p>
          <a:p>
            <a:pPr marL="0" indent="0">
              <a:buNone/>
            </a:pPr>
            <a:r>
              <a:rPr lang="ur-PK" sz="4800" dirty="0"/>
              <a:t>النار </a:t>
            </a:r>
            <a:r>
              <a:rPr lang="en-US" sz="4800" dirty="0"/>
              <a:t> </a:t>
            </a:r>
            <a:endParaRPr lang="ur-PK" sz="4800" dirty="0"/>
          </a:p>
          <a:p>
            <a:pPr marL="0" indent="0">
              <a:buNone/>
            </a:pPr>
            <a:endParaRPr lang="ur-PK" sz="4800" dirty="0"/>
          </a:p>
          <a:p>
            <a:pPr marL="0" indent="0" algn="r">
              <a:buNone/>
            </a:pPr>
            <a:r>
              <a:rPr lang="ur-PK" sz="4800" dirty="0" err="1"/>
              <a:t>الدراجۃ</a:t>
            </a:r>
            <a:endParaRPr lang="ur-PK" sz="4800" dirty="0"/>
          </a:p>
          <a:p>
            <a:pPr marL="0" indent="0">
              <a:buNone/>
            </a:pPr>
            <a:r>
              <a:rPr lang="ur-PK" sz="4800" dirty="0"/>
              <a:t>التفاحہ</a:t>
            </a:r>
            <a:r>
              <a:rPr lang="en-US" sz="4800" dirty="0"/>
              <a:t> </a:t>
            </a:r>
            <a:endParaRPr lang="en-US" dirty="0"/>
          </a:p>
        </p:txBody>
      </p:sp>
      <p:pic>
        <p:nvPicPr>
          <p:cNvPr id="4" name="Picture 3" descr="Image result for sun">
            <a:extLst>
              <a:ext uri="{FF2B5EF4-FFF2-40B4-BE49-F238E27FC236}">
                <a16:creationId xmlns="" xmlns:a16="http://schemas.microsoft.com/office/drawing/2014/main" id="{39877CC5-4303-4F90-AEBD-F947F2084C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1825624"/>
            <a:ext cx="2002970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fire">
            <a:extLst>
              <a:ext uri="{FF2B5EF4-FFF2-40B4-BE49-F238E27FC236}">
                <a16:creationId xmlns="" xmlns:a16="http://schemas.microsoft.com/office/drawing/2014/main" id="{2F44BFC4-3F2E-4570-B391-02293F3F619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30" y="2281238"/>
            <a:ext cx="2002970" cy="1550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bicycle">
            <a:extLst>
              <a:ext uri="{FF2B5EF4-FFF2-40B4-BE49-F238E27FC236}">
                <a16:creationId xmlns="" xmlns:a16="http://schemas.microsoft.com/office/drawing/2014/main" id="{F8FFC1A7-B69C-4427-B9FE-B8AF4546F3B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3706814"/>
            <a:ext cx="2002970" cy="177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Related image">
            <a:extLst>
              <a:ext uri="{FF2B5EF4-FFF2-40B4-BE49-F238E27FC236}">
                <a16:creationId xmlns="" xmlns:a16="http://schemas.microsoft.com/office/drawing/2014/main" id="{9C95A0C8-0336-4027-BCE5-5DB626607FF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31" y="4229328"/>
            <a:ext cx="2002970" cy="1779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7860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4D50D4-EE27-4379-A9C2-50B1AF3CE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r-PK" sz="60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حروفِ</a:t>
            </a:r>
            <a:r>
              <a:rPr lang="ur-PK" sz="6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قمر یہ</a:t>
            </a:r>
            <a:endParaRPr lang="en-US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51F3A5-22BC-4E17-9B39-1BB573E3A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2254467"/>
            <a:ext cx="10286999" cy="3890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r-PK" sz="4000" dirty="0"/>
              <a:t>" ا ل" </a:t>
            </a:r>
            <a:r>
              <a:rPr lang="en-US" sz="4000" dirty="0"/>
              <a:t>  is pronounced.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ur-PK" sz="4000" dirty="0"/>
              <a:t> </a:t>
            </a:r>
            <a:endParaRPr lang="en-US" sz="4000" dirty="0"/>
          </a:p>
          <a:p>
            <a:pPr marL="0" indent="0" algn="ctr">
              <a:buNone/>
            </a:pPr>
            <a:r>
              <a:rPr lang="ur-PK" sz="4400" dirty="0"/>
              <a:t>ا ب ج ح خ</a:t>
            </a:r>
          </a:p>
          <a:p>
            <a:pPr marL="0" indent="0" algn="ctr">
              <a:buNone/>
            </a:pPr>
            <a:r>
              <a:rPr lang="ur-PK" sz="4400" dirty="0"/>
              <a:t>ع غ ف ق</a:t>
            </a:r>
          </a:p>
          <a:p>
            <a:pPr marL="0" indent="0" algn="ctr">
              <a:buNone/>
            </a:pPr>
            <a:r>
              <a:rPr lang="ur-PK" sz="4400" dirty="0"/>
              <a:t> ک م ہ </a:t>
            </a:r>
            <a:r>
              <a:rPr lang="ur-PK" sz="4400" dirty="0" err="1"/>
              <a:t>وی</a:t>
            </a:r>
            <a:endParaRPr lang="ur-PK" sz="4400" dirty="0"/>
          </a:p>
          <a:p>
            <a:pPr marL="0" indent="0" algn="r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="" xmlns:p14="http://schemas.microsoft.com/office/powerpoint/2010/main" val="21940524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349</Words>
  <Application>Microsoft Office PowerPoint</Application>
  <PresentationFormat>Custom</PresentationFormat>
  <Paragraphs>76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Theme</vt:lpstr>
      <vt:lpstr>Office Theme</vt:lpstr>
      <vt:lpstr>المراجعة</vt:lpstr>
      <vt:lpstr>هذا/ مَا هذه</vt:lpstr>
      <vt:lpstr>اللغة العربية ( المستوى الأساسي)</vt:lpstr>
      <vt:lpstr>Slide 4</vt:lpstr>
      <vt:lpstr>ا لحروف ا لعربیۃ Arabic Letters</vt:lpstr>
      <vt:lpstr>The Arabic alphabet consists of 28 letters reading from right to left.</vt:lpstr>
      <vt:lpstr>حروفِ شمسیہ</vt:lpstr>
      <vt:lpstr>الامثال</vt:lpstr>
      <vt:lpstr>حروفِ قمر یہ</vt:lpstr>
      <vt:lpstr>الامثال</vt:lpstr>
      <vt:lpstr>Part 3: Translation</vt:lpstr>
      <vt:lpstr>سورة البقرة (5-1)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farwa</dc:creator>
  <cp:lastModifiedBy>vcomsats</cp:lastModifiedBy>
  <cp:revision>29</cp:revision>
  <dcterms:created xsi:type="dcterms:W3CDTF">2018-02-14T11:12:20Z</dcterms:created>
  <dcterms:modified xsi:type="dcterms:W3CDTF">2019-02-19T10:39:16Z</dcterms:modified>
</cp:coreProperties>
</file>