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</p:sldMasterIdLst>
  <p:notesMasterIdLst>
    <p:notesMasterId r:id="rId16"/>
  </p:notesMasterIdLst>
  <p:sldIdLst>
    <p:sldId id="817" r:id="rId3"/>
    <p:sldId id="370" r:id="rId4"/>
    <p:sldId id="812" r:id="rId5"/>
    <p:sldId id="777" r:id="rId6"/>
    <p:sldId id="778" r:id="rId7"/>
    <p:sldId id="779" r:id="rId8"/>
    <p:sldId id="780" r:id="rId9"/>
    <p:sldId id="781" r:id="rId10"/>
    <p:sldId id="782" r:id="rId11"/>
    <p:sldId id="813" r:id="rId12"/>
    <p:sldId id="814" r:id="rId13"/>
    <p:sldId id="815" r:id="rId14"/>
    <p:sldId id="816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E8E8"/>
    <a:srgbClr val="2F5395"/>
    <a:srgbClr val="FFFFB3"/>
    <a:srgbClr val="7F9ED7"/>
    <a:srgbClr val="FAE9E2"/>
    <a:srgbClr val="FFFFCC"/>
    <a:srgbClr val="FDF1ED"/>
    <a:srgbClr val="FBDFD5"/>
    <a:srgbClr val="FFFF99"/>
    <a:srgbClr val="B9D9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662" autoAdjust="0"/>
    <p:restoredTop sz="90959" autoAdjust="0"/>
  </p:normalViewPr>
  <p:slideViewPr>
    <p:cSldViewPr>
      <p:cViewPr varScale="1">
        <p:scale>
          <a:sx n="66" d="100"/>
          <a:sy n="66" d="100"/>
        </p:scale>
        <p:origin x="-3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in"/>
          <inkml:channel name="Y" type="integer" max="1080" units="in"/>
        </inkml:traceFormat>
        <inkml:channelProperties>
          <inkml:channelProperty channel="X" name="resolution" value="102.4" units="1/in"/>
          <inkml:channelProperty channel="Y" name="resolution" value="102.27274" units="1/in"/>
        </inkml:channelProperties>
      </inkml:inkSource>
      <inkml:timestamp xml:id="ts0" timeString="2018-07-17T11:42: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515F-6EC2-437A-BB7E-FAEE704D1F72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48D81-7B12-46D2-AC3D-02B3D3820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9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8C2B-ACB3-442F-A029-B79150ADC754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078376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4A91-1300-492B-A8EA-ED282FE668E6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446037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A4F8-7B51-4A28-946B-C3E258076A13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94773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548C2B-ACB3-442F-A029-B79150ADC754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594551694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B5C5-31B5-4875-B572-616A9E4E642C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2187498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D96CC-9CE3-43E7-80B4-21BCEE3265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775626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AA4-DBEA-4917-934C-0FA5ECC61F4A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7610784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E44A-B1AE-4E2F-8339-C1021A0F8B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987554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DD5F-4A30-4F52-BC8A-574742379858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395875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81CC-E25D-4839-A1D0-A52DC220CDF7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597910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A6119-C069-4608-8801-B3D4B37EE510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7833732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B5C5-31B5-4875-B572-616A9E4E642C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386994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301B6-4D24-4523-AFBC-0826CF7B069D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6403713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4A91-1300-492B-A8EA-ED282FE668E6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224170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A4F8-7B51-4A28-946B-C3E258076A13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67461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6CC-9CE3-43E7-80B4-21BCEE3265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220032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AA4-DBEA-4917-934C-0FA5ECC61F4A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967613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E44A-B1AE-4E2F-8339-C1021A0F8B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7886393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DD5F-4A30-4F52-BC8A-574742379858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2985965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81CC-E25D-4839-A1D0-A52DC220CDF7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7296366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6119-C069-4608-8801-B3D4B37EE510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697985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01B6-4D24-4523-AFBC-0826CF7B069D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9231770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1DC456-93E0-4306-BADA-05703028A6E1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3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>
    <p:push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A1DC456-93E0-4306-BADA-05703028A6E1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623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>
    <p:push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ndara" panose="020E0502030303020204" pitchFamily="34" charset="0"/>
              </a:rPr>
              <a:t>HUM111 </a:t>
            </a:r>
            <a:br>
              <a:rPr lang="en-US" sz="4800" dirty="0">
                <a:latin typeface="Candara" panose="020E0502030303020204" pitchFamily="34" charset="0"/>
              </a:rPr>
            </a:br>
            <a:r>
              <a:rPr lang="en-US" sz="4800" dirty="0">
                <a:latin typeface="Candara" panose="020E0502030303020204" pitchFamily="34" charset="0"/>
              </a:rPr>
              <a:t>Pakistan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6096000" y="838200"/>
            <a:ext cx="2232195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Lecture 24</a:t>
            </a:r>
          </a:p>
        </p:txBody>
      </p:sp>
      <p:pic>
        <p:nvPicPr>
          <p:cNvPr id="5" name="Picture 4" descr="A close up of a logo&#10;&#10;Description generated with very high confide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5328856"/>
            <a:ext cx="3153030" cy="9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2406318"/>
      </p:ext>
    </p:extLst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Internal Factors</a:t>
            </a:r>
            <a:endParaRPr lang="en-US" sz="2800" b="1" dirty="0">
              <a:latin typeface="Candara" panose="020E0502030303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/>
              <a:t>Liaquat</a:t>
            </a:r>
            <a:r>
              <a:rPr lang="en-US" b="1" dirty="0"/>
              <a:t> Ali Khan,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Jinnah’s lieutenant and </a:t>
            </a:r>
            <a:r>
              <a:rPr lang="en-US" b="1" dirty="0"/>
              <a:t>Pakistan’s first Prime Minister</a:t>
            </a:r>
            <a:r>
              <a:rPr lang="en-US" dirty="0"/>
              <a:t>, guided the country with courage and confidence during a difficult period but lacked the authority of the Jinnah.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He endeavored </a:t>
            </a:r>
            <a:r>
              <a:rPr lang="en-US" b="1" dirty="0"/>
              <a:t>to strengthen the parliamentary system</a:t>
            </a:r>
            <a:r>
              <a:rPr lang="en-US" dirty="0"/>
              <a:t>, but his tenure was cut short by an </a:t>
            </a:r>
            <a:r>
              <a:rPr lang="en-US" b="1" dirty="0"/>
              <a:t>assassin’s bullet in October 1951</a:t>
            </a:r>
            <a:r>
              <a:rPr lang="en-US" dirty="0"/>
              <a:t>.</a:t>
            </a:r>
          </a:p>
          <a:p>
            <a:pPr marL="457200" indent="-457200" algn="just">
              <a:lnSpc>
                <a:spcPct val="150000"/>
              </a:lnSpc>
            </a:pPr>
            <a:endParaRPr lang="en-US" b="1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Internal Factors</a:t>
            </a:r>
            <a:endParaRPr lang="en-US" sz="2800" b="1" dirty="0">
              <a:latin typeface="Candara" panose="020E0502030303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Liaquat’s death, the facade of </a:t>
            </a:r>
            <a:r>
              <a:rPr lang="en-US" b="1" dirty="0"/>
              <a:t>“parliamentary democracy” began to erode</a:t>
            </a:r>
            <a:r>
              <a:rPr lang="en-US" dirty="0"/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bureaucratic elites </a:t>
            </a:r>
            <a:r>
              <a:rPr lang="en-US" dirty="0"/>
              <a:t>did not take long to </a:t>
            </a:r>
            <a:r>
              <a:rPr lang="en-US" b="1" dirty="0"/>
              <a:t>convert the office of Governor-General </a:t>
            </a:r>
            <a:r>
              <a:rPr lang="en-US" dirty="0"/>
              <a:t>into an </a:t>
            </a:r>
            <a:r>
              <a:rPr lang="en-US" b="1" dirty="0"/>
              <a:t>instrument of bureaucratic intervention</a:t>
            </a:r>
            <a:r>
              <a:rPr lang="en-US" dirty="0"/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In the provinces</a:t>
            </a:r>
            <a:r>
              <a:rPr lang="en-US" dirty="0"/>
              <a:t>, on several occasions, </a:t>
            </a:r>
            <a:r>
              <a:rPr lang="en-US" b="1" dirty="0"/>
              <a:t>bureaucratic intervention occurred in the garb of the Governor’s rule</a:t>
            </a:r>
            <a:r>
              <a:rPr lang="en-US" dirty="0"/>
              <a:t>. The Chief Ministers were dismissed, despite the fact that their parties had a majority in the provincial assemblies.</a:t>
            </a:r>
            <a:endParaRPr lang="en-US" b="1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Internal Factors</a:t>
            </a:r>
            <a:endParaRPr lang="en-US" sz="2800" b="1" dirty="0">
              <a:latin typeface="Candara" panose="020E0502030303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Provincialism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geographical separation of East and West Pakistan</a:t>
            </a:r>
            <a:r>
              <a:rPr lang="en-US" dirty="0"/>
              <a:t> produced not only </a:t>
            </a:r>
            <a:r>
              <a:rPr lang="en-US" b="1" dirty="0"/>
              <a:t>administrative, physical but social, economic and political problems </a:t>
            </a:r>
            <a:r>
              <a:rPr lang="en-US" dirty="0"/>
              <a:t>as well.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Pakistan was an agricultural country and poor.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East Pakistan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East was </a:t>
            </a:r>
            <a:r>
              <a:rPr lang="en-US" b="1" dirty="0"/>
              <a:t>economically worse off </a:t>
            </a:r>
            <a:r>
              <a:rPr lang="en-US" dirty="0"/>
              <a:t>than West Pakistan. The Pakistan Muslim League </a:t>
            </a:r>
            <a:r>
              <a:rPr lang="en-US" b="1" dirty="0"/>
              <a:t>policies were purportedly directed toward overall economic development, but focused on West-Pakistan</a:t>
            </a:r>
            <a:r>
              <a:rPr lang="en-US" dirty="0"/>
              <a:t>, which contributed to Bengali deprivation and alienation.</a:t>
            </a:r>
            <a:endParaRPr lang="en-US" b="1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Internal Factors</a:t>
            </a:r>
            <a:endParaRPr lang="en-US" sz="2800" b="1" dirty="0">
              <a:latin typeface="Candara" panose="020E0502030303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 Constitution Making Dilemma 1947-56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(Punjabi/Bengali Controversy)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Constitution making in Pakistan </a:t>
            </a:r>
            <a:r>
              <a:rPr lang="en-US" b="1" dirty="0"/>
              <a:t>was delayed for about nine long years</a:t>
            </a:r>
            <a:r>
              <a:rPr lang="en-US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two most important factors which delayed constitution making in Pakistan were the </a:t>
            </a:r>
            <a:r>
              <a:rPr lang="en-US" b="1" dirty="0"/>
              <a:t>differences between Punjabi dominated West </a:t>
            </a:r>
            <a:r>
              <a:rPr lang="fi-FI" b="1" dirty="0"/>
              <a:t>Pakistani elite, and East Pakistani</a:t>
            </a:r>
            <a:r>
              <a:rPr lang="fi-FI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East Pakistan demanded maximum provincial autonomy, whereas the West wing </a:t>
            </a:r>
            <a:r>
              <a:rPr lang="en-US" dirty="0" err="1"/>
              <a:t>favoured</a:t>
            </a:r>
            <a:r>
              <a:rPr lang="en-US" dirty="0"/>
              <a:t> a strong centre.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1126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599775" y="27862213"/>
              <a:ext cx="0" cy="0"/>
            </p14:xfrm>
          </p:contentPart>
        </mc:Choice>
        <mc:Fallback>
          <p:pic>
            <p:nvPicPr>
              <p:cNvPr id="1126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599775" y="27862213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40578" y="990600"/>
            <a:ext cx="6270922" cy="1817914"/>
          </a:xfrm>
        </p:spPr>
        <p:txBody>
          <a:bodyPr/>
          <a:lstStyle/>
          <a:p>
            <a:r>
              <a:rPr lang="en-US" sz="4000" dirty="0">
                <a:latin typeface="Candara" panose="020E0502030303020204" pitchFamily="34" charset="0"/>
              </a:rPr>
              <a:t>HUM 111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dirty="0">
                <a:latin typeface="Candara" panose="020E0502030303020204" pitchFamily="34" charset="0"/>
              </a:rPr>
              <a:t>Pakistan Studies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3210290"/>
            <a:ext cx="7391400" cy="1528035"/>
          </a:xfrm>
        </p:spPr>
        <p:txBody>
          <a:bodyPr>
            <a:noAutofit/>
          </a:bodyPr>
          <a:lstStyle/>
          <a:p>
            <a:r>
              <a:rPr lang="en-GB" sz="2800" b="1" dirty="0"/>
              <a:t>Civil Military Relations in Pakistan: </a:t>
            </a:r>
          </a:p>
          <a:p>
            <a:r>
              <a:rPr lang="en-GB" sz="2800" b="1" dirty="0"/>
              <a:t>A Brief Survey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r>
              <a:rPr lang="en-US" sz="2800" b="1" dirty="0">
                <a:latin typeface="Candara" panose="020E0502030303020204" pitchFamily="34" charset="0"/>
              </a:rPr>
              <a:t>(Part A)</a:t>
            </a:r>
          </a:p>
          <a:p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9425-2EF3-4F8B-B8C0-E4714BE1748E}" type="slidenum">
              <a:rPr lang="en-US" smtClean="0">
                <a:latin typeface="Candara" panose="020E0502030303020204" pitchFamily="34" charset="0"/>
              </a:rPr>
              <a:pPr/>
              <a:t>2</a:t>
            </a:fld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6" name="Subtitle 5"/>
          <p:cNvSpPr txBox="1">
            <a:spLocks/>
          </p:cNvSpPr>
          <p:nvPr/>
        </p:nvSpPr>
        <p:spPr>
          <a:xfrm>
            <a:off x="4092405" y="5181600"/>
            <a:ext cx="5432595" cy="101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latin typeface="Candara" panose="020E0502030303020204" pitchFamily="34" charset="0"/>
              </a:rPr>
              <a:t>Dr. Sohail Ahmad</a:t>
            </a:r>
          </a:p>
        </p:txBody>
      </p:sp>
    </p:spTree>
    <p:extLst>
      <p:ext uri="{BB962C8B-B14F-4D97-AF65-F5344CB8AC3E}">
        <p14:creationId xmlns:p14="http://schemas.microsoft.com/office/powerpoint/2010/main" xmlns="" val="4085777705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2400" b="1" dirty="0"/>
              <a:t>Civil Military Relations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en-US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Civil–military relations describes the relationship between civil society as a whole and the military organization or organizations established to protect it.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More narrowly it describes the relationship between the civil authority of a given society and its military authority.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term “civil–military relations” refers to the role of the armed forces in a society. It implies that the relations between the military and the civilian population are like labor-management relations, legislative-executive relations civil-military relations includes studies of how a military employs civilian contractors, how military bases interact with their neighbors, and how a nation's military affects its politics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Civil Military Relations in Pakistan: A Brief Survey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Civil-Military Relations in Pakistan always on a Bumpy Road.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most basic precondition of a true democratic setup is a healthy civil-military relationship. In all democratic countries, an elected civilian government enjoys full control over the military. However, </a:t>
            </a:r>
            <a:r>
              <a:rPr lang="en-US" b="1" dirty="0"/>
              <a:t>in Pakistan, control over governance has oscillated between the two; a decade of civilian supremacy followed by a decade of military rule</a:t>
            </a:r>
            <a:r>
              <a:rPr lang="en-US" dirty="0"/>
              <a:t>. The reasons for this periodic shuffling are incompetent political leadership, weak political parties and institutions, rising power of civil-military bureaucracy, serious security threats to the country and frequent use of military in aid of civil power.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Civil Military Relations in Pakistan: A Brief Survey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en-US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Four coups since its inception : 1958, 1969, 1977, 1999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Military in Pakistan has ruled the country 33 out of its 71 years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widely believed that </a:t>
            </a:r>
            <a:r>
              <a:rPr lang="en-US" b="1" dirty="0"/>
              <a:t>army is the most powerful institutional player </a:t>
            </a:r>
            <a:r>
              <a:rPr lang="en-US" dirty="0"/>
              <a:t>in the country, even </a:t>
            </a:r>
            <a:r>
              <a:rPr lang="en-US" b="1" dirty="0"/>
              <a:t>when not in power rules from behind the scenes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Civil Military Relations in Pakistan: A Brief Survey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Pakistan: Globally an important nuclear-armed country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Allegedly Haven for terrorists attacking internationally and domestically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Central to America's Afghanistan strategy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Regarded by some as soon to be failed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Civil Military Relations in Pakistan: A Brief Survey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Factors to be Analyzed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External Threats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Internal Threats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Military Composition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Condition of the State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Military Institutionalization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External Threat</a:t>
            </a:r>
            <a:r>
              <a:rPr lang="en-US" sz="2800" b="1" dirty="0">
                <a:latin typeface="Candara" panose="020E0502030303020204" pitchFamily="34" charset="0"/>
              </a:rPr>
              <a:t> 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Pakistan-India Relations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Many in Pakistan consider India an existential threat to Pakistan’s survival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Issues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Hindu-Muslim antagonism dating from partition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Wars in 1947, 1965, 1971, 1999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Kashmir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Terrorism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Internal Factors</a:t>
            </a:r>
            <a:endParaRPr lang="en-US" sz="2800" b="1" dirty="0">
              <a:latin typeface="Candara" panose="020E0502030303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 Untimely Demise of the Jinnah and A Leadership Crisis.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first year of Independence was marked by </a:t>
            </a:r>
            <a:r>
              <a:rPr lang="en-US" b="1" dirty="0"/>
              <a:t>heavy dependence on the charismatic personality of Jinnah</a:t>
            </a:r>
            <a:r>
              <a:rPr lang="en-US" dirty="0"/>
              <a:t>; he was Governor-General and President of the Constituent Assembly.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He had </a:t>
            </a:r>
            <a:r>
              <a:rPr lang="en-US" b="1" dirty="0"/>
              <a:t>charismatic appeal, stature and unrivalled prestige</a:t>
            </a:r>
            <a:r>
              <a:rPr lang="en-US" dirty="0"/>
              <a:t> that commanded and compelled unquestioned acceptance of his leadership all over Pakistan. However, he died on </a:t>
            </a:r>
            <a:r>
              <a:rPr lang="en-US" b="1" dirty="0"/>
              <a:t>11 September 1948</a:t>
            </a:r>
            <a:r>
              <a:rPr lang="en-US" dirty="0"/>
              <a:t>, leaving behind an enduring political vacuum.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6903</TotalTime>
  <Words>769</Words>
  <Application>Microsoft Office PowerPoint</Application>
  <PresentationFormat>On-screen Show (4:3)</PresentationFormat>
  <Paragraphs>88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HDOfficeLightV0</vt:lpstr>
      <vt:lpstr>Crop</vt:lpstr>
      <vt:lpstr>HUM111  Pakistan Studies</vt:lpstr>
      <vt:lpstr>HUM 111 Pakistan Studies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COMSATS Institute of Information Technology</dc:title>
  <dc:creator>muniba_nasir</dc:creator>
  <cp:lastModifiedBy>vcomsats</cp:lastModifiedBy>
  <cp:revision>776</cp:revision>
  <dcterms:created xsi:type="dcterms:W3CDTF">2015-07-28T10:20:14Z</dcterms:created>
  <dcterms:modified xsi:type="dcterms:W3CDTF">2020-10-06T07:39:56Z</dcterms:modified>
</cp:coreProperties>
</file>