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25" r:id="rId2"/>
  </p:sldMasterIdLst>
  <p:notesMasterIdLst>
    <p:notesMasterId r:id="rId42"/>
  </p:notesMasterIdLst>
  <p:sldIdLst>
    <p:sldId id="370" r:id="rId3"/>
    <p:sldId id="356" r:id="rId4"/>
    <p:sldId id="826" r:id="rId5"/>
    <p:sldId id="827" r:id="rId6"/>
    <p:sldId id="828" r:id="rId7"/>
    <p:sldId id="829" r:id="rId8"/>
    <p:sldId id="830" r:id="rId9"/>
    <p:sldId id="832" r:id="rId10"/>
    <p:sldId id="833" r:id="rId11"/>
    <p:sldId id="771" r:id="rId12"/>
    <p:sldId id="834" r:id="rId13"/>
    <p:sldId id="835" r:id="rId14"/>
    <p:sldId id="836" r:id="rId15"/>
    <p:sldId id="837" r:id="rId16"/>
    <p:sldId id="838" r:id="rId17"/>
    <p:sldId id="839" r:id="rId18"/>
    <p:sldId id="840" r:id="rId19"/>
    <p:sldId id="841" r:id="rId20"/>
    <p:sldId id="842" r:id="rId21"/>
    <p:sldId id="843" r:id="rId22"/>
    <p:sldId id="844" r:id="rId23"/>
    <p:sldId id="845" r:id="rId24"/>
    <p:sldId id="846" r:id="rId25"/>
    <p:sldId id="847" r:id="rId26"/>
    <p:sldId id="848" r:id="rId27"/>
    <p:sldId id="849" r:id="rId28"/>
    <p:sldId id="850" r:id="rId29"/>
    <p:sldId id="851" r:id="rId30"/>
    <p:sldId id="852" r:id="rId31"/>
    <p:sldId id="853" r:id="rId32"/>
    <p:sldId id="854" r:id="rId33"/>
    <p:sldId id="855" r:id="rId34"/>
    <p:sldId id="856" r:id="rId35"/>
    <p:sldId id="857" r:id="rId36"/>
    <p:sldId id="858" r:id="rId37"/>
    <p:sldId id="859" r:id="rId38"/>
    <p:sldId id="860" r:id="rId39"/>
    <p:sldId id="861" r:id="rId40"/>
    <p:sldId id="636" r:id="rId41"/>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00"/>
    <a:srgbClr val="CBCBCB"/>
    <a:srgbClr val="D3F3FF"/>
    <a:srgbClr val="FFDFDF"/>
    <a:srgbClr val="FFE1E1"/>
    <a:srgbClr val="D5F4FF"/>
    <a:srgbClr val="2F5395"/>
    <a:srgbClr val="FFFFB3"/>
    <a:srgbClr val="7F9ED7"/>
    <a:srgbClr val="FAE9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280" autoAdjust="0"/>
  </p:normalViewPr>
  <p:slideViewPr>
    <p:cSldViewPr>
      <p:cViewPr varScale="1">
        <p:scale>
          <a:sx n="68" d="100"/>
          <a:sy n="68" d="100"/>
        </p:scale>
        <p:origin x="1524" y="72"/>
      </p:cViewPr>
      <p:guideLst>
        <p:guide orient="horz" pos="2160"/>
        <p:guide pos="2880"/>
      </p:guideLst>
    </p:cSldViewPr>
  </p:slideViewPr>
  <p:notesTextViewPr>
    <p:cViewPr>
      <p:scale>
        <a:sx n="25" d="100"/>
        <a:sy n="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6725"/>
          </a:xfrm>
          <a:prstGeom prst="rect">
            <a:avLst/>
          </a:prstGeom>
        </p:spPr>
        <p:txBody>
          <a:bodyPr vert="horz" lIns="91440" tIns="45720" rIns="91440" bIns="45720" rtlCol="0"/>
          <a:lstStyle>
            <a:lvl1pPr algn="r">
              <a:defRPr sz="1200"/>
            </a:lvl1pPr>
          </a:lstStyle>
          <a:p>
            <a:fld id="{5838515F-6EC2-437A-BB7E-FAEE704D1F72}" type="datetimeFigureOut">
              <a:rPr lang="en-US" smtClean="0"/>
              <a:pPr/>
              <a:t>20-Oct-17</a:t>
            </a:fld>
            <a:endParaRPr lang="en-US"/>
          </a:p>
        </p:txBody>
      </p:sp>
      <p:sp>
        <p:nvSpPr>
          <p:cNvPr id="4" name="Slide Image Placeholder 3"/>
          <p:cNvSpPr>
            <a:spLocks noGrp="1" noRot="1" noChangeAspect="1"/>
          </p:cNvSpPr>
          <p:nvPr>
            <p:ph type="sldImg" idx="2"/>
          </p:nvPr>
        </p:nvSpPr>
        <p:spPr>
          <a:xfrm>
            <a:off x="1382713" y="1163638"/>
            <a:ext cx="4189412"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79925"/>
            <a:ext cx="5564188"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6725"/>
          </a:xfrm>
          <a:prstGeom prst="rect">
            <a:avLst/>
          </a:prstGeom>
        </p:spPr>
        <p:txBody>
          <a:bodyPr vert="horz" lIns="91440" tIns="45720" rIns="91440" bIns="45720" rtlCol="0" anchor="b"/>
          <a:lstStyle>
            <a:lvl1pPr algn="r">
              <a:defRPr sz="1200"/>
            </a:lvl1pPr>
          </a:lstStyle>
          <a:p>
            <a:fld id="{F0448D81-7B12-46D2-AC3D-02B3D3820BAF}" type="slidenum">
              <a:rPr lang="en-US" smtClean="0"/>
              <a:pPr/>
              <a:t>‹#›</a:t>
            </a:fld>
            <a:endParaRPr lang="en-US"/>
          </a:p>
        </p:txBody>
      </p:sp>
    </p:spTree>
    <p:extLst>
      <p:ext uri="{BB962C8B-B14F-4D97-AF65-F5344CB8AC3E}">
        <p14:creationId xmlns:p14="http://schemas.microsoft.com/office/powerpoint/2010/main" val="2313935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13E27A-6829-4858-AC8A-95A2FED96CFA}" type="datetime1">
              <a:rPr lang="en-US" smtClean="0"/>
              <a:pPr/>
              <a:t>20-Oct-17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8661F-1CDE-4F7E-AE93-7F9785FD6839}" type="slidenum">
              <a:rPr lang="en-US" smtClean="0"/>
              <a:pPr/>
              <a:t>‹#›</a:t>
            </a:fld>
            <a:endParaRPr lang="en-US"/>
          </a:p>
        </p:txBody>
      </p:sp>
    </p:spTree>
    <p:extLst>
      <p:ext uri="{BB962C8B-B14F-4D97-AF65-F5344CB8AC3E}">
        <p14:creationId xmlns:p14="http://schemas.microsoft.com/office/powerpoint/2010/main" val="301507837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3A453-39ED-4DFC-9998-925390E54FB5}" type="datetime1">
              <a:rPr lang="en-US" smtClean="0"/>
              <a:pPr/>
              <a:t>20-Oct-17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8661F-1CDE-4F7E-AE93-7F9785FD6839}" type="slidenum">
              <a:rPr lang="en-US" smtClean="0"/>
              <a:pPr/>
              <a:t>‹#›</a:t>
            </a:fld>
            <a:endParaRPr lang="en-US"/>
          </a:p>
        </p:txBody>
      </p:sp>
    </p:spTree>
    <p:extLst>
      <p:ext uri="{BB962C8B-B14F-4D97-AF65-F5344CB8AC3E}">
        <p14:creationId xmlns:p14="http://schemas.microsoft.com/office/powerpoint/2010/main" val="163344603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32752-9D6A-4145-903A-1A342C960588}" type="datetime1">
              <a:rPr lang="en-US" smtClean="0"/>
              <a:pPr/>
              <a:t>20-Oct-17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8661F-1CDE-4F7E-AE93-7F9785FD6839}" type="slidenum">
              <a:rPr lang="en-US" smtClean="0"/>
              <a:pPr/>
              <a:t>‹#›</a:t>
            </a:fld>
            <a:endParaRPr lang="en-US"/>
          </a:p>
        </p:txBody>
      </p:sp>
    </p:spTree>
    <p:extLst>
      <p:ext uri="{BB962C8B-B14F-4D97-AF65-F5344CB8AC3E}">
        <p14:creationId xmlns:p14="http://schemas.microsoft.com/office/powerpoint/2010/main" val="41079477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7778C478-A667-459C-95C1-602619C7249F}" type="datetime1">
              <a:rPr lang="en-US" smtClean="0"/>
              <a:pPr/>
              <a:t>20-Oct-17</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08A8661F-1CDE-4F7E-AE93-7F9785FD6839}" type="slidenum">
              <a:rPr lang="en-US" smtClean="0"/>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9455169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6C917F-6980-41B9-9485-1511F98E9C95}" type="datetime1">
              <a:rPr lang="en-US" smtClean="0"/>
              <a:pPr/>
              <a:t>20-Oct-17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8661F-1CDE-4F7E-AE93-7F9785FD6839}" type="slidenum">
              <a:rPr lang="en-US" smtClean="0"/>
              <a:pPr/>
              <a:t>‹#›</a:t>
            </a:fld>
            <a:endParaRPr lang="en-US"/>
          </a:p>
        </p:txBody>
      </p:sp>
      <p:pic>
        <p:nvPicPr>
          <p:cNvPr id="7" name="Picture 6" descr="300px-COMSATS_Logo.svg.png"/>
          <p:cNvPicPr>
            <a:picLocks noChangeAspect="1"/>
          </p:cNvPicPr>
          <p:nvPr userDrawn="1"/>
        </p:nvPicPr>
        <p:blipFill>
          <a:blip r:embed="rId2" cstate="print"/>
          <a:stretch>
            <a:fillRect/>
          </a:stretch>
        </p:blipFill>
        <p:spPr>
          <a:xfrm>
            <a:off x="7922419" y="736201"/>
            <a:ext cx="584679" cy="584679"/>
          </a:xfrm>
          <a:prstGeom prst="rect">
            <a:avLst/>
          </a:prstGeom>
        </p:spPr>
      </p:pic>
    </p:spTree>
    <p:extLst>
      <p:ext uri="{BB962C8B-B14F-4D97-AF65-F5344CB8AC3E}">
        <p14:creationId xmlns:p14="http://schemas.microsoft.com/office/powerpoint/2010/main" val="398218749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082818B4-A274-4805-9CF6-EC2C66B36B84}" type="datetime1">
              <a:rPr lang="en-US" smtClean="0"/>
              <a:pPr/>
              <a:t>20-Oct-17</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08A8661F-1CDE-4F7E-AE93-7F9785FD6839}" type="slidenum">
              <a:rPr lang="en-US" smtClean="0"/>
              <a:pPr/>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75626402"/>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9BA6E5-3BD5-47D1-8428-41AE205A69C5}" type="datetime1">
              <a:rPr lang="en-US" smtClean="0"/>
              <a:pPr/>
              <a:t>20-Oct-17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8661F-1CDE-4F7E-AE93-7F9785FD6839}" type="slidenum">
              <a:rPr lang="en-US" smtClean="0"/>
              <a:pPr/>
              <a:t>‹#›</a:t>
            </a:fld>
            <a:endParaRPr lang="en-US"/>
          </a:p>
        </p:txBody>
      </p:sp>
      <p:pic>
        <p:nvPicPr>
          <p:cNvPr id="8" name="Picture 7" descr="300px-COMSATS_Logo.svg.png"/>
          <p:cNvPicPr>
            <a:picLocks noChangeAspect="1"/>
          </p:cNvPicPr>
          <p:nvPr userDrawn="1"/>
        </p:nvPicPr>
        <p:blipFill>
          <a:blip r:embed="rId2" cstate="print"/>
          <a:stretch>
            <a:fillRect/>
          </a:stretch>
        </p:blipFill>
        <p:spPr>
          <a:xfrm>
            <a:off x="7930671" y="736201"/>
            <a:ext cx="584679" cy="584679"/>
          </a:xfrm>
          <a:prstGeom prst="rect">
            <a:avLst/>
          </a:prstGeom>
        </p:spPr>
      </p:pic>
    </p:spTree>
    <p:extLst>
      <p:ext uri="{BB962C8B-B14F-4D97-AF65-F5344CB8AC3E}">
        <p14:creationId xmlns:p14="http://schemas.microsoft.com/office/powerpoint/2010/main" val="238761078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A01DE9-A90E-4E90-B4EB-55A134E3460F}" type="datetime1">
              <a:rPr lang="en-US" smtClean="0"/>
              <a:pPr/>
              <a:t>20-Oct-17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8661F-1CDE-4F7E-AE93-7F9785FD6839}" type="slidenum">
              <a:rPr lang="en-US" smtClean="0"/>
              <a:pPr/>
              <a:t>‹#›</a:t>
            </a:fld>
            <a:endParaRPr lang="en-US"/>
          </a:p>
        </p:txBody>
      </p:sp>
      <p:pic>
        <p:nvPicPr>
          <p:cNvPr id="10" name="Picture 9" descr="300px-COMSATS_Logo.svg.png"/>
          <p:cNvPicPr>
            <a:picLocks noChangeAspect="1"/>
          </p:cNvPicPr>
          <p:nvPr userDrawn="1"/>
        </p:nvPicPr>
        <p:blipFill>
          <a:blip r:embed="rId2" cstate="print"/>
          <a:stretch>
            <a:fillRect/>
          </a:stretch>
        </p:blipFill>
        <p:spPr>
          <a:xfrm>
            <a:off x="7935866" y="762000"/>
            <a:ext cx="584679" cy="584679"/>
          </a:xfrm>
          <a:prstGeom prst="rect">
            <a:avLst/>
          </a:prstGeom>
        </p:spPr>
      </p:pic>
    </p:spTree>
    <p:extLst>
      <p:ext uri="{BB962C8B-B14F-4D97-AF65-F5344CB8AC3E}">
        <p14:creationId xmlns:p14="http://schemas.microsoft.com/office/powerpoint/2010/main" val="413498755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641AE9-E6DC-4111-B760-69E31DFD3B83}" type="datetime1">
              <a:rPr lang="en-US" smtClean="0"/>
              <a:pPr/>
              <a:t>20-Oct-17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8661F-1CDE-4F7E-AE93-7F9785FD6839}" type="slidenum">
              <a:rPr lang="en-US" smtClean="0"/>
              <a:pPr/>
              <a:t>‹#›</a:t>
            </a:fld>
            <a:endParaRPr lang="en-US"/>
          </a:p>
        </p:txBody>
      </p:sp>
      <p:pic>
        <p:nvPicPr>
          <p:cNvPr id="6" name="Picture 5" descr="300px-COMSATS_Logo.svg.png"/>
          <p:cNvPicPr>
            <a:picLocks noChangeAspect="1"/>
          </p:cNvPicPr>
          <p:nvPr userDrawn="1"/>
        </p:nvPicPr>
        <p:blipFill>
          <a:blip r:embed="rId2" cstate="print"/>
          <a:stretch>
            <a:fillRect/>
          </a:stretch>
        </p:blipFill>
        <p:spPr>
          <a:xfrm>
            <a:off x="7935866" y="762000"/>
            <a:ext cx="584679" cy="584679"/>
          </a:xfrm>
          <a:prstGeom prst="rect">
            <a:avLst/>
          </a:prstGeom>
        </p:spPr>
      </p:pic>
    </p:spTree>
    <p:extLst>
      <p:ext uri="{BB962C8B-B14F-4D97-AF65-F5344CB8AC3E}">
        <p14:creationId xmlns:p14="http://schemas.microsoft.com/office/powerpoint/2010/main" val="291539587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7021D-B7B3-446B-A3BB-A4A0744A5336}" type="datetime1">
              <a:rPr lang="en-US" smtClean="0"/>
              <a:pPr/>
              <a:t>20-Oct-17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8661F-1CDE-4F7E-AE93-7F9785FD6839}" type="slidenum">
              <a:rPr lang="en-US" smtClean="0"/>
              <a:pPr/>
              <a:t>‹#›</a:t>
            </a:fld>
            <a:endParaRPr lang="en-US"/>
          </a:p>
        </p:txBody>
      </p:sp>
      <p:pic>
        <p:nvPicPr>
          <p:cNvPr id="5" name="Picture 4" descr="300px-COMSATS_Logo.svg.png"/>
          <p:cNvPicPr>
            <a:picLocks noChangeAspect="1"/>
          </p:cNvPicPr>
          <p:nvPr userDrawn="1"/>
        </p:nvPicPr>
        <p:blipFill>
          <a:blip r:embed="rId2" cstate="print"/>
          <a:stretch>
            <a:fillRect/>
          </a:stretch>
        </p:blipFill>
        <p:spPr>
          <a:xfrm>
            <a:off x="7935866" y="762000"/>
            <a:ext cx="584679" cy="584679"/>
          </a:xfrm>
          <a:prstGeom prst="rect">
            <a:avLst/>
          </a:prstGeom>
        </p:spPr>
      </p:pic>
    </p:spTree>
    <p:extLst>
      <p:ext uri="{BB962C8B-B14F-4D97-AF65-F5344CB8AC3E}">
        <p14:creationId xmlns:p14="http://schemas.microsoft.com/office/powerpoint/2010/main" val="284559791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82BE0F6-31DD-4360-BDEA-779190F0E8E8}" type="datetime1">
              <a:rPr lang="en-US" smtClean="0"/>
              <a:pPr/>
              <a:t>20-Oct-17</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8A8661F-1CDE-4F7E-AE93-7F9785FD6839}"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300px-COMSATS_Logo.svg.png"/>
          <p:cNvPicPr>
            <a:picLocks noChangeAspect="1"/>
          </p:cNvPicPr>
          <p:nvPr userDrawn="1"/>
        </p:nvPicPr>
        <p:blipFill>
          <a:blip r:embed="rId2" cstate="print"/>
          <a:stretch>
            <a:fillRect/>
          </a:stretch>
        </p:blipFill>
        <p:spPr>
          <a:xfrm>
            <a:off x="7935153" y="304800"/>
            <a:ext cx="584679" cy="584679"/>
          </a:xfrm>
          <a:prstGeom prst="rect">
            <a:avLst/>
          </a:prstGeom>
        </p:spPr>
      </p:pic>
    </p:spTree>
    <p:extLst>
      <p:ext uri="{BB962C8B-B14F-4D97-AF65-F5344CB8AC3E}">
        <p14:creationId xmlns:p14="http://schemas.microsoft.com/office/powerpoint/2010/main" val="370783373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1578F-5DA8-473D-B427-4F0A4E68F904}" type="datetime1">
              <a:rPr lang="en-US" smtClean="0"/>
              <a:pPr/>
              <a:t>20-Oct-17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8661F-1CDE-4F7E-AE93-7F9785FD6839}" type="slidenum">
              <a:rPr lang="en-US" smtClean="0"/>
              <a:pPr/>
              <a:t>‹#›</a:t>
            </a:fld>
            <a:endParaRPr lang="en-US"/>
          </a:p>
        </p:txBody>
      </p:sp>
      <p:pic>
        <p:nvPicPr>
          <p:cNvPr id="7" name="Picture 6" descr="300px-COMSATS_Logo.svg.png"/>
          <p:cNvPicPr>
            <a:picLocks noChangeAspect="1"/>
          </p:cNvPicPr>
          <p:nvPr userDrawn="1"/>
        </p:nvPicPr>
        <p:blipFill>
          <a:blip r:embed="rId2" cstate="print"/>
          <a:stretch>
            <a:fillRect/>
          </a:stretch>
        </p:blipFill>
        <p:spPr>
          <a:xfrm>
            <a:off x="7922419" y="736201"/>
            <a:ext cx="584679" cy="584679"/>
          </a:xfrm>
          <a:prstGeom prst="rect">
            <a:avLst/>
          </a:prstGeom>
        </p:spPr>
      </p:pic>
    </p:spTree>
    <p:extLst>
      <p:ext uri="{BB962C8B-B14F-4D97-AF65-F5344CB8AC3E}">
        <p14:creationId xmlns:p14="http://schemas.microsoft.com/office/powerpoint/2010/main" val="209738699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6581ABD4-1B62-426E-8026-FC97F5BA9EBB}" type="datetime1">
              <a:rPr lang="en-US" smtClean="0"/>
              <a:pPr/>
              <a:t>20-Oct-17</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8A8661F-1CDE-4F7E-AE93-7F9785FD6839}"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300px-COMSATS_Logo.svg.png"/>
          <p:cNvPicPr>
            <a:picLocks noChangeAspect="1"/>
          </p:cNvPicPr>
          <p:nvPr userDrawn="1"/>
        </p:nvPicPr>
        <p:blipFill>
          <a:blip r:embed="rId2" cstate="print"/>
          <a:stretch>
            <a:fillRect/>
          </a:stretch>
        </p:blipFill>
        <p:spPr>
          <a:xfrm>
            <a:off x="7930671" y="304800"/>
            <a:ext cx="584679" cy="584679"/>
          </a:xfrm>
          <a:prstGeom prst="rect">
            <a:avLst/>
          </a:prstGeom>
        </p:spPr>
      </p:pic>
    </p:spTree>
    <p:extLst>
      <p:ext uri="{BB962C8B-B14F-4D97-AF65-F5344CB8AC3E}">
        <p14:creationId xmlns:p14="http://schemas.microsoft.com/office/powerpoint/2010/main" val="408640371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E5229-A8B5-491F-B2C7-5872EF84B8CE}" type="datetime1">
              <a:rPr lang="en-US" smtClean="0"/>
              <a:pPr/>
              <a:t>20-Oct-17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8661F-1CDE-4F7E-AE93-7F9785FD6839}" type="slidenum">
              <a:rPr lang="en-US" smtClean="0"/>
              <a:pPr/>
              <a:t>‹#›</a:t>
            </a:fld>
            <a:endParaRPr lang="en-US"/>
          </a:p>
        </p:txBody>
      </p:sp>
    </p:spTree>
    <p:extLst>
      <p:ext uri="{BB962C8B-B14F-4D97-AF65-F5344CB8AC3E}">
        <p14:creationId xmlns:p14="http://schemas.microsoft.com/office/powerpoint/2010/main" val="226422417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4A228-8A8A-4151-BE87-3C8327C4B9D8}" type="datetime1">
              <a:rPr lang="en-US" smtClean="0"/>
              <a:pPr/>
              <a:t>20-Oct-17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8661F-1CDE-4F7E-AE93-7F9785FD6839}" type="slidenum">
              <a:rPr lang="en-US" smtClean="0"/>
              <a:pPr/>
              <a:t>‹#›</a:t>
            </a:fld>
            <a:endParaRPr lang="en-US"/>
          </a:p>
        </p:txBody>
      </p:sp>
    </p:spTree>
    <p:extLst>
      <p:ext uri="{BB962C8B-B14F-4D97-AF65-F5344CB8AC3E}">
        <p14:creationId xmlns:p14="http://schemas.microsoft.com/office/powerpoint/2010/main" val="109367461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B5D39B-C74E-44B1-AECB-4FC807B0A836}" type="datetime1">
              <a:rPr lang="en-US" smtClean="0"/>
              <a:pPr/>
              <a:t>20-Oct-17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8661F-1CDE-4F7E-AE93-7F9785FD6839}" type="slidenum">
              <a:rPr lang="en-US" smtClean="0"/>
              <a:pPr/>
              <a:t>‹#›</a:t>
            </a:fld>
            <a:endParaRPr lang="en-US"/>
          </a:p>
        </p:txBody>
      </p:sp>
    </p:spTree>
    <p:extLst>
      <p:ext uri="{BB962C8B-B14F-4D97-AF65-F5344CB8AC3E}">
        <p14:creationId xmlns:p14="http://schemas.microsoft.com/office/powerpoint/2010/main" val="350622003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A75C04-2125-4ABD-B41A-893C5BB0CA7C}" type="datetime1">
              <a:rPr lang="en-US" smtClean="0"/>
              <a:pPr/>
              <a:t>20-Oct-17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8661F-1CDE-4F7E-AE93-7F9785FD6839}" type="slidenum">
              <a:rPr lang="en-US" smtClean="0"/>
              <a:pPr/>
              <a:t>‹#›</a:t>
            </a:fld>
            <a:endParaRPr lang="en-US"/>
          </a:p>
        </p:txBody>
      </p:sp>
      <p:pic>
        <p:nvPicPr>
          <p:cNvPr id="8" name="Picture 7" descr="300px-COMSATS_Logo.svg.png"/>
          <p:cNvPicPr>
            <a:picLocks noChangeAspect="1"/>
          </p:cNvPicPr>
          <p:nvPr userDrawn="1"/>
        </p:nvPicPr>
        <p:blipFill>
          <a:blip r:embed="rId2" cstate="print"/>
          <a:stretch>
            <a:fillRect/>
          </a:stretch>
        </p:blipFill>
        <p:spPr>
          <a:xfrm>
            <a:off x="7930671" y="736201"/>
            <a:ext cx="584679" cy="584679"/>
          </a:xfrm>
          <a:prstGeom prst="rect">
            <a:avLst/>
          </a:prstGeom>
        </p:spPr>
      </p:pic>
    </p:spTree>
    <p:extLst>
      <p:ext uri="{BB962C8B-B14F-4D97-AF65-F5344CB8AC3E}">
        <p14:creationId xmlns:p14="http://schemas.microsoft.com/office/powerpoint/2010/main" val="317296761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C75D1E-99F2-4C81-8930-55F563658BAB}" type="datetime1">
              <a:rPr lang="en-US" smtClean="0"/>
              <a:pPr/>
              <a:t>20-Oct-17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8661F-1CDE-4F7E-AE93-7F9785FD6839}"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pic>
        <p:nvPicPr>
          <p:cNvPr id="11" name="Picture 10" descr="300px-COMSATS_Logo.svg.png"/>
          <p:cNvPicPr>
            <a:picLocks noChangeAspect="1"/>
          </p:cNvPicPr>
          <p:nvPr userDrawn="1"/>
        </p:nvPicPr>
        <p:blipFill>
          <a:blip r:embed="rId2" cstate="print"/>
          <a:stretch>
            <a:fillRect/>
          </a:stretch>
        </p:blipFill>
        <p:spPr>
          <a:xfrm>
            <a:off x="7935866" y="762000"/>
            <a:ext cx="584679" cy="584679"/>
          </a:xfrm>
          <a:prstGeom prst="rect">
            <a:avLst/>
          </a:prstGeom>
        </p:spPr>
      </p:pic>
    </p:spTree>
    <p:extLst>
      <p:ext uri="{BB962C8B-B14F-4D97-AF65-F5344CB8AC3E}">
        <p14:creationId xmlns:p14="http://schemas.microsoft.com/office/powerpoint/2010/main" val="400788639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8D04FD-C61A-4C1F-8917-518281FDAF42}" type="datetime1">
              <a:rPr lang="en-US" smtClean="0"/>
              <a:pPr/>
              <a:t>20-Oct-17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8661F-1CDE-4F7E-AE93-7F9785FD6839}" type="slidenum">
              <a:rPr lang="en-US" smtClean="0"/>
              <a:pPr/>
              <a:t>‹#›</a:t>
            </a:fld>
            <a:endParaRPr lang="en-US"/>
          </a:p>
        </p:txBody>
      </p:sp>
      <p:sp>
        <p:nvSpPr>
          <p:cNvPr id="6" name="Title 5"/>
          <p:cNvSpPr>
            <a:spLocks noGrp="1"/>
          </p:cNvSpPr>
          <p:nvPr>
            <p:ph type="title"/>
          </p:nvPr>
        </p:nvSpPr>
        <p:spPr/>
        <p:txBody>
          <a:bodyPr/>
          <a:lstStyle/>
          <a:p>
            <a:r>
              <a:rPr lang="en-US"/>
              <a:t>Click to edit Master title style</a:t>
            </a:r>
          </a:p>
        </p:txBody>
      </p:sp>
      <p:pic>
        <p:nvPicPr>
          <p:cNvPr id="7" name="Picture 6" descr="300px-COMSATS_Logo.svg.png"/>
          <p:cNvPicPr>
            <a:picLocks noChangeAspect="1"/>
          </p:cNvPicPr>
          <p:nvPr userDrawn="1"/>
        </p:nvPicPr>
        <p:blipFill>
          <a:blip r:embed="rId2" cstate="print"/>
          <a:stretch>
            <a:fillRect/>
          </a:stretch>
        </p:blipFill>
        <p:spPr>
          <a:xfrm>
            <a:off x="7935866" y="762000"/>
            <a:ext cx="584679" cy="584679"/>
          </a:xfrm>
          <a:prstGeom prst="rect">
            <a:avLst/>
          </a:prstGeom>
        </p:spPr>
      </p:pic>
    </p:spTree>
    <p:extLst>
      <p:ext uri="{BB962C8B-B14F-4D97-AF65-F5344CB8AC3E}">
        <p14:creationId xmlns:p14="http://schemas.microsoft.com/office/powerpoint/2010/main" val="164298596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E0844-7948-4F72-82BE-3D93935417C9}" type="datetime1">
              <a:rPr lang="en-US" smtClean="0"/>
              <a:pPr/>
              <a:t>20-Oct-17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8661F-1CDE-4F7E-AE93-7F9785FD6839}" type="slidenum">
              <a:rPr lang="en-US" smtClean="0"/>
              <a:pPr/>
              <a:t>‹#›</a:t>
            </a:fld>
            <a:endParaRPr lang="en-US"/>
          </a:p>
        </p:txBody>
      </p:sp>
      <p:pic>
        <p:nvPicPr>
          <p:cNvPr id="5" name="Picture 4" descr="300px-COMSATS_Logo.svg.png"/>
          <p:cNvPicPr>
            <a:picLocks noChangeAspect="1"/>
          </p:cNvPicPr>
          <p:nvPr userDrawn="1"/>
        </p:nvPicPr>
        <p:blipFill>
          <a:blip r:embed="rId2" cstate="print"/>
          <a:stretch>
            <a:fillRect/>
          </a:stretch>
        </p:blipFill>
        <p:spPr>
          <a:xfrm>
            <a:off x="7935866" y="762000"/>
            <a:ext cx="584679" cy="584679"/>
          </a:xfrm>
          <a:prstGeom prst="rect">
            <a:avLst/>
          </a:prstGeom>
        </p:spPr>
      </p:pic>
    </p:spTree>
    <p:extLst>
      <p:ext uri="{BB962C8B-B14F-4D97-AF65-F5344CB8AC3E}">
        <p14:creationId xmlns:p14="http://schemas.microsoft.com/office/powerpoint/2010/main" val="80729636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392C7F97-2171-48BF-A115-1D04E584FDE8}" type="datetime1">
              <a:rPr lang="en-US" smtClean="0"/>
              <a:pPr/>
              <a:t>20-Oct-17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8661F-1CDE-4F7E-AE93-7F9785FD6839}" type="slidenum">
              <a:rPr lang="en-US" smtClean="0"/>
              <a:pPr/>
              <a:t>‹#›</a:t>
            </a:fld>
            <a:endParaRPr lang="en-US"/>
          </a:p>
        </p:txBody>
      </p:sp>
      <p:pic>
        <p:nvPicPr>
          <p:cNvPr id="8" name="Picture 7" descr="300px-COMSATS_Logo.svg.png"/>
          <p:cNvPicPr>
            <a:picLocks noChangeAspect="1"/>
          </p:cNvPicPr>
          <p:nvPr userDrawn="1"/>
        </p:nvPicPr>
        <p:blipFill>
          <a:blip r:embed="rId2" cstate="print"/>
          <a:stretch>
            <a:fillRect/>
          </a:stretch>
        </p:blipFill>
        <p:spPr>
          <a:xfrm>
            <a:off x="7935153" y="304800"/>
            <a:ext cx="584679" cy="584679"/>
          </a:xfrm>
          <a:prstGeom prst="rect">
            <a:avLst/>
          </a:prstGeom>
        </p:spPr>
      </p:pic>
    </p:spTree>
    <p:extLst>
      <p:ext uri="{BB962C8B-B14F-4D97-AF65-F5344CB8AC3E}">
        <p14:creationId xmlns:p14="http://schemas.microsoft.com/office/powerpoint/2010/main" val="179869798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2272E280-15FE-4994-A5C0-120FA3140E31}" type="datetime1">
              <a:rPr lang="en-US" smtClean="0"/>
              <a:pPr/>
              <a:t>20-Oct-17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8661F-1CDE-4F7E-AE93-7F9785FD6839}" type="slidenum">
              <a:rPr lang="en-US" smtClean="0"/>
              <a:pPr/>
              <a:t>‹#›</a:t>
            </a:fld>
            <a:endParaRPr lang="en-US"/>
          </a:p>
        </p:txBody>
      </p:sp>
      <p:pic>
        <p:nvPicPr>
          <p:cNvPr id="8" name="Picture 7" descr="300px-COMSATS_Logo.svg.png"/>
          <p:cNvPicPr>
            <a:picLocks noChangeAspect="1"/>
          </p:cNvPicPr>
          <p:nvPr userDrawn="1"/>
        </p:nvPicPr>
        <p:blipFill>
          <a:blip r:embed="rId2" cstate="print"/>
          <a:stretch>
            <a:fillRect/>
          </a:stretch>
        </p:blipFill>
        <p:spPr>
          <a:xfrm>
            <a:off x="7930671" y="304800"/>
            <a:ext cx="584679" cy="584679"/>
          </a:xfrm>
          <a:prstGeom prst="rect">
            <a:avLst/>
          </a:prstGeom>
        </p:spPr>
      </p:pic>
    </p:spTree>
    <p:extLst>
      <p:ext uri="{BB962C8B-B14F-4D97-AF65-F5344CB8AC3E}">
        <p14:creationId xmlns:p14="http://schemas.microsoft.com/office/powerpoint/2010/main" val="215923177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21A90B50-4074-4E71-83C2-221D8A4CAB8A}" type="datetime1">
              <a:rPr lang="en-US" smtClean="0"/>
              <a:pPr/>
              <a:t>20-Oct-17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08A8661F-1CDE-4F7E-AE93-7F9785FD6839}" type="slidenum">
              <a:rPr lang="en-US" smtClean="0"/>
              <a:pPr/>
              <a:t>‹#›</a:t>
            </a:fld>
            <a:endParaRPr lang="en-US"/>
          </a:p>
        </p:txBody>
      </p:sp>
    </p:spTree>
    <p:extLst>
      <p:ext uri="{BB962C8B-B14F-4D97-AF65-F5344CB8AC3E}">
        <p14:creationId xmlns:p14="http://schemas.microsoft.com/office/powerpoint/2010/main" val="76735183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spd="med">
    <p:fade/>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3026505A-897B-4DEF-B3F0-985E9B42454A}" type="datetime1">
              <a:rPr lang="en-US" smtClean="0"/>
              <a:pPr/>
              <a:t>20-Oct-17</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08A8661F-1CDE-4F7E-AE93-7F9785FD6839}" type="slidenum">
              <a:rPr lang="en-US" smtClean="0"/>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235719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spd="med">
    <p:fade/>
  </p:transition>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https://thumbs.dreamstime.com/b/d-businessman-writing-skill-wordcloud-touch-screen-rendering-business-person-word-tags-skills-transparent-white-people-358285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61" r="6139"/>
          <a:stretch/>
        </p:blipFill>
        <p:spPr bwMode="auto">
          <a:xfrm>
            <a:off x="921021" y="2019301"/>
            <a:ext cx="1970315" cy="266155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2335155" y="1719475"/>
            <a:ext cx="6270922" cy="1817914"/>
          </a:xfrm>
        </p:spPr>
        <p:txBody>
          <a:bodyPr/>
          <a:lstStyle/>
          <a:p>
            <a:r>
              <a:rPr lang="en-US" sz="4000" dirty="0">
                <a:latin typeface="Candara" panose="020E0502030303020204" pitchFamily="34" charset="0"/>
              </a:rPr>
              <a:t>HUM 102 </a:t>
            </a:r>
            <a:br>
              <a:rPr lang="en-US" sz="4000" dirty="0">
                <a:latin typeface="Candara" panose="020E0502030303020204" pitchFamily="34" charset="0"/>
              </a:rPr>
            </a:br>
            <a:r>
              <a:rPr lang="en-US" sz="4000" dirty="0">
                <a:latin typeface="Candara" panose="020E0502030303020204" pitchFamily="34" charset="0"/>
              </a:rPr>
              <a:t>Report Writing Skills</a:t>
            </a:r>
          </a:p>
        </p:txBody>
      </p:sp>
      <p:sp>
        <p:nvSpPr>
          <p:cNvPr id="6" name="Subtitle 5"/>
          <p:cNvSpPr>
            <a:spLocks noGrp="1"/>
          </p:cNvSpPr>
          <p:nvPr>
            <p:ph type="subTitle" idx="1"/>
          </p:nvPr>
        </p:nvSpPr>
        <p:spPr>
          <a:xfrm>
            <a:off x="4576040" y="5155263"/>
            <a:ext cx="5123755" cy="814678"/>
          </a:xfrm>
        </p:spPr>
        <p:txBody>
          <a:bodyPr>
            <a:normAutofit/>
          </a:bodyPr>
          <a:lstStyle/>
          <a:p>
            <a:r>
              <a:rPr lang="en-US" sz="3000" dirty="0">
                <a:latin typeface="Candara" panose="020E0502030303020204" pitchFamily="34" charset="0"/>
              </a:rPr>
              <a:t>Lecture 20</a:t>
            </a:r>
          </a:p>
        </p:txBody>
      </p:sp>
      <p:sp>
        <p:nvSpPr>
          <p:cNvPr id="4" name="Slide Number Placeholder 3"/>
          <p:cNvSpPr>
            <a:spLocks noGrp="1"/>
          </p:cNvSpPr>
          <p:nvPr>
            <p:ph type="sldNum" sz="quarter" idx="12"/>
          </p:nvPr>
        </p:nvSpPr>
        <p:spPr/>
        <p:txBody>
          <a:bodyPr/>
          <a:lstStyle/>
          <a:p>
            <a:fld id="{EF3C9425-2EF3-4F8B-B8C0-E4714BE1748E}" type="slidenum">
              <a:rPr lang="en-US" smtClean="0">
                <a:latin typeface="Candara" panose="020E0502030303020204" pitchFamily="34" charset="0"/>
              </a:rPr>
              <a:pPr/>
              <a:t>1</a:t>
            </a:fld>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5F9F715D-C8AA-48EC-ABCE-37FFECA13F26}"/>
              </a:ext>
            </a:extLst>
          </p:cNvPr>
          <p:cNvGrpSpPr/>
          <p:nvPr/>
        </p:nvGrpSpPr>
        <p:grpSpPr>
          <a:xfrm>
            <a:off x="0" y="6756400"/>
            <a:ext cx="9144000" cy="101600"/>
            <a:chOff x="0" y="5791200"/>
            <a:chExt cx="8084345" cy="330200"/>
          </a:xfrm>
        </p:grpSpPr>
        <p:sp>
          <p:nvSpPr>
            <p:cNvPr id="9" name="Rectangle 8">
              <a:extLst>
                <a:ext uri="{FF2B5EF4-FFF2-40B4-BE49-F238E27FC236}">
                  <a16:creationId xmlns:a16="http://schemas.microsoft.com/office/drawing/2014/main" id="{924788B3-B30D-4880-9314-0EA2FD2730B1}"/>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Rectangle 9">
              <a:extLst>
                <a:ext uri="{FF2B5EF4-FFF2-40B4-BE49-F238E27FC236}">
                  <a16:creationId xmlns:a16="http://schemas.microsoft.com/office/drawing/2014/main" id="{553314D2-B431-4DE7-9740-F2A0CE76ADCC}"/>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 name="Rectangle 10">
              <a:extLst>
                <a:ext uri="{FF2B5EF4-FFF2-40B4-BE49-F238E27FC236}">
                  <a16:creationId xmlns:a16="http://schemas.microsoft.com/office/drawing/2014/main" id="{38723EAC-C6A7-4562-8FF8-3819CFD3C1AE}"/>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Rectangle 11">
              <a:extLst>
                <a:ext uri="{FF2B5EF4-FFF2-40B4-BE49-F238E27FC236}">
                  <a16:creationId xmlns:a16="http://schemas.microsoft.com/office/drawing/2014/main" id="{0D38CCC0-2E99-481A-BB63-648ECE21F769}"/>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Rectangle 12">
              <a:extLst>
                <a:ext uri="{FF2B5EF4-FFF2-40B4-BE49-F238E27FC236}">
                  <a16:creationId xmlns:a16="http://schemas.microsoft.com/office/drawing/2014/main" id="{A96FB1F1-A525-4B54-A50B-0F367D78B8E9}"/>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Rectangle 13">
              <a:extLst>
                <a:ext uri="{FF2B5EF4-FFF2-40B4-BE49-F238E27FC236}">
                  <a16:creationId xmlns:a16="http://schemas.microsoft.com/office/drawing/2014/main" id="{CA99E091-A44E-44C4-A748-0CCBFB96EAE9}"/>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Rectangle 14">
              <a:extLst>
                <a:ext uri="{FF2B5EF4-FFF2-40B4-BE49-F238E27FC236}">
                  <a16:creationId xmlns:a16="http://schemas.microsoft.com/office/drawing/2014/main" id="{F20B15D0-95EA-4F94-95AA-D9BC10773206}"/>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Rectangle 15">
              <a:extLst>
                <a:ext uri="{FF2B5EF4-FFF2-40B4-BE49-F238E27FC236}">
                  <a16:creationId xmlns:a16="http://schemas.microsoft.com/office/drawing/2014/main" id="{2DADFBA8-B4D8-44DD-AAF5-1B694297C427}"/>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17" name="Group 16">
            <a:extLst>
              <a:ext uri="{FF2B5EF4-FFF2-40B4-BE49-F238E27FC236}">
                <a16:creationId xmlns:a16="http://schemas.microsoft.com/office/drawing/2014/main" id="{9F7479F2-4B5D-4B5F-9281-961FC2F1CD85}"/>
              </a:ext>
            </a:extLst>
          </p:cNvPr>
          <p:cNvGrpSpPr/>
          <p:nvPr/>
        </p:nvGrpSpPr>
        <p:grpSpPr>
          <a:xfrm rot="10800000">
            <a:off x="0" y="1"/>
            <a:ext cx="9144000" cy="101600"/>
            <a:chOff x="0" y="5791200"/>
            <a:chExt cx="8084345" cy="330200"/>
          </a:xfrm>
        </p:grpSpPr>
        <p:sp>
          <p:nvSpPr>
            <p:cNvPr id="18" name="Rectangle 17">
              <a:extLst>
                <a:ext uri="{FF2B5EF4-FFF2-40B4-BE49-F238E27FC236}">
                  <a16:creationId xmlns:a16="http://schemas.microsoft.com/office/drawing/2014/main" id="{901904AB-C745-4F67-ADB7-AE9CB7920D6F}"/>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76DF09-7E2E-4FC0-AADA-6904F167240D}"/>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B3D509-7E71-461F-8DF3-B35885B6FC8D}"/>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DFDA73D-0918-49BE-B1FB-30B594EA93AC}"/>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62E12DC-9942-4CC3-8C17-6F47A25997B7}"/>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6C3A48-AE9D-4BA6-A196-005839A877E0}"/>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31D6E1-F28D-4650-B07D-7CAFAA62E369}"/>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44EAA9-DA66-4F7D-BF0C-2FFBFDA342B4}"/>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descr="https://upload.wikimedia.org/wikipedia/en/thumb/f/fa/COMSATS_Logo.svg/1024px-COMSATS_Logo.svg.png">
            <a:extLst>
              <a:ext uri="{FF2B5EF4-FFF2-40B4-BE49-F238E27FC236}">
                <a16:creationId xmlns:a16="http://schemas.microsoft.com/office/drawing/2014/main" id="{3BDA0B77-F49C-4EF7-BA32-50BD2CC25C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7777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10</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80150"/>
            <a:ext cx="7848601" cy="295465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Cover Letter</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A supplement to the resume that includes more detailed information about yourself.</a:t>
            </a:r>
          </a:p>
          <a:p>
            <a:pPr marL="457200" indent="-457200" algn="just">
              <a:lnSpc>
                <a:spcPct val="150000"/>
              </a:lnSpc>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Shows off your qualifications to a prospective employer. </a:t>
            </a:r>
          </a:p>
          <a:p>
            <a:pPr marL="457200" indent="-457200" algn="just">
              <a:lnSpc>
                <a:spcPct val="150000"/>
              </a:lnSpc>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Expresses your interest in a position.</a:t>
            </a:r>
          </a:p>
          <a:p>
            <a:pPr marL="457200" indent="-457200" algn="just">
              <a:lnSpc>
                <a:spcPct val="150000"/>
              </a:lnSpc>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Highlights key points in your resume.</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11087"/>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183296"/>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A83289AE-EDC0-48E4-A81C-329004AFE3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4014367"/>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blue sketch arrow png">
            <a:extLst>
              <a:ext uri="{FF2B5EF4-FFF2-40B4-BE49-F238E27FC236}">
                <a16:creationId xmlns:a16="http://schemas.microsoft.com/office/drawing/2014/main" id="{61C5891D-1B70-44EA-B135-35EA4D0710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111203"/>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2" name="Picture 2" descr="Image result for blue sketch arrow png">
            <a:extLst>
              <a:ext uri="{FF2B5EF4-FFF2-40B4-BE49-F238E27FC236}">
                <a16:creationId xmlns:a16="http://schemas.microsoft.com/office/drawing/2014/main" id="{CD67EBF6-9E1A-427E-B737-52C7F74FA0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562785"/>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cover letter png">
            <a:extLst>
              <a:ext uri="{FF2B5EF4-FFF2-40B4-BE49-F238E27FC236}">
                <a16:creationId xmlns:a16="http://schemas.microsoft.com/office/drawing/2014/main" id="{BD892A61-913E-4A79-83EC-EF00F3856E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8568" y="3760808"/>
            <a:ext cx="3199570" cy="266630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C109EB99-D82E-474B-9789-CFE9826D29A6}"/>
              </a:ext>
            </a:extLst>
          </p:cNvPr>
          <p:cNvGrpSpPr/>
          <p:nvPr/>
        </p:nvGrpSpPr>
        <p:grpSpPr>
          <a:xfrm>
            <a:off x="0" y="6756400"/>
            <a:ext cx="9144000" cy="101600"/>
            <a:chOff x="0" y="5791200"/>
            <a:chExt cx="8084345" cy="330200"/>
          </a:xfrm>
        </p:grpSpPr>
        <p:sp>
          <p:nvSpPr>
            <p:cNvPr id="24" name="Rectangle 23">
              <a:extLst>
                <a:ext uri="{FF2B5EF4-FFF2-40B4-BE49-F238E27FC236}">
                  <a16:creationId xmlns:a16="http://schemas.microsoft.com/office/drawing/2014/main" id="{59D3E284-3404-41DB-989D-AB78BFB800FA}"/>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694A0A3B-0ED1-48B9-A0F3-5751F77134AA}"/>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488060F7-35B2-41B0-AC92-0C951EC4ADBE}"/>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D0CC77AB-2AAB-457E-8EB3-CEAFBC1DD30E}"/>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8" name="Rectangle 27">
              <a:extLst>
                <a:ext uri="{FF2B5EF4-FFF2-40B4-BE49-F238E27FC236}">
                  <a16:creationId xmlns:a16="http://schemas.microsoft.com/office/drawing/2014/main" id="{BB7DAC3F-703E-4279-8196-62C9A58D27FF}"/>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0D8232A2-BD5D-4E3D-BCBC-CECD41E88BF4}"/>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94087293-0D56-4D39-8609-BBD799506E4A}"/>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1" name="Rectangle 30">
              <a:extLst>
                <a:ext uri="{FF2B5EF4-FFF2-40B4-BE49-F238E27FC236}">
                  <a16:creationId xmlns:a16="http://schemas.microsoft.com/office/drawing/2014/main" id="{BD07B861-80A5-460F-A600-6337472E1B26}"/>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2" name="Group 31">
            <a:extLst>
              <a:ext uri="{FF2B5EF4-FFF2-40B4-BE49-F238E27FC236}">
                <a16:creationId xmlns:a16="http://schemas.microsoft.com/office/drawing/2014/main" id="{4FC21AE1-9384-43C3-B66B-E19F6D1F8162}"/>
              </a:ext>
            </a:extLst>
          </p:cNvPr>
          <p:cNvGrpSpPr/>
          <p:nvPr/>
        </p:nvGrpSpPr>
        <p:grpSpPr>
          <a:xfrm rot="10800000">
            <a:off x="0" y="1"/>
            <a:ext cx="9144000" cy="101600"/>
            <a:chOff x="0" y="5791200"/>
            <a:chExt cx="8084345" cy="330200"/>
          </a:xfrm>
        </p:grpSpPr>
        <p:sp>
          <p:nvSpPr>
            <p:cNvPr id="33" name="Rectangle 32">
              <a:extLst>
                <a:ext uri="{FF2B5EF4-FFF2-40B4-BE49-F238E27FC236}">
                  <a16:creationId xmlns:a16="http://schemas.microsoft.com/office/drawing/2014/main" id="{0A8004DE-9C65-401A-A0E1-ECBF5069C3A0}"/>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8CA371C-26E4-491B-8685-AA4B5EF0377C}"/>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3054335-2B57-40F1-A08D-3F0030CE6F08}"/>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035FF99-1688-4476-AFD7-C85A70D776E9}"/>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C41889F-5DA7-43EB-B995-BCA40757E9DE}"/>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5FB1ED6-BBD6-4DE8-9617-CB8275C4D470}"/>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83B15B4-A4C1-46BC-B1FC-21F93F51C4A0}"/>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CF26161-3348-4FA6-90D3-C530DE0DBF3B}"/>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icture 50" descr="https://upload.wikimedia.org/wikipedia/en/thumb/f/fa/COMSATS_Logo.svg/1024px-COMSATS_Logo.svg.png">
            <a:extLst>
              <a:ext uri="{FF2B5EF4-FFF2-40B4-BE49-F238E27FC236}">
                <a16:creationId xmlns:a16="http://schemas.microsoft.com/office/drawing/2014/main" id="{16A39B20-184D-49EE-B1C4-743ABDBEA51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91817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mph" presetSubtype="0" fill="hold" nodeType="clickEffect">
                                  <p:stCondLst>
                                    <p:cond delay="0"/>
                                  </p:stCondLst>
                                  <p:childTnLst>
                                    <p:animClr clrSpc="rgb" dir="cw">
                                      <p:cBhvr override="childStyle">
                                        <p:cTn id="17" dur="500" fill="hold"/>
                                        <p:tgtEl>
                                          <p:spTgt spid="17">
                                            <p:txEl>
                                              <p:pRg st="1" end="1"/>
                                            </p:txEl>
                                          </p:spTgt>
                                        </p:tgtEl>
                                        <p:attrNameLst>
                                          <p:attrName>style.color</p:attrName>
                                        </p:attrNameLst>
                                      </p:cBhvr>
                                      <p:to>
                                        <a:srgbClr val="000000"/>
                                      </p:to>
                                    </p:animClr>
                                    <p:animClr clrSpc="rgb" dir="cw">
                                      <p:cBhvr>
                                        <p:cTn id="18" dur="500" fill="hold"/>
                                        <p:tgtEl>
                                          <p:spTgt spid="17">
                                            <p:txEl>
                                              <p:pRg st="1" end="1"/>
                                            </p:txEl>
                                          </p:spTgt>
                                        </p:tgtEl>
                                        <p:attrNameLst>
                                          <p:attrName>fillcolor</p:attrName>
                                        </p:attrNameLst>
                                      </p:cBhvr>
                                      <p:to>
                                        <a:srgbClr val="000000"/>
                                      </p:to>
                                    </p:animClr>
                                    <p:set>
                                      <p:cBhvr>
                                        <p:cTn id="19" dur="500" fill="hold"/>
                                        <p:tgtEl>
                                          <p:spTgt spid="17">
                                            <p:txEl>
                                              <p:pRg st="1" end="1"/>
                                            </p:txEl>
                                          </p:spTgt>
                                        </p:tgtEl>
                                        <p:attrNameLst>
                                          <p:attrName>fill.type</p:attrName>
                                        </p:attrNameLst>
                                      </p:cBhvr>
                                      <p:to>
                                        <p:strVal val="solid"/>
                                      </p:to>
                                    </p:set>
                                    <p:set>
                                      <p:cBhvr>
                                        <p:cTn id="20" dur="500" fill="hold"/>
                                        <p:tgtEl>
                                          <p:spTgt spid="17">
                                            <p:txEl>
                                              <p:pRg st="1" end="1"/>
                                            </p:txEl>
                                          </p:spTgt>
                                        </p:tgtEl>
                                        <p:attrNameLst>
                                          <p:attrName>fill.on</p:attrName>
                                        </p:attrNameLst>
                                      </p:cBhvr>
                                      <p:to>
                                        <p:strVal val="true"/>
                                      </p:to>
                                    </p:set>
                                  </p:childTnLst>
                                </p:cTn>
                              </p:par>
                              <p:par>
                                <p:cTn id="21" presetID="2" presetClass="entr" presetSubtype="8"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nodeType="clickEffect">
                                  <p:stCondLst>
                                    <p:cond delay="0"/>
                                  </p:stCondLst>
                                  <p:childTnLst>
                                    <p:animClr clrSpc="rgb" dir="cw">
                                      <p:cBhvr override="childStyle">
                                        <p:cTn id="28" dur="500" fill="hold"/>
                                        <p:tgtEl>
                                          <p:spTgt spid="17">
                                            <p:txEl>
                                              <p:pRg st="2" end="2"/>
                                            </p:txEl>
                                          </p:spTgt>
                                        </p:tgtEl>
                                        <p:attrNameLst>
                                          <p:attrName>style.color</p:attrName>
                                        </p:attrNameLst>
                                      </p:cBhvr>
                                      <p:to>
                                        <a:srgbClr val="000000"/>
                                      </p:to>
                                    </p:animClr>
                                    <p:animClr clrSpc="rgb" dir="cw">
                                      <p:cBhvr>
                                        <p:cTn id="29" dur="500" fill="hold"/>
                                        <p:tgtEl>
                                          <p:spTgt spid="17">
                                            <p:txEl>
                                              <p:pRg st="2" end="2"/>
                                            </p:txEl>
                                          </p:spTgt>
                                        </p:tgtEl>
                                        <p:attrNameLst>
                                          <p:attrName>fillcolor</p:attrName>
                                        </p:attrNameLst>
                                      </p:cBhvr>
                                      <p:to>
                                        <a:srgbClr val="000000"/>
                                      </p:to>
                                    </p:animClr>
                                    <p:set>
                                      <p:cBhvr>
                                        <p:cTn id="30" dur="500" fill="hold"/>
                                        <p:tgtEl>
                                          <p:spTgt spid="17">
                                            <p:txEl>
                                              <p:pRg st="2" end="2"/>
                                            </p:txEl>
                                          </p:spTgt>
                                        </p:tgtEl>
                                        <p:attrNameLst>
                                          <p:attrName>fill.type</p:attrName>
                                        </p:attrNameLst>
                                      </p:cBhvr>
                                      <p:to>
                                        <p:strVal val="solid"/>
                                      </p:to>
                                    </p:set>
                                    <p:set>
                                      <p:cBhvr>
                                        <p:cTn id="31" dur="500" fill="hold"/>
                                        <p:tgtEl>
                                          <p:spTgt spid="17">
                                            <p:txEl>
                                              <p:pRg st="2" end="2"/>
                                            </p:txEl>
                                          </p:spTgt>
                                        </p:tgtEl>
                                        <p:attrNameLst>
                                          <p:attrName>fill.on</p:attrName>
                                        </p:attrNameLst>
                                      </p:cBhvr>
                                      <p:to>
                                        <p:strVal val="true"/>
                                      </p:to>
                                    </p:set>
                                  </p:childTnLst>
                                </p:cTn>
                              </p:par>
                              <p:par>
                                <p:cTn id="32" presetID="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0-#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9" presetClass="emph" presetSubtype="0" fill="hold" nodeType="clickEffect">
                                  <p:stCondLst>
                                    <p:cond delay="0"/>
                                  </p:stCondLst>
                                  <p:childTnLst>
                                    <p:animClr clrSpc="rgb" dir="cw">
                                      <p:cBhvr override="childStyle">
                                        <p:cTn id="39" dur="500" fill="hold"/>
                                        <p:tgtEl>
                                          <p:spTgt spid="17">
                                            <p:txEl>
                                              <p:pRg st="3" end="3"/>
                                            </p:txEl>
                                          </p:spTgt>
                                        </p:tgtEl>
                                        <p:attrNameLst>
                                          <p:attrName>style.color</p:attrName>
                                        </p:attrNameLst>
                                      </p:cBhvr>
                                      <p:to>
                                        <a:srgbClr val="000000"/>
                                      </p:to>
                                    </p:animClr>
                                    <p:animClr clrSpc="rgb" dir="cw">
                                      <p:cBhvr>
                                        <p:cTn id="40" dur="500" fill="hold"/>
                                        <p:tgtEl>
                                          <p:spTgt spid="17">
                                            <p:txEl>
                                              <p:pRg st="3" end="3"/>
                                            </p:txEl>
                                          </p:spTgt>
                                        </p:tgtEl>
                                        <p:attrNameLst>
                                          <p:attrName>fillcolor</p:attrName>
                                        </p:attrNameLst>
                                      </p:cBhvr>
                                      <p:to>
                                        <a:srgbClr val="000000"/>
                                      </p:to>
                                    </p:animClr>
                                    <p:set>
                                      <p:cBhvr>
                                        <p:cTn id="41" dur="500" fill="hold"/>
                                        <p:tgtEl>
                                          <p:spTgt spid="17">
                                            <p:txEl>
                                              <p:pRg st="3" end="3"/>
                                            </p:txEl>
                                          </p:spTgt>
                                        </p:tgtEl>
                                        <p:attrNameLst>
                                          <p:attrName>fill.type</p:attrName>
                                        </p:attrNameLst>
                                      </p:cBhvr>
                                      <p:to>
                                        <p:strVal val="solid"/>
                                      </p:to>
                                    </p:set>
                                    <p:set>
                                      <p:cBhvr>
                                        <p:cTn id="42" dur="500" fill="hold"/>
                                        <p:tgtEl>
                                          <p:spTgt spid="17">
                                            <p:txEl>
                                              <p:pRg st="3" end="3"/>
                                            </p:txEl>
                                          </p:spTgt>
                                        </p:tgtEl>
                                        <p:attrNameLst>
                                          <p:attrName>fill.on</p:attrName>
                                        </p:attrNameLst>
                                      </p:cBhvr>
                                      <p:to>
                                        <p:strVal val="true"/>
                                      </p:to>
                                    </p:set>
                                  </p:childTnLst>
                                </p:cTn>
                              </p:par>
                              <p:par>
                                <p:cTn id="43" presetID="2" presetClass="entr" presetSubtype="8"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0-#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9" presetClass="emph" presetSubtype="0" fill="hold" nodeType="clickEffect">
                                  <p:stCondLst>
                                    <p:cond delay="0"/>
                                  </p:stCondLst>
                                  <p:childTnLst>
                                    <p:animClr clrSpc="rgb" dir="cw">
                                      <p:cBhvr override="childStyle">
                                        <p:cTn id="50" dur="500" fill="hold"/>
                                        <p:tgtEl>
                                          <p:spTgt spid="17">
                                            <p:txEl>
                                              <p:pRg st="4" end="4"/>
                                            </p:txEl>
                                          </p:spTgt>
                                        </p:tgtEl>
                                        <p:attrNameLst>
                                          <p:attrName>style.color</p:attrName>
                                        </p:attrNameLst>
                                      </p:cBhvr>
                                      <p:to>
                                        <a:srgbClr val="000000"/>
                                      </p:to>
                                    </p:animClr>
                                    <p:animClr clrSpc="rgb" dir="cw">
                                      <p:cBhvr>
                                        <p:cTn id="51" dur="500" fill="hold"/>
                                        <p:tgtEl>
                                          <p:spTgt spid="17">
                                            <p:txEl>
                                              <p:pRg st="4" end="4"/>
                                            </p:txEl>
                                          </p:spTgt>
                                        </p:tgtEl>
                                        <p:attrNameLst>
                                          <p:attrName>fillcolor</p:attrName>
                                        </p:attrNameLst>
                                      </p:cBhvr>
                                      <p:to>
                                        <a:srgbClr val="000000"/>
                                      </p:to>
                                    </p:animClr>
                                    <p:set>
                                      <p:cBhvr>
                                        <p:cTn id="52" dur="500" fill="hold"/>
                                        <p:tgtEl>
                                          <p:spTgt spid="17">
                                            <p:txEl>
                                              <p:pRg st="4" end="4"/>
                                            </p:txEl>
                                          </p:spTgt>
                                        </p:tgtEl>
                                        <p:attrNameLst>
                                          <p:attrName>fill.type</p:attrName>
                                        </p:attrNameLst>
                                      </p:cBhvr>
                                      <p:to>
                                        <p:strVal val="solid"/>
                                      </p:to>
                                    </p:set>
                                    <p:set>
                                      <p:cBhvr>
                                        <p:cTn id="53" dur="500" fill="hold"/>
                                        <p:tgtEl>
                                          <p:spTgt spid="17">
                                            <p:txEl>
                                              <p:pRg st="4" end="4"/>
                                            </p:txEl>
                                          </p:spTgt>
                                        </p:tgtEl>
                                        <p:attrNameLst>
                                          <p:attrName>fill.on</p:attrName>
                                        </p:attrNameLst>
                                      </p:cBhvr>
                                      <p:to>
                                        <p:strVal val="true"/>
                                      </p:to>
                                    </p:set>
                                  </p:childTnLst>
                                </p:cTn>
                              </p:par>
                              <p:par>
                                <p:cTn id="54" presetID="2" presetClass="entr" presetSubtype="8"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0-#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11</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80150"/>
            <a:ext cx="7848601" cy="387798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Cover Letter: Prior Preparations</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Research regarding the employer and company</a:t>
            </a:r>
          </a:p>
          <a:p>
            <a:pPr marL="457200" indent="-457200" algn="just">
              <a:lnSpc>
                <a:spcPct val="150000"/>
              </a:lnSpc>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Review websites, brochures, pamphlets and any other pertinent materials</a:t>
            </a:r>
          </a:p>
          <a:p>
            <a:pPr marL="457200" indent="-457200" algn="just">
              <a:lnSpc>
                <a:spcPct val="150000"/>
              </a:lnSpc>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Try to speak with current employees for getting the inside perspective</a:t>
            </a:r>
          </a:p>
          <a:p>
            <a:pPr marL="457200" indent="-457200" algn="just">
              <a:lnSpc>
                <a:spcPct val="150000"/>
              </a:lnSpc>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Time to demonstrate yourself better than the rest</a:t>
            </a:r>
          </a:p>
          <a:p>
            <a:pPr marL="457200" indent="-457200" algn="just">
              <a:lnSpc>
                <a:spcPct val="150000"/>
              </a:lnSpc>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Brainstorm to prove why you are the ideal candidate for the job</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11087"/>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183296"/>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A83289AE-EDC0-48E4-A81C-329004AFE3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4495800"/>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blue sketch arrow png">
            <a:extLst>
              <a:ext uri="{FF2B5EF4-FFF2-40B4-BE49-F238E27FC236}">
                <a16:creationId xmlns:a16="http://schemas.microsoft.com/office/drawing/2014/main" id="{61C5891D-1B70-44EA-B135-35EA4D0710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676374"/>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2" name="Picture 2" descr="Image result for blue sketch arrow png">
            <a:extLst>
              <a:ext uri="{FF2B5EF4-FFF2-40B4-BE49-F238E27FC236}">
                <a16:creationId xmlns:a16="http://schemas.microsoft.com/office/drawing/2014/main" id="{CD67EBF6-9E1A-427E-B737-52C7F74FA0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562785"/>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blue sketch arrow png">
            <a:extLst>
              <a:ext uri="{FF2B5EF4-FFF2-40B4-BE49-F238E27FC236}">
                <a16:creationId xmlns:a16="http://schemas.microsoft.com/office/drawing/2014/main" id="{D9E5E256-EC46-4A96-9389-F817D64361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4932982"/>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8A940758-8F5E-4F80-A70F-7A60ACE57BB6}"/>
              </a:ext>
            </a:extLst>
          </p:cNvPr>
          <p:cNvGrpSpPr/>
          <p:nvPr/>
        </p:nvGrpSpPr>
        <p:grpSpPr>
          <a:xfrm>
            <a:off x="0" y="6756400"/>
            <a:ext cx="9144000" cy="101600"/>
            <a:chOff x="0" y="5791200"/>
            <a:chExt cx="8084345" cy="330200"/>
          </a:xfrm>
        </p:grpSpPr>
        <p:sp>
          <p:nvSpPr>
            <p:cNvPr id="25" name="Rectangle 24">
              <a:extLst>
                <a:ext uri="{FF2B5EF4-FFF2-40B4-BE49-F238E27FC236}">
                  <a16:creationId xmlns:a16="http://schemas.microsoft.com/office/drawing/2014/main" id="{86C2BB94-DB05-4E14-AB50-057B5B9D8B0F}"/>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37128E65-77C0-45A4-8A08-2C4BDCA05F99}"/>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23219E86-D5F2-4FF8-A003-6D5124BF8A5E}"/>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028C6FFB-B722-4D70-86D6-529CD48A78A1}"/>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C004EAB0-A2D0-4B8B-8B70-86BC7D33EC1B}"/>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2ACC6071-F14B-418F-8BDE-57A39FE7E476}"/>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1" name="Rectangle 30">
              <a:extLst>
                <a:ext uri="{FF2B5EF4-FFF2-40B4-BE49-F238E27FC236}">
                  <a16:creationId xmlns:a16="http://schemas.microsoft.com/office/drawing/2014/main" id="{71D4F52E-FA79-4A2C-B18A-79690653ACE9}"/>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Rectangle 31">
              <a:extLst>
                <a:ext uri="{FF2B5EF4-FFF2-40B4-BE49-F238E27FC236}">
                  <a16:creationId xmlns:a16="http://schemas.microsoft.com/office/drawing/2014/main" id="{F71C77FE-6EAC-4F08-AF09-864B754F8709}"/>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3" name="Group 32">
            <a:extLst>
              <a:ext uri="{FF2B5EF4-FFF2-40B4-BE49-F238E27FC236}">
                <a16:creationId xmlns:a16="http://schemas.microsoft.com/office/drawing/2014/main" id="{11A101D3-970A-43EA-B408-31367B73BDAF}"/>
              </a:ext>
            </a:extLst>
          </p:cNvPr>
          <p:cNvGrpSpPr/>
          <p:nvPr/>
        </p:nvGrpSpPr>
        <p:grpSpPr>
          <a:xfrm rot="10800000">
            <a:off x="0" y="1"/>
            <a:ext cx="9144000" cy="101600"/>
            <a:chOff x="0" y="5791200"/>
            <a:chExt cx="8084345" cy="330200"/>
          </a:xfrm>
        </p:grpSpPr>
        <p:sp>
          <p:nvSpPr>
            <p:cNvPr id="34" name="Rectangle 33">
              <a:extLst>
                <a:ext uri="{FF2B5EF4-FFF2-40B4-BE49-F238E27FC236}">
                  <a16:creationId xmlns:a16="http://schemas.microsoft.com/office/drawing/2014/main" id="{9BADBB48-7FCF-4DF8-B327-730D57F3C47B}"/>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DBBF330-59D5-4BEB-AC7F-8FAFD552AB4F}"/>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BF850B6-01B7-44D8-AF8B-BD56C8AE25E3}"/>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2B1C694-27A9-425B-83F2-E96484801248}"/>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2D2C20A-8954-4036-A93F-AE20160B000E}"/>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8951F39-F081-4D9F-B5BC-5E0DEF57BFFE}"/>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1AA883D-D02E-4BB7-9A02-9E85248B7D55}"/>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83D69E8-745E-4CAF-A027-61A0B7A8E096}"/>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descr="https://upload.wikimedia.org/wikipedia/en/thumb/f/fa/COMSATS_Logo.svg/1024px-COMSATS_Logo.svg.png">
            <a:extLst>
              <a:ext uri="{FF2B5EF4-FFF2-40B4-BE49-F238E27FC236}">
                <a16:creationId xmlns:a16="http://schemas.microsoft.com/office/drawing/2014/main" id="{83B556C0-C3A3-407C-B147-49D9A9E537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855317"/>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7">
                                            <p:txEl>
                                              <p:pRg st="3" end="3"/>
                                            </p:txEl>
                                          </p:spTgt>
                                        </p:tgtEl>
                                        <p:attrNameLst>
                                          <p:attrName>style.color</p:attrName>
                                        </p:attrNameLst>
                                      </p:cBhvr>
                                      <p:to>
                                        <a:srgbClr val="000000"/>
                                      </p:to>
                                    </p:animClr>
                                    <p:animClr clrSpc="rgb" dir="cw">
                                      <p:cBhvr>
                                        <p:cTn id="37" dur="500" fill="hold"/>
                                        <p:tgtEl>
                                          <p:spTgt spid="17">
                                            <p:txEl>
                                              <p:pRg st="3" end="3"/>
                                            </p:txEl>
                                          </p:spTgt>
                                        </p:tgtEl>
                                        <p:attrNameLst>
                                          <p:attrName>fillcolor</p:attrName>
                                        </p:attrNameLst>
                                      </p:cBhvr>
                                      <p:to>
                                        <a:srgbClr val="000000"/>
                                      </p:to>
                                    </p:animClr>
                                    <p:set>
                                      <p:cBhvr>
                                        <p:cTn id="38" dur="500" fill="hold"/>
                                        <p:tgtEl>
                                          <p:spTgt spid="17">
                                            <p:txEl>
                                              <p:pRg st="3" end="3"/>
                                            </p:txEl>
                                          </p:spTgt>
                                        </p:tgtEl>
                                        <p:attrNameLst>
                                          <p:attrName>fill.type</p:attrName>
                                        </p:attrNameLst>
                                      </p:cBhvr>
                                      <p:to>
                                        <p:strVal val="solid"/>
                                      </p:to>
                                    </p:set>
                                    <p:set>
                                      <p:cBhvr>
                                        <p:cTn id="39" dur="500" fill="hold"/>
                                        <p:tgtEl>
                                          <p:spTgt spid="17">
                                            <p:txEl>
                                              <p:pRg st="3" end="3"/>
                                            </p:txEl>
                                          </p:spTgt>
                                        </p:tgtEl>
                                        <p:attrNameLst>
                                          <p:attrName>fill.on</p:attrName>
                                        </p:attrNameLst>
                                      </p:cBhvr>
                                      <p:to>
                                        <p:strVal val="true"/>
                                      </p:to>
                                    </p:set>
                                  </p:childTnLst>
                                </p:cTn>
                              </p:par>
                              <p:par>
                                <p:cTn id="40" presetID="2" presetClass="entr" presetSubtype="8"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dir="cw">
                                      <p:cBhvr override="childStyle">
                                        <p:cTn id="47" dur="500" fill="hold"/>
                                        <p:tgtEl>
                                          <p:spTgt spid="17">
                                            <p:txEl>
                                              <p:pRg st="4" end="4"/>
                                            </p:txEl>
                                          </p:spTgt>
                                        </p:tgtEl>
                                        <p:attrNameLst>
                                          <p:attrName>style.color</p:attrName>
                                        </p:attrNameLst>
                                      </p:cBhvr>
                                      <p:to>
                                        <a:srgbClr val="000000"/>
                                      </p:to>
                                    </p:animClr>
                                    <p:animClr clrSpc="rgb" dir="cw">
                                      <p:cBhvr>
                                        <p:cTn id="48" dur="500" fill="hold"/>
                                        <p:tgtEl>
                                          <p:spTgt spid="17">
                                            <p:txEl>
                                              <p:pRg st="4" end="4"/>
                                            </p:txEl>
                                          </p:spTgt>
                                        </p:tgtEl>
                                        <p:attrNameLst>
                                          <p:attrName>fillcolor</p:attrName>
                                        </p:attrNameLst>
                                      </p:cBhvr>
                                      <p:to>
                                        <a:srgbClr val="000000"/>
                                      </p:to>
                                    </p:animClr>
                                    <p:set>
                                      <p:cBhvr>
                                        <p:cTn id="49" dur="500" fill="hold"/>
                                        <p:tgtEl>
                                          <p:spTgt spid="17">
                                            <p:txEl>
                                              <p:pRg st="4" end="4"/>
                                            </p:txEl>
                                          </p:spTgt>
                                        </p:tgtEl>
                                        <p:attrNameLst>
                                          <p:attrName>fill.type</p:attrName>
                                        </p:attrNameLst>
                                      </p:cBhvr>
                                      <p:to>
                                        <p:strVal val="solid"/>
                                      </p:to>
                                    </p:set>
                                    <p:set>
                                      <p:cBhvr>
                                        <p:cTn id="50" dur="500" fill="hold"/>
                                        <p:tgtEl>
                                          <p:spTgt spid="17">
                                            <p:txEl>
                                              <p:pRg st="4" end="4"/>
                                            </p:txEl>
                                          </p:spTgt>
                                        </p:tgtEl>
                                        <p:attrNameLst>
                                          <p:attrName>fill.on</p:attrName>
                                        </p:attrNameLst>
                                      </p:cBhvr>
                                      <p:to>
                                        <p:strVal val="true"/>
                                      </p:to>
                                    </p:set>
                                  </p:childTnLst>
                                </p:cTn>
                              </p:par>
                              <p:par>
                                <p:cTn id="51" presetID="2" presetClass="entr" presetSubtype="8"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0-#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9" presetClass="emph" presetSubtype="0" fill="hold" nodeType="clickEffect">
                                  <p:stCondLst>
                                    <p:cond delay="0"/>
                                  </p:stCondLst>
                                  <p:childTnLst>
                                    <p:animClr clrSpc="rgb" dir="cw">
                                      <p:cBhvr override="childStyle">
                                        <p:cTn id="58" dur="500" fill="hold"/>
                                        <p:tgtEl>
                                          <p:spTgt spid="17">
                                            <p:txEl>
                                              <p:pRg st="5" end="5"/>
                                            </p:txEl>
                                          </p:spTgt>
                                        </p:tgtEl>
                                        <p:attrNameLst>
                                          <p:attrName>style.color</p:attrName>
                                        </p:attrNameLst>
                                      </p:cBhvr>
                                      <p:to>
                                        <a:srgbClr val="000000"/>
                                      </p:to>
                                    </p:animClr>
                                    <p:animClr clrSpc="rgb" dir="cw">
                                      <p:cBhvr>
                                        <p:cTn id="59" dur="500" fill="hold"/>
                                        <p:tgtEl>
                                          <p:spTgt spid="17">
                                            <p:txEl>
                                              <p:pRg st="5" end="5"/>
                                            </p:txEl>
                                          </p:spTgt>
                                        </p:tgtEl>
                                        <p:attrNameLst>
                                          <p:attrName>fillcolor</p:attrName>
                                        </p:attrNameLst>
                                      </p:cBhvr>
                                      <p:to>
                                        <a:srgbClr val="000000"/>
                                      </p:to>
                                    </p:animClr>
                                    <p:set>
                                      <p:cBhvr>
                                        <p:cTn id="60" dur="500" fill="hold"/>
                                        <p:tgtEl>
                                          <p:spTgt spid="17">
                                            <p:txEl>
                                              <p:pRg st="5" end="5"/>
                                            </p:txEl>
                                          </p:spTgt>
                                        </p:tgtEl>
                                        <p:attrNameLst>
                                          <p:attrName>fill.type</p:attrName>
                                        </p:attrNameLst>
                                      </p:cBhvr>
                                      <p:to>
                                        <p:strVal val="solid"/>
                                      </p:to>
                                    </p:set>
                                    <p:set>
                                      <p:cBhvr>
                                        <p:cTn id="61" dur="500" fill="hold"/>
                                        <p:tgtEl>
                                          <p:spTgt spid="17">
                                            <p:txEl>
                                              <p:pRg st="5" end="5"/>
                                            </p:txEl>
                                          </p:spTgt>
                                        </p:tgtEl>
                                        <p:attrNameLst>
                                          <p:attrName>fill.on</p:attrName>
                                        </p:attrNameLst>
                                      </p:cBhvr>
                                      <p:to>
                                        <p:strVal val="true"/>
                                      </p:to>
                                    </p:set>
                                  </p:childTnLst>
                                </p:cTn>
                              </p:par>
                              <p:par>
                                <p:cTn id="62" presetID="2" presetClass="entr" presetSubtype="8"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12</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80150"/>
            <a:ext cx="7848601" cy="4385816"/>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Cover Letter: Precautions</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buFont typeface="Arial" panose="020B0604020202020204" pitchFamily="34" charset="0"/>
              <a:buChar char="•"/>
            </a:pPr>
            <a:r>
              <a:rPr lang="en-US" dirty="0">
                <a:solidFill>
                  <a:schemeClr val="bg1">
                    <a:lumMod val="85000"/>
                  </a:schemeClr>
                </a:solidFill>
                <a:latin typeface="Candara" pitchFamily="34" charset="0"/>
                <a:cs typeface="Arial" pitchFamily="34" charset="0"/>
              </a:rPr>
              <a:t>You-Attitude: Maintaining focus on the employer instead of using ‘I’</a:t>
            </a:r>
          </a:p>
          <a:p>
            <a:pPr marL="457200" indent="-457200" algn="just">
              <a:lnSpc>
                <a:spcPct val="150000"/>
              </a:lnSpc>
              <a:buFont typeface="Arial" panose="020B0604020202020204" pitchFamily="34" charset="0"/>
              <a:buChar char="•"/>
            </a:pPr>
            <a:r>
              <a:rPr lang="en-US" dirty="0">
                <a:solidFill>
                  <a:schemeClr val="bg1">
                    <a:lumMod val="85000"/>
                  </a:schemeClr>
                </a:solidFill>
                <a:latin typeface="Candara" pitchFamily="34" charset="0"/>
                <a:cs typeface="Arial" pitchFamily="34" charset="0"/>
              </a:rPr>
              <a:t>Not more than one page, Not more than three to four paragraphs (to save time of the employers)</a:t>
            </a:r>
          </a:p>
          <a:p>
            <a:pPr marL="457200" indent="-457200" algn="just">
              <a:lnSpc>
                <a:spcPct val="150000"/>
              </a:lnSpc>
              <a:buFont typeface="Arial" panose="020B0604020202020204" pitchFamily="34" charset="0"/>
              <a:buChar char="•"/>
            </a:pPr>
            <a:r>
              <a:rPr lang="en-US" dirty="0">
                <a:solidFill>
                  <a:schemeClr val="bg1">
                    <a:lumMod val="85000"/>
                  </a:schemeClr>
                </a:solidFill>
                <a:latin typeface="Candara" pitchFamily="34" charset="0"/>
                <a:cs typeface="Arial" pitchFamily="34" charset="0"/>
              </a:rPr>
              <a:t>Purpose is to highlight your resume’s selling points</a:t>
            </a:r>
          </a:p>
          <a:p>
            <a:pPr marL="457200" indent="-457200" algn="just">
              <a:lnSpc>
                <a:spcPct val="150000"/>
              </a:lnSpc>
              <a:buFont typeface="Arial" panose="020B0604020202020204" pitchFamily="34" charset="0"/>
              <a:buChar char="•"/>
            </a:pPr>
            <a:r>
              <a:rPr lang="en-US" dirty="0">
                <a:solidFill>
                  <a:schemeClr val="bg1">
                    <a:lumMod val="85000"/>
                  </a:schemeClr>
                </a:solidFill>
                <a:latin typeface="Candara" pitchFamily="34" charset="0"/>
                <a:cs typeface="Arial" pitchFamily="34" charset="0"/>
              </a:rPr>
              <a:t>No need to mention any weak side of your personality</a:t>
            </a:r>
          </a:p>
          <a:p>
            <a:pPr marL="457200" indent="-457200" algn="just">
              <a:lnSpc>
                <a:spcPct val="150000"/>
              </a:lnSpc>
              <a:buFont typeface="Arial" panose="020B0604020202020204" pitchFamily="34" charset="0"/>
              <a:buChar char="•"/>
            </a:pPr>
            <a:r>
              <a:rPr lang="en-US" dirty="0">
                <a:solidFill>
                  <a:schemeClr val="bg1">
                    <a:lumMod val="85000"/>
                  </a:schemeClr>
                </a:solidFill>
                <a:latin typeface="Candara" pitchFamily="34" charset="0"/>
                <a:cs typeface="Arial" pitchFamily="34" charset="0"/>
              </a:rPr>
              <a:t>Stay positive and mention all the good points to impress your employers</a:t>
            </a:r>
          </a:p>
          <a:p>
            <a:pPr marL="457200" indent="-457200" algn="just">
              <a:lnSpc>
                <a:spcPct val="150000"/>
              </a:lnSpc>
              <a:buFont typeface="Arial" panose="020B0604020202020204" pitchFamily="34" charset="0"/>
              <a:buChar char="•"/>
            </a:pPr>
            <a:r>
              <a:rPr lang="en-US" dirty="0">
                <a:solidFill>
                  <a:schemeClr val="bg1">
                    <a:lumMod val="85000"/>
                  </a:schemeClr>
                </a:solidFill>
                <a:latin typeface="Candara" pitchFamily="34" charset="0"/>
                <a:cs typeface="Arial" pitchFamily="34" charset="0"/>
              </a:rPr>
              <a:t>Remember to sign your letter as well</a:t>
            </a:r>
          </a:p>
          <a:p>
            <a:pPr marL="457200" indent="-457200" algn="just">
              <a:lnSpc>
                <a:spcPct val="150000"/>
              </a:lnSpc>
              <a:buFont typeface="Arial" panose="020B0604020202020204" pitchFamily="34" charset="0"/>
              <a:buChar char="•"/>
            </a:pPr>
            <a:r>
              <a:rPr lang="en-US" dirty="0">
                <a:solidFill>
                  <a:schemeClr val="bg1">
                    <a:lumMod val="85000"/>
                  </a:schemeClr>
                </a:solidFill>
                <a:latin typeface="Candara" pitchFamily="34" charset="0"/>
                <a:cs typeface="Arial" pitchFamily="34" charset="0"/>
              </a:rPr>
              <a:t>Do not go over a page</a:t>
            </a:r>
          </a:p>
          <a:p>
            <a:pPr marL="457200" indent="-457200" algn="just">
              <a:lnSpc>
                <a:spcPct val="150000"/>
              </a:lnSpc>
              <a:buFont typeface="Arial" panose="020B0604020202020204" pitchFamily="34" charset="0"/>
              <a:buChar char="•"/>
            </a:pPr>
            <a:r>
              <a:rPr lang="en-US" dirty="0">
                <a:solidFill>
                  <a:schemeClr val="bg1">
                    <a:lumMod val="85000"/>
                  </a:schemeClr>
                </a:solidFill>
                <a:latin typeface="Candara" pitchFamily="34" charset="0"/>
                <a:cs typeface="Arial" pitchFamily="34" charset="0"/>
              </a:rPr>
              <a:t>Maintain friendly and professional tone throughout the letter</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11087"/>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183296"/>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A83289AE-EDC0-48E4-A81C-329004AFE3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812620"/>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blue sketch arrow png">
            <a:extLst>
              <a:ext uri="{FF2B5EF4-FFF2-40B4-BE49-F238E27FC236}">
                <a16:creationId xmlns:a16="http://schemas.microsoft.com/office/drawing/2014/main" id="{61C5891D-1B70-44EA-B135-35EA4D0710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581370"/>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2" name="Picture 2" descr="Image result for blue sketch arrow png">
            <a:extLst>
              <a:ext uri="{FF2B5EF4-FFF2-40B4-BE49-F238E27FC236}">
                <a16:creationId xmlns:a16="http://schemas.microsoft.com/office/drawing/2014/main" id="{CD67EBF6-9E1A-427E-B737-52C7F74FA0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406827"/>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blue sketch arrow png">
            <a:extLst>
              <a:ext uri="{FF2B5EF4-FFF2-40B4-BE49-F238E27FC236}">
                <a16:creationId xmlns:a16="http://schemas.microsoft.com/office/drawing/2014/main" id="{D9E5E256-EC46-4A96-9389-F817D64361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4208251"/>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blue sketch arrow png">
            <a:extLst>
              <a:ext uri="{FF2B5EF4-FFF2-40B4-BE49-F238E27FC236}">
                <a16:creationId xmlns:a16="http://schemas.microsoft.com/office/drawing/2014/main" id="{8B5116CA-F4C9-40EC-98ED-5AC0BCDE26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5064516"/>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blue sketch arrow png">
            <a:extLst>
              <a:ext uri="{FF2B5EF4-FFF2-40B4-BE49-F238E27FC236}">
                <a16:creationId xmlns:a16="http://schemas.microsoft.com/office/drawing/2014/main" id="{0840F62B-AC87-4A02-8812-1C47350E4E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4658723"/>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blue sketch arrow png">
            <a:extLst>
              <a:ext uri="{FF2B5EF4-FFF2-40B4-BE49-F238E27FC236}">
                <a16:creationId xmlns:a16="http://schemas.microsoft.com/office/drawing/2014/main" id="{26BF26A5-0E79-426A-8EAC-3402F25A24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5460147"/>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95D1936F-79C9-4056-81DE-FDB3F6D6F388}"/>
              </a:ext>
            </a:extLst>
          </p:cNvPr>
          <p:cNvGrpSpPr/>
          <p:nvPr/>
        </p:nvGrpSpPr>
        <p:grpSpPr>
          <a:xfrm>
            <a:off x="0" y="6756400"/>
            <a:ext cx="9144000" cy="101600"/>
            <a:chOff x="0" y="5791200"/>
            <a:chExt cx="8084345" cy="330200"/>
          </a:xfrm>
        </p:grpSpPr>
        <p:sp>
          <p:nvSpPr>
            <p:cNvPr id="28" name="Rectangle 27">
              <a:extLst>
                <a:ext uri="{FF2B5EF4-FFF2-40B4-BE49-F238E27FC236}">
                  <a16:creationId xmlns:a16="http://schemas.microsoft.com/office/drawing/2014/main" id="{1B49EA13-F568-483E-B17B-1A7F071B3945}"/>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48D77C1A-9875-4D74-825C-81CE5B96A3E5}"/>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29385971-A5A7-441D-9415-15E2DACCA839}"/>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1" name="Rectangle 30">
              <a:extLst>
                <a:ext uri="{FF2B5EF4-FFF2-40B4-BE49-F238E27FC236}">
                  <a16:creationId xmlns:a16="http://schemas.microsoft.com/office/drawing/2014/main" id="{A508CCF9-7210-4521-A65B-6AB20B7711A9}"/>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2" name="Rectangle 31">
              <a:extLst>
                <a:ext uri="{FF2B5EF4-FFF2-40B4-BE49-F238E27FC236}">
                  <a16:creationId xmlns:a16="http://schemas.microsoft.com/office/drawing/2014/main" id="{ACF0B7EA-7C3D-4929-834A-976DC6870ADE}"/>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Rectangle 32">
              <a:extLst>
                <a:ext uri="{FF2B5EF4-FFF2-40B4-BE49-F238E27FC236}">
                  <a16:creationId xmlns:a16="http://schemas.microsoft.com/office/drawing/2014/main" id="{0C43B845-176A-4F16-874B-2F88091C28C3}"/>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Rectangle 33">
              <a:extLst>
                <a:ext uri="{FF2B5EF4-FFF2-40B4-BE49-F238E27FC236}">
                  <a16:creationId xmlns:a16="http://schemas.microsoft.com/office/drawing/2014/main" id="{0BD16043-9147-4943-AE97-4478F5C52C3E}"/>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5" name="Rectangle 34">
              <a:extLst>
                <a:ext uri="{FF2B5EF4-FFF2-40B4-BE49-F238E27FC236}">
                  <a16:creationId xmlns:a16="http://schemas.microsoft.com/office/drawing/2014/main" id="{100F025D-A0A3-437B-A2F7-8D42548B9038}"/>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6" name="Group 35">
            <a:extLst>
              <a:ext uri="{FF2B5EF4-FFF2-40B4-BE49-F238E27FC236}">
                <a16:creationId xmlns:a16="http://schemas.microsoft.com/office/drawing/2014/main" id="{C8966C85-720E-4C59-91AF-EA491393BE9B}"/>
              </a:ext>
            </a:extLst>
          </p:cNvPr>
          <p:cNvGrpSpPr/>
          <p:nvPr/>
        </p:nvGrpSpPr>
        <p:grpSpPr>
          <a:xfrm rot="10800000">
            <a:off x="0" y="1"/>
            <a:ext cx="9144000" cy="101600"/>
            <a:chOff x="0" y="5791200"/>
            <a:chExt cx="8084345" cy="330200"/>
          </a:xfrm>
        </p:grpSpPr>
        <p:sp>
          <p:nvSpPr>
            <p:cNvPr id="37" name="Rectangle 36">
              <a:extLst>
                <a:ext uri="{FF2B5EF4-FFF2-40B4-BE49-F238E27FC236}">
                  <a16:creationId xmlns:a16="http://schemas.microsoft.com/office/drawing/2014/main" id="{A79B6AC9-252B-49FF-98B6-E447AA34B06F}"/>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A07D997-B41F-4095-9B5E-B9B793E5ECAE}"/>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4EF4AA0-DF16-45E5-965B-A3659C083E62}"/>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C10BD89-3BF6-4627-8612-C2DA9FCD2640}"/>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308C7767-3165-496A-82A2-027864163637}"/>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1D50F7C-4A61-4815-8A63-F4CADE6D52E1}"/>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43E8E04-7C9B-4CAF-B6C6-9451D0E34C7B}"/>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6D178F4-A86E-4AF1-9255-3E2C490F1F37}"/>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Picture 54" descr="https://upload.wikimedia.org/wikipedia/en/thumb/f/fa/COMSATS_Logo.svg/1024px-COMSATS_Logo.svg.png">
            <a:extLst>
              <a:ext uri="{FF2B5EF4-FFF2-40B4-BE49-F238E27FC236}">
                <a16:creationId xmlns:a16="http://schemas.microsoft.com/office/drawing/2014/main" id="{1009299E-A706-4FA4-9200-568145D4F1D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745125"/>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7">
                                            <p:txEl>
                                              <p:pRg st="3" end="3"/>
                                            </p:txEl>
                                          </p:spTgt>
                                        </p:tgtEl>
                                        <p:attrNameLst>
                                          <p:attrName>style.color</p:attrName>
                                        </p:attrNameLst>
                                      </p:cBhvr>
                                      <p:to>
                                        <a:srgbClr val="000000"/>
                                      </p:to>
                                    </p:animClr>
                                    <p:animClr clrSpc="rgb" dir="cw">
                                      <p:cBhvr>
                                        <p:cTn id="37" dur="500" fill="hold"/>
                                        <p:tgtEl>
                                          <p:spTgt spid="17">
                                            <p:txEl>
                                              <p:pRg st="3" end="3"/>
                                            </p:txEl>
                                          </p:spTgt>
                                        </p:tgtEl>
                                        <p:attrNameLst>
                                          <p:attrName>fillcolor</p:attrName>
                                        </p:attrNameLst>
                                      </p:cBhvr>
                                      <p:to>
                                        <a:srgbClr val="000000"/>
                                      </p:to>
                                    </p:animClr>
                                    <p:set>
                                      <p:cBhvr>
                                        <p:cTn id="38" dur="500" fill="hold"/>
                                        <p:tgtEl>
                                          <p:spTgt spid="17">
                                            <p:txEl>
                                              <p:pRg st="3" end="3"/>
                                            </p:txEl>
                                          </p:spTgt>
                                        </p:tgtEl>
                                        <p:attrNameLst>
                                          <p:attrName>fill.type</p:attrName>
                                        </p:attrNameLst>
                                      </p:cBhvr>
                                      <p:to>
                                        <p:strVal val="solid"/>
                                      </p:to>
                                    </p:set>
                                    <p:set>
                                      <p:cBhvr>
                                        <p:cTn id="39" dur="500" fill="hold"/>
                                        <p:tgtEl>
                                          <p:spTgt spid="17">
                                            <p:txEl>
                                              <p:pRg st="3" end="3"/>
                                            </p:txEl>
                                          </p:spTgt>
                                        </p:tgtEl>
                                        <p:attrNameLst>
                                          <p:attrName>fill.on</p:attrName>
                                        </p:attrNameLst>
                                      </p:cBhvr>
                                      <p:to>
                                        <p:strVal val="true"/>
                                      </p:to>
                                    </p:set>
                                  </p:childTnLst>
                                </p:cTn>
                              </p:par>
                              <p:par>
                                <p:cTn id="40" presetID="2" presetClass="entr" presetSubtype="8"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dir="cw">
                                      <p:cBhvr override="childStyle">
                                        <p:cTn id="47" dur="500" fill="hold"/>
                                        <p:tgtEl>
                                          <p:spTgt spid="17">
                                            <p:txEl>
                                              <p:pRg st="4" end="4"/>
                                            </p:txEl>
                                          </p:spTgt>
                                        </p:tgtEl>
                                        <p:attrNameLst>
                                          <p:attrName>style.color</p:attrName>
                                        </p:attrNameLst>
                                      </p:cBhvr>
                                      <p:to>
                                        <a:srgbClr val="000000"/>
                                      </p:to>
                                    </p:animClr>
                                    <p:animClr clrSpc="rgb" dir="cw">
                                      <p:cBhvr>
                                        <p:cTn id="48" dur="500" fill="hold"/>
                                        <p:tgtEl>
                                          <p:spTgt spid="17">
                                            <p:txEl>
                                              <p:pRg st="4" end="4"/>
                                            </p:txEl>
                                          </p:spTgt>
                                        </p:tgtEl>
                                        <p:attrNameLst>
                                          <p:attrName>fillcolor</p:attrName>
                                        </p:attrNameLst>
                                      </p:cBhvr>
                                      <p:to>
                                        <a:srgbClr val="000000"/>
                                      </p:to>
                                    </p:animClr>
                                    <p:set>
                                      <p:cBhvr>
                                        <p:cTn id="49" dur="500" fill="hold"/>
                                        <p:tgtEl>
                                          <p:spTgt spid="17">
                                            <p:txEl>
                                              <p:pRg st="4" end="4"/>
                                            </p:txEl>
                                          </p:spTgt>
                                        </p:tgtEl>
                                        <p:attrNameLst>
                                          <p:attrName>fill.type</p:attrName>
                                        </p:attrNameLst>
                                      </p:cBhvr>
                                      <p:to>
                                        <p:strVal val="solid"/>
                                      </p:to>
                                    </p:set>
                                    <p:set>
                                      <p:cBhvr>
                                        <p:cTn id="50" dur="500" fill="hold"/>
                                        <p:tgtEl>
                                          <p:spTgt spid="17">
                                            <p:txEl>
                                              <p:pRg st="4" end="4"/>
                                            </p:txEl>
                                          </p:spTgt>
                                        </p:tgtEl>
                                        <p:attrNameLst>
                                          <p:attrName>fill.on</p:attrName>
                                        </p:attrNameLst>
                                      </p:cBhvr>
                                      <p:to>
                                        <p:strVal val="true"/>
                                      </p:to>
                                    </p:set>
                                  </p:childTnLst>
                                </p:cTn>
                              </p:par>
                              <p:par>
                                <p:cTn id="51" presetID="2" presetClass="entr" presetSubtype="8"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0-#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9" presetClass="emph" presetSubtype="0" fill="hold" nodeType="clickEffect">
                                  <p:stCondLst>
                                    <p:cond delay="0"/>
                                  </p:stCondLst>
                                  <p:childTnLst>
                                    <p:animClr clrSpc="rgb" dir="cw">
                                      <p:cBhvr override="childStyle">
                                        <p:cTn id="58" dur="500" fill="hold"/>
                                        <p:tgtEl>
                                          <p:spTgt spid="17">
                                            <p:txEl>
                                              <p:pRg st="5" end="5"/>
                                            </p:txEl>
                                          </p:spTgt>
                                        </p:tgtEl>
                                        <p:attrNameLst>
                                          <p:attrName>style.color</p:attrName>
                                        </p:attrNameLst>
                                      </p:cBhvr>
                                      <p:to>
                                        <a:srgbClr val="000000"/>
                                      </p:to>
                                    </p:animClr>
                                    <p:animClr clrSpc="rgb" dir="cw">
                                      <p:cBhvr>
                                        <p:cTn id="59" dur="500" fill="hold"/>
                                        <p:tgtEl>
                                          <p:spTgt spid="17">
                                            <p:txEl>
                                              <p:pRg st="5" end="5"/>
                                            </p:txEl>
                                          </p:spTgt>
                                        </p:tgtEl>
                                        <p:attrNameLst>
                                          <p:attrName>fillcolor</p:attrName>
                                        </p:attrNameLst>
                                      </p:cBhvr>
                                      <p:to>
                                        <a:srgbClr val="000000"/>
                                      </p:to>
                                    </p:animClr>
                                    <p:set>
                                      <p:cBhvr>
                                        <p:cTn id="60" dur="500" fill="hold"/>
                                        <p:tgtEl>
                                          <p:spTgt spid="17">
                                            <p:txEl>
                                              <p:pRg st="5" end="5"/>
                                            </p:txEl>
                                          </p:spTgt>
                                        </p:tgtEl>
                                        <p:attrNameLst>
                                          <p:attrName>fill.type</p:attrName>
                                        </p:attrNameLst>
                                      </p:cBhvr>
                                      <p:to>
                                        <p:strVal val="solid"/>
                                      </p:to>
                                    </p:set>
                                    <p:set>
                                      <p:cBhvr>
                                        <p:cTn id="61" dur="500" fill="hold"/>
                                        <p:tgtEl>
                                          <p:spTgt spid="17">
                                            <p:txEl>
                                              <p:pRg st="5" end="5"/>
                                            </p:txEl>
                                          </p:spTgt>
                                        </p:tgtEl>
                                        <p:attrNameLst>
                                          <p:attrName>fill.on</p:attrName>
                                        </p:attrNameLst>
                                      </p:cBhvr>
                                      <p:to>
                                        <p:strVal val="true"/>
                                      </p:to>
                                    </p:set>
                                  </p:childTnLst>
                                </p:cTn>
                              </p:par>
                              <p:par>
                                <p:cTn id="62" presetID="2" presetClass="entr" presetSubtype="8"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9" presetClass="emph" presetSubtype="0" fill="hold" nodeType="clickEffect">
                                  <p:stCondLst>
                                    <p:cond delay="0"/>
                                  </p:stCondLst>
                                  <p:childTnLst>
                                    <p:animClr clrSpc="rgb" dir="cw">
                                      <p:cBhvr override="childStyle">
                                        <p:cTn id="69" dur="500" fill="hold"/>
                                        <p:tgtEl>
                                          <p:spTgt spid="17">
                                            <p:txEl>
                                              <p:pRg st="6" end="6"/>
                                            </p:txEl>
                                          </p:spTgt>
                                        </p:tgtEl>
                                        <p:attrNameLst>
                                          <p:attrName>style.color</p:attrName>
                                        </p:attrNameLst>
                                      </p:cBhvr>
                                      <p:to>
                                        <a:srgbClr val="000000"/>
                                      </p:to>
                                    </p:animClr>
                                    <p:animClr clrSpc="rgb" dir="cw">
                                      <p:cBhvr>
                                        <p:cTn id="70" dur="500" fill="hold"/>
                                        <p:tgtEl>
                                          <p:spTgt spid="17">
                                            <p:txEl>
                                              <p:pRg st="6" end="6"/>
                                            </p:txEl>
                                          </p:spTgt>
                                        </p:tgtEl>
                                        <p:attrNameLst>
                                          <p:attrName>fillcolor</p:attrName>
                                        </p:attrNameLst>
                                      </p:cBhvr>
                                      <p:to>
                                        <a:srgbClr val="000000"/>
                                      </p:to>
                                    </p:animClr>
                                    <p:set>
                                      <p:cBhvr>
                                        <p:cTn id="71" dur="500" fill="hold"/>
                                        <p:tgtEl>
                                          <p:spTgt spid="17">
                                            <p:txEl>
                                              <p:pRg st="6" end="6"/>
                                            </p:txEl>
                                          </p:spTgt>
                                        </p:tgtEl>
                                        <p:attrNameLst>
                                          <p:attrName>fill.type</p:attrName>
                                        </p:attrNameLst>
                                      </p:cBhvr>
                                      <p:to>
                                        <p:strVal val="solid"/>
                                      </p:to>
                                    </p:set>
                                    <p:set>
                                      <p:cBhvr>
                                        <p:cTn id="72" dur="500" fill="hold"/>
                                        <p:tgtEl>
                                          <p:spTgt spid="17">
                                            <p:txEl>
                                              <p:pRg st="6" end="6"/>
                                            </p:txEl>
                                          </p:spTgt>
                                        </p:tgtEl>
                                        <p:attrNameLst>
                                          <p:attrName>fill.on</p:attrName>
                                        </p:attrNameLst>
                                      </p:cBhvr>
                                      <p:to>
                                        <p:strVal val="true"/>
                                      </p:to>
                                    </p:set>
                                  </p:childTnLst>
                                </p:cTn>
                              </p:par>
                              <p:par>
                                <p:cTn id="73" presetID="2" presetClass="entr" presetSubtype="8"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0-#ppt_w/2"/>
                                          </p:val>
                                        </p:tav>
                                        <p:tav tm="100000">
                                          <p:val>
                                            <p:strVal val="#ppt_x"/>
                                          </p:val>
                                        </p:tav>
                                      </p:tavLst>
                                    </p:anim>
                                    <p:anim calcmode="lin" valueType="num">
                                      <p:cBhvr additive="base">
                                        <p:cTn id="7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9" presetClass="emph" presetSubtype="0" fill="hold" nodeType="clickEffect">
                                  <p:stCondLst>
                                    <p:cond delay="0"/>
                                  </p:stCondLst>
                                  <p:childTnLst>
                                    <p:animClr clrSpc="rgb" dir="cw">
                                      <p:cBhvr override="childStyle">
                                        <p:cTn id="80" dur="500" fill="hold"/>
                                        <p:tgtEl>
                                          <p:spTgt spid="17">
                                            <p:txEl>
                                              <p:pRg st="7" end="7"/>
                                            </p:txEl>
                                          </p:spTgt>
                                        </p:tgtEl>
                                        <p:attrNameLst>
                                          <p:attrName>style.color</p:attrName>
                                        </p:attrNameLst>
                                      </p:cBhvr>
                                      <p:to>
                                        <a:srgbClr val="000000"/>
                                      </p:to>
                                    </p:animClr>
                                    <p:animClr clrSpc="rgb" dir="cw">
                                      <p:cBhvr>
                                        <p:cTn id="81" dur="500" fill="hold"/>
                                        <p:tgtEl>
                                          <p:spTgt spid="17">
                                            <p:txEl>
                                              <p:pRg st="7" end="7"/>
                                            </p:txEl>
                                          </p:spTgt>
                                        </p:tgtEl>
                                        <p:attrNameLst>
                                          <p:attrName>fillcolor</p:attrName>
                                        </p:attrNameLst>
                                      </p:cBhvr>
                                      <p:to>
                                        <a:srgbClr val="000000"/>
                                      </p:to>
                                    </p:animClr>
                                    <p:set>
                                      <p:cBhvr>
                                        <p:cTn id="82" dur="500" fill="hold"/>
                                        <p:tgtEl>
                                          <p:spTgt spid="17">
                                            <p:txEl>
                                              <p:pRg st="7" end="7"/>
                                            </p:txEl>
                                          </p:spTgt>
                                        </p:tgtEl>
                                        <p:attrNameLst>
                                          <p:attrName>fill.type</p:attrName>
                                        </p:attrNameLst>
                                      </p:cBhvr>
                                      <p:to>
                                        <p:strVal val="solid"/>
                                      </p:to>
                                    </p:set>
                                    <p:set>
                                      <p:cBhvr>
                                        <p:cTn id="83" dur="500" fill="hold"/>
                                        <p:tgtEl>
                                          <p:spTgt spid="17">
                                            <p:txEl>
                                              <p:pRg st="7" end="7"/>
                                            </p:txEl>
                                          </p:spTgt>
                                        </p:tgtEl>
                                        <p:attrNameLst>
                                          <p:attrName>fill.on</p:attrName>
                                        </p:attrNameLst>
                                      </p:cBhvr>
                                      <p:to>
                                        <p:strVal val="true"/>
                                      </p:to>
                                    </p:set>
                                  </p:childTnLst>
                                </p:cTn>
                              </p:par>
                              <p:par>
                                <p:cTn id="84" presetID="2" presetClass="entr" presetSubtype="8" fill="hold" nodeType="with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0-#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9" presetClass="emph" presetSubtype="0" fill="hold" nodeType="clickEffect">
                                  <p:stCondLst>
                                    <p:cond delay="0"/>
                                  </p:stCondLst>
                                  <p:childTnLst>
                                    <p:animClr clrSpc="rgb" dir="cw">
                                      <p:cBhvr override="childStyle">
                                        <p:cTn id="91" dur="500" fill="hold"/>
                                        <p:tgtEl>
                                          <p:spTgt spid="17">
                                            <p:txEl>
                                              <p:pRg st="8" end="8"/>
                                            </p:txEl>
                                          </p:spTgt>
                                        </p:tgtEl>
                                        <p:attrNameLst>
                                          <p:attrName>style.color</p:attrName>
                                        </p:attrNameLst>
                                      </p:cBhvr>
                                      <p:to>
                                        <a:srgbClr val="000000"/>
                                      </p:to>
                                    </p:animClr>
                                    <p:animClr clrSpc="rgb" dir="cw">
                                      <p:cBhvr>
                                        <p:cTn id="92" dur="500" fill="hold"/>
                                        <p:tgtEl>
                                          <p:spTgt spid="17">
                                            <p:txEl>
                                              <p:pRg st="8" end="8"/>
                                            </p:txEl>
                                          </p:spTgt>
                                        </p:tgtEl>
                                        <p:attrNameLst>
                                          <p:attrName>fillcolor</p:attrName>
                                        </p:attrNameLst>
                                      </p:cBhvr>
                                      <p:to>
                                        <a:srgbClr val="000000"/>
                                      </p:to>
                                    </p:animClr>
                                    <p:set>
                                      <p:cBhvr>
                                        <p:cTn id="93" dur="500" fill="hold"/>
                                        <p:tgtEl>
                                          <p:spTgt spid="17">
                                            <p:txEl>
                                              <p:pRg st="8" end="8"/>
                                            </p:txEl>
                                          </p:spTgt>
                                        </p:tgtEl>
                                        <p:attrNameLst>
                                          <p:attrName>fill.type</p:attrName>
                                        </p:attrNameLst>
                                      </p:cBhvr>
                                      <p:to>
                                        <p:strVal val="solid"/>
                                      </p:to>
                                    </p:set>
                                    <p:set>
                                      <p:cBhvr>
                                        <p:cTn id="94" dur="500" fill="hold"/>
                                        <p:tgtEl>
                                          <p:spTgt spid="17">
                                            <p:txEl>
                                              <p:pRg st="8" end="8"/>
                                            </p:txEl>
                                          </p:spTgt>
                                        </p:tgtEl>
                                        <p:attrNameLst>
                                          <p:attrName>fill.on</p:attrName>
                                        </p:attrNameLst>
                                      </p:cBhvr>
                                      <p:to>
                                        <p:strVal val="true"/>
                                      </p:to>
                                    </p:set>
                                  </p:childTnLst>
                                </p:cTn>
                              </p:par>
                              <p:par>
                                <p:cTn id="95" presetID="2" presetClass="entr" presetSubtype="8"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500" fill="hold"/>
                                        <p:tgtEl>
                                          <p:spTgt spid="26"/>
                                        </p:tgtEl>
                                        <p:attrNameLst>
                                          <p:attrName>ppt_x</p:attrName>
                                        </p:attrNameLst>
                                      </p:cBhvr>
                                      <p:tavLst>
                                        <p:tav tm="0">
                                          <p:val>
                                            <p:strVal val="0-#ppt_w/2"/>
                                          </p:val>
                                        </p:tav>
                                        <p:tav tm="100000">
                                          <p:val>
                                            <p:strVal val="#ppt_x"/>
                                          </p:val>
                                        </p:tav>
                                      </p:tavLst>
                                    </p:anim>
                                    <p:anim calcmode="lin" valueType="num">
                                      <p:cBhvr additive="base">
                                        <p:cTn id="9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teps png">
            <a:extLst>
              <a:ext uri="{FF2B5EF4-FFF2-40B4-BE49-F238E27FC236}">
                <a16:creationId xmlns:a16="http://schemas.microsoft.com/office/drawing/2014/main" id="{0551F63C-E3D0-41C7-BF76-1D2BF62C568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913"/>
          <a:stretch/>
        </p:blipFill>
        <p:spPr bwMode="auto">
          <a:xfrm>
            <a:off x="5899552" y="3796811"/>
            <a:ext cx="3136095" cy="26701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13</a:t>
            </a:fld>
            <a:endParaRPr lang="en-US"/>
          </a:p>
        </p:txBody>
      </p:sp>
      <p:pic>
        <p:nvPicPr>
          <p:cNvPr id="39" name="Picture 38" descr="https://i.vimeocdn.com/portrait/10125853_300x300"/>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80150"/>
            <a:ext cx="7848601" cy="295465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Cover Letter: Writing Steps</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First, set the scene and explain why you are writing.</a:t>
            </a:r>
          </a:p>
          <a:p>
            <a:pPr marL="457200" indent="-457200" algn="just">
              <a:lnSpc>
                <a:spcPct val="150000"/>
              </a:lnSpc>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Secondly, provide details and supporting evidence for what makes you better than the other candidates.</a:t>
            </a:r>
          </a:p>
          <a:p>
            <a:pPr marL="457200" indent="-457200" algn="just">
              <a:lnSpc>
                <a:spcPct val="150000"/>
              </a:lnSpc>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Lastly, you make a space to receive an interview call.</a:t>
            </a:r>
          </a:p>
          <a:p>
            <a:pPr marL="457200" indent="-457200" algn="just">
              <a:lnSpc>
                <a:spcPct val="150000"/>
              </a:lnSpc>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Proofread and edit to remove spelling errors and typos.</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1611087"/>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 y="2183296"/>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A83289AE-EDC0-48E4-A81C-329004AFE3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 y="3554636"/>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blue sketch arrow png">
            <a:extLst>
              <a:ext uri="{FF2B5EF4-FFF2-40B4-BE49-F238E27FC236}">
                <a16:creationId xmlns:a16="http://schemas.microsoft.com/office/drawing/2014/main" id="{61C5891D-1B70-44EA-B135-35EA4D0710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 y="2626995"/>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D28D6F29-1769-430E-8988-6F8882CD1E1C}"/>
              </a:ext>
            </a:extLst>
          </p:cNvPr>
          <p:cNvGrpSpPr/>
          <p:nvPr/>
        </p:nvGrpSpPr>
        <p:grpSpPr>
          <a:xfrm>
            <a:off x="0" y="6756400"/>
            <a:ext cx="9144000" cy="101600"/>
            <a:chOff x="0" y="5791200"/>
            <a:chExt cx="8084345" cy="330200"/>
          </a:xfrm>
        </p:grpSpPr>
        <p:sp>
          <p:nvSpPr>
            <p:cNvPr id="23" name="Rectangle 22">
              <a:extLst>
                <a:ext uri="{FF2B5EF4-FFF2-40B4-BE49-F238E27FC236}">
                  <a16:creationId xmlns:a16="http://schemas.microsoft.com/office/drawing/2014/main" id="{11963D6C-DB0C-4B79-8742-CACBDD1692DB}"/>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1E9052A7-911A-4232-863C-32BB100AB735}"/>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B22A15DA-34C1-43D2-AEB7-C1F8A0F75D3A}"/>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9D1E3375-4A79-41BA-B12B-956E72BA3CE3}"/>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7" name="Rectangle 26">
              <a:extLst>
                <a:ext uri="{FF2B5EF4-FFF2-40B4-BE49-F238E27FC236}">
                  <a16:creationId xmlns:a16="http://schemas.microsoft.com/office/drawing/2014/main" id="{09A25565-69DF-4F63-A4D5-342CDD3D9866}"/>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C9A66D31-1EC2-4DAA-B0F5-B07BC6BA884B}"/>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14A4E89A-6B7A-4C9B-AD28-6E02DAB2094A}"/>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C769B9CA-44F7-4954-B576-3AA74E94D797}"/>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1" name="Group 30">
            <a:extLst>
              <a:ext uri="{FF2B5EF4-FFF2-40B4-BE49-F238E27FC236}">
                <a16:creationId xmlns:a16="http://schemas.microsoft.com/office/drawing/2014/main" id="{4964F707-26D8-4592-B103-732E537C26D9}"/>
              </a:ext>
            </a:extLst>
          </p:cNvPr>
          <p:cNvGrpSpPr/>
          <p:nvPr/>
        </p:nvGrpSpPr>
        <p:grpSpPr>
          <a:xfrm rot="10800000">
            <a:off x="0" y="1"/>
            <a:ext cx="9144000" cy="101600"/>
            <a:chOff x="0" y="5791200"/>
            <a:chExt cx="8084345" cy="330200"/>
          </a:xfrm>
        </p:grpSpPr>
        <p:sp>
          <p:nvSpPr>
            <p:cNvPr id="32" name="Rectangle 31">
              <a:extLst>
                <a:ext uri="{FF2B5EF4-FFF2-40B4-BE49-F238E27FC236}">
                  <a16:creationId xmlns:a16="http://schemas.microsoft.com/office/drawing/2014/main" id="{A45F6BB3-4E71-4EA3-8248-F99107225473}"/>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F51A88E-4B71-40D7-8FC7-AD18003F15ED}"/>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5445951-7D2B-434C-BE78-E925639E2F37}"/>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AC47D16-84DD-4098-B338-9BB278A60800}"/>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2661A30-83EC-4E4F-BFBA-E1CF35080337}"/>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2069C77-3AA2-4414-9CEA-BAC5F75B9005}"/>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B6215DC-8815-4CEE-84A0-1709E66C953F}"/>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EBFD398-9C0A-4D4D-B7F9-AA1D9FF98AA6}"/>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descr="https://upload.wikimedia.org/wikipedia/en/thumb/f/fa/COMSATS_Logo.svg/1024px-COMSATS_Logo.svg.png">
            <a:extLst>
              <a:ext uri="{FF2B5EF4-FFF2-40B4-BE49-F238E27FC236}">
                <a16:creationId xmlns:a16="http://schemas.microsoft.com/office/drawing/2014/main" id="{39073632-9FC4-407E-A62D-D88F557F2D1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375116"/>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mph" presetSubtype="0" fill="hold" nodeType="clickEffect">
                                  <p:stCondLst>
                                    <p:cond delay="0"/>
                                  </p:stCondLst>
                                  <p:childTnLst>
                                    <p:animClr clrSpc="rgb" dir="cw">
                                      <p:cBhvr override="childStyle">
                                        <p:cTn id="17" dur="500" fill="hold"/>
                                        <p:tgtEl>
                                          <p:spTgt spid="17">
                                            <p:txEl>
                                              <p:pRg st="1" end="1"/>
                                            </p:txEl>
                                          </p:spTgt>
                                        </p:tgtEl>
                                        <p:attrNameLst>
                                          <p:attrName>style.color</p:attrName>
                                        </p:attrNameLst>
                                      </p:cBhvr>
                                      <p:to>
                                        <a:srgbClr val="000000"/>
                                      </p:to>
                                    </p:animClr>
                                    <p:animClr clrSpc="rgb" dir="cw">
                                      <p:cBhvr>
                                        <p:cTn id="18" dur="500" fill="hold"/>
                                        <p:tgtEl>
                                          <p:spTgt spid="17">
                                            <p:txEl>
                                              <p:pRg st="1" end="1"/>
                                            </p:txEl>
                                          </p:spTgt>
                                        </p:tgtEl>
                                        <p:attrNameLst>
                                          <p:attrName>fillcolor</p:attrName>
                                        </p:attrNameLst>
                                      </p:cBhvr>
                                      <p:to>
                                        <a:srgbClr val="000000"/>
                                      </p:to>
                                    </p:animClr>
                                    <p:set>
                                      <p:cBhvr>
                                        <p:cTn id="19" dur="500" fill="hold"/>
                                        <p:tgtEl>
                                          <p:spTgt spid="17">
                                            <p:txEl>
                                              <p:pRg st="1" end="1"/>
                                            </p:txEl>
                                          </p:spTgt>
                                        </p:tgtEl>
                                        <p:attrNameLst>
                                          <p:attrName>fill.type</p:attrName>
                                        </p:attrNameLst>
                                      </p:cBhvr>
                                      <p:to>
                                        <p:strVal val="solid"/>
                                      </p:to>
                                    </p:set>
                                    <p:set>
                                      <p:cBhvr>
                                        <p:cTn id="20" dur="500" fill="hold"/>
                                        <p:tgtEl>
                                          <p:spTgt spid="17">
                                            <p:txEl>
                                              <p:pRg st="1" end="1"/>
                                            </p:txEl>
                                          </p:spTgt>
                                        </p:tgtEl>
                                        <p:attrNameLst>
                                          <p:attrName>fill.on</p:attrName>
                                        </p:attrNameLst>
                                      </p:cBhvr>
                                      <p:to>
                                        <p:strVal val="true"/>
                                      </p:to>
                                    </p:set>
                                  </p:childTnLst>
                                </p:cTn>
                              </p:par>
                              <p:par>
                                <p:cTn id="21" presetID="2" presetClass="entr" presetSubtype="8"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nodeType="clickEffect">
                                  <p:stCondLst>
                                    <p:cond delay="0"/>
                                  </p:stCondLst>
                                  <p:childTnLst>
                                    <p:animClr clrSpc="rgb" dir="cw">
                                      <p:cBhvr override="childStyle">
                                        <p:cTn id="28" dur="500" fill="hold"/>
                                        <p:tgtEl>
                                          <p:spTgt spid="17">
                                            <p:txEl>
                                              <p:pRg st="2" end="2"/>
                                            </p:txEl>
                                          </p:spTgt>
                                        </p:tgtEl>
                                        <p:attrNameLst>
                                          <p:attrName>style.color</p:attrName>
                                        </p:attrNameLst>
                                      </p:cBhvr>
                                      <p:to>
                                        <a:srgbClr val="000000"/>
                                      </p:to>
                                    </p:animClr>
                                    <p:animClr clrSpc="rgb" dir="cw">
                                      <p:cBhvr>
                                        <p:cTn id="29" dur="500" fill="hold"/>
                                        <p:tgtEl>
                                          <p:spTgt spid="17">
                                            <p:txEl>
                                              <p:pRg st="2" end="2"/>
                                            </p:txEl>
                                          </p:spTgt>
                                        </p:tgtEl>
                                        <p:attrNameLst>
                                          <p:attrName>fillcolor</p:attrName>
                                        </p:attrNameLst>
                                      </p:cBhvr>
                                      <p:to>
                                        <a:srgbClr val="000000"/>
                                      </p:to>
                                    </p:animClr>
                                    <p:set>
                                      <p:cBhvr>
                                        <p:cTn id="30" dur="500" fill="hold"/>
                                        <p:tgtEl>
                                          <p:spTgt spid="17">
                                            <p:txEl>
                                              <p:pRg st="2" end="2"/>
                                            </p:txEl>
                                          </p:spTgt>
                                        </p:tgtEl>
                                        <p:attrNameLst>
                                          <p:attrName>fill.type</p:attrName>
                                        </p:attrNameLst>
                                      </p:cBhvr>
                                      <p:to>
                                        <p:strVal val="solid"/>
                                      </p:to>
                                    </p:set>
                                    <p:set>
                                      <p:cBhvr>
                                        <p:cTn id="31" dur="500" fill="hold"/>
                                        <p:tgtEl>
                                          <p:spTgt spid="17">
                                            <p:txEl>
                                              <p:pRg st="2" end="2"/>
                                            </p:txEl>
                                          </p:spTgt>
                                        </p:tgtEl>
                                        <p:attrNameLst>
                                          <p:attrName>fill.on</p:attrName>
                                        </p:attrNameLst>
                                      </p:cBhvr>
                                      <p:to>
                                        <p:strVal val="true"/>
                                      </p:to>
                                    </p:set>
                                  </p:childTnLst>
                                </p:cTn>
                              </p:par>
                              <p:par>
                                <p:cTn id="32" presetID="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0-#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9" presetClass="emph" presetSubtype="0" fill="hold" nodeType="clickEffect">
                                  <p:stCondLst>
                                    <p:cond delay="0"/>
                                  </p:stCondLst>
                                  <p:childTnLst>
                                    <p:animClr clrSpc="rgb" dir="cw">
                                      <p:cBhvr override="childStyle">
                                        <p:cTn id="39" dur="500" fill="hold"/>
                                        <p:tgtEl>
                                          <p:spTgt spid="17">
                                            <p:txEl>
                                              <p:pRg st="3" end="3"/>
                                            </p:txEl>
                                          </p:spTgt>
                                        </p:tgtEl>
                                        <p:attrNameLst>
                                          <p:attrName>style.color</p:attrName>
                                        </p:attrNameLst>
                                      </p:cBhvr>
                                      <p:to>
                                        <a:srgbClr val="000000"/>
                                      </p:to>
                                    </p:animClr>
                                    <p:animClr clrSpc="rgb" dir="cw">
                                      <p:cBhvr>
                                        <p:cTn id="40" dur="500" fill="hold"/>
                                        <p:tgtEl>
                                          <p:spTgt spid="17">
                                            <p:txEl>
                                              <p:pRg st="3" end="3"/>
                                            </p:txEl>
                                          </p:spTgt>
                                        </p:tgtEl>
                                        <p:attrNameLst>
                                          <p:attrName>fillcolor</p:attrName>
                                        </p:attrNameLst>
                                      </p:cBhvr>
                                      <p:to>
                                        <a:srgbClr val="000000"/>
                                      </p:to>
                                    </p:animClr>
                                    <p:set>
                                      <p:cBhvr>
                                        <p:cTn id="41" dur="500" fill="hold"/>
                                        <p:tgtEl>
                                          <p:spTgt spid="17">
                                            <p:txEl>
                                              <p:pRg st="3" end="3"/>
                                            </p:txEl>
                                          </p:spTgt>
                                        </p:tgtEl>
                                        <p:attrNameLst>
                                          <p:attrName>fill.type</p:attrName>
                                        </p:attrNameLst>
                                      </p:cBhvr>
                                      <p:to>
                                        <p:strVal val="solid"/>
                                      </p:to>
                                    </p:set>
                                    <p:set>
                                      <p:cBhvr>
                                        <p:cTn id="42" dur="500" fill="hold"/>
                                        <p:tgtEl>
                                          <p:spTgt spid="17">
                                            <p:txEl>
                                              <p:pRg st="3" end="3"/>
                                            </p:txEl>
                                          </p:spTgt>
                                        </p:tgtEl>
                                        <p:attrNameLst>
                                          <p:attrName>fill.on</p:attrName>
                                        </p:attrNameLst>
                                      </p:cBhvr>
                                      <p:to>
                                        <p:strVal val="true"/>
                                      </p:to>
                                    </p:set>
                                  </p:childTnLst>
                                </p:cTn>
                              </p:par>
                              <p:par>
                                <p:cTn id="43" presetID="2" presetClass="entr" presetSubtype="8"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0-#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9" presetClass="emph" presetSubtype="0" fill="hold" nodeType="clickEffect">
                                  <p:stCondLst>
                                    <p:cond delay="0"/>
                                  </p:stCondLst>
                                  <p:childTnLst>
                                    <p:animClr clrSpc="rgb" dir="cw">
                                      <p:cBhvr override="childStyle">
                                        <p:cTn id="50" dur="500" fill="hold"/>
                                        <p:tgtEl>
                                          <p:spTgt spid="17">
                                            <p:txEl>
                                              <p:pRg st="4" end="4"/>
                                            </p:txEl>
                                          </p:spTgt>
                                        </p:tgtEl>
                                        <p:attrNameLst>
                                          <p:attrName>style.color</p:attrName>
                                        </p:attrNameLst>
                                      </p:cBhvr>
                                      <p:to>
                                        <a:srgbClr val="000000"/>
                                      </p:to>
                                    </p:animClr>
                                    <p:animClr clrSpc="rgb" dir="cw">
                                      <p:cBhvr>
                                        <p:cTn id="51" dur="500" fill="hold"/>
                                        <p:tgtEl>
                                          <p:spTgt spid="17">
                                            <p:txEl>
                                              <p:pRg st="4" end="4"/>
                                            </p:txEl>
                                          </p:spTgt>
                                        </p:tgtEl>
                                        <p:attrNameLst>
                                          <p:attrName>fillcolor</p:attrName>
                                        </p:attrNameLst>
                                      </p:cBhvr>
                                      <p:to>
                                        <a:srgbClr val="000000"/>
                                      </p:to>
                                    </p:animClr>
                                    <p:set>
                                      <p:cBhvr>
                                        <p:cTn id="52" dur="500" fill="hold"/>
                                        <p:tgtEl>
                                          <p:spTgt spid="17">
                                            <p:txEl>
                                              <p:pRg st="4" end="4"/>
                                            </p:txEl>
                                          </p:spTgt>
                                        </p:tgtEl>
                                        <p:attrNameLst>
                                          <p:attrName>fill.type</p:attrName>
                                        </p:attrNameLst>
                                      </p:cBhvr>
                                      <p:to>
                                        <p:strVal val="solid"/>
                                      </p:to>
                                    </p:set>
                                    <p:set>
                                      <p:cBhvr>
                                        <p:cTn id="53" dur="500" fill="hold"/>
                                        <p:tgtEl>
                                          <p:spTgt spid="17">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14</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80150"/>
            <a:ext cx="7848601" cy="295465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Cover Letter: Opening Paragraph</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Grabbing the readers’ attention</a:t>
            </a:r>
          </a:p>
          <a:p>
            <a:pPr marL="457200" indent="-457200" algn="just">
              <a:lnSpc>
                <a:spcPct val="150000"/>
              </a:lnSpc>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Discuss the position you are applying for</a:t>
            </a:r>
          </a:p>
          <a:p>
            <a:pPr marL="457200" indent="-457200" algn="just">
              <a:lnSpc>
                <a:spcPct val="150000"/>
              </a:lnSpc>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You can mention the source through which you received the information about the job</a:t>
            </a:r>
          </a:p>
          <a:p>
            <a:pPr marL="457200" indent="-457200" algn="just">
              <a:lnSpc>
                <a:spcPct val="150000"/>
              </a:lnSpc>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Highlight the main points covered in the letter</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11087"/>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183296"/>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A83289AE-EDC0-48E4-A81C-329004AFE3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110937"/>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blue sketch arrow png">
            <a:extLst>
              <a:ext uri="{FF2B5EF4-FFF2-40B4-BE49-F238E27FC236}">
                <a16:creationId xmlns:a16="http://schemas.microsoft.com/office/drawing/2014/main" id="{61C5891D-1B70-44EA-B135-35EA4D0710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626995"/>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6" name="Picture 2" descr="Image result for blue sketch arrow png">
            <a:extLst>
              <a:ext uri="{FF2B5EF4-FFF2-40B4-BE49-F238E27FC236}">
                <a16:creationId xmlns:a16="http://schemas.microsoft.com/office/drawing/2014/main" id="{26BF26A5-0E79-426A-8EAC-3402F25A24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4008389"/>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58A7154C-03A0-478A-B2A5-A3DDEE9A695D}"/>
              </a:ext>
            </a:extLst>
          </p:cNvPr>
          <p:cNvGrpSpPr/>
          <p:nvPr/>
        </p:nvGrpSpPr>
        <p:grpSpPr>
          <a:xfrm>
            <a:off x="0" y="6756400"/>
            <a:ext cx="9144000" cy="101600"/>
            <a:chOff x="0" y="5791200"/>
            <a:chExt cx="8084345" cy="330200"/>
          </a:xfrm>
        </p:grpSpPr>
        <p:sp>
          <p:nvSpPr>
            <p:cNvPr id="23" name="Rectangle 22">
              <a:extLst>
                <a:ext uri="{FF2B5EF4-FFF2-40B4-BE49-F238E27FC236}">
                  <a16:creationId xmlns:a16="http://schemas.microsoft.com/office/drawing/2014/main" id="{6CF5DF01-A4DA-49E2-ADEF-58C4B656D23F}"/>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6AF8BC24-58AC-450D-BC41-6FC6BDFEF1BA}"/>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6DC73D68-E511-417E-8B7D-0E06E2BF754B}"/>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365B2C47-87AC-405A-B103-CCCC05B91AB9}"/>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8" name="Rectangle 27">
              <a:extLst>
                <a:ext uri="{FF2B5EF4-FFF2-40B4-BE49-F238E27FC236}">
                  <a16:creationId xmlns:a16="http://schemas.microsoft.com/office/drawing/2014/main" id="{977B2C44-B320-4506-BD21-6D4625F11D75}"/>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E056D14F-EA75-4248-A307-2A60A27D5077}"/>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50990CEA-6D35-4DDB-85E3-A389E2812B6D}"/>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1" name="Rectangle 30">
              <a:extLst>
                <a:ext uri="{FF2B5EF4-FFF2-40B4-BE49-F238E27FC236}">
                  <a16:creationId xmlns:a16="http://schemas.microsoft.com/office/drawing/2014/main" id="{63040D19-137B-4538-82D3-1B31E46B3A31}"/>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2" name="Group 31">
            <a:extLst>
              <a:ext uri="{FF2B5EF4-FFF2-40B4-BE49-F238E27FC236}">
                <a16:creationId xmlns:a16="http://schemas.microsoft.com/office/drawing/2014/main" id="{3E307758-EB84-44EC-9827-0802CC570061}"/>
              </a:ext>
            </a:extLst>
          </p:cNvPr>
          <p:cNvGrpSpPr/>
          <p:nvPr/>
        </p:nvGrpSpPr>
        <p:grpSpPr>
          <a:xfrm rot="10800000">
            <a:off x="0" y="1"/>
            <a:ext cx="9144000" cy="101600"/>
            <a:chOff x="0" y="5791200"/>
            <a:chExt cx="8084345" cy="330200"/>
          </a:xfrm>
        </p:grpSpPr>
        <p:sp>
          <p:nvSpPr>
            <p:cNvPr id="33" name="Rectangle 32">
              <a:extLst>
                <a:ext uri="{FF2B5EF4-FFF2-40B4-BE49-F238E27FC236}">
                  <a16:creationId xmlns:a16="http://schemas.microsoft.com/office/drawing/2014/main" id="{D16D4A4A-E0E2-4EEB-8443-5F677512F5CA}"/>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9CA38A8-81A3-41E2-9E76-9F4CB9EA750B}"/>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8480FC2-AFEC-4272-9C3D-05B5045B460C}"/>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F88DB92-AAAD-466A-BBED-CE959FB04C53}"/>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66A24A7D-740A-487C-A578-473A546D2066}"/>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2E6D5E0-F85F-4819-BF3F-F6C9B909B0D9}"/>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CFC8512-8D12-4446-A113-281A7C62002C}"/>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3454C72-B939-4AA4-9DA2-9D4B8D04558D}"/>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icture 50" descr="https://upload.wikimedia.org/wikipedia/en/thumb/f/fa/COMSATS_Logo.svg/1024px-COMSATS_Logo.svg.png">
            <a:extLst>
              <a:ext uri="{FF2B5EF4-FFF2-40B4-BE49-F238E27FC236}">
                <a16:creationId xmlns:a16="http://schemas.microsoft.com/office/drawing/2014/main" id="{F6E819C8-2F9D-4EC5-A9BF-80886CB6BA7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329186"/>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7">
                                            <p:txEl>
                                              <p:pRg st="3" end="3"/>
                                            </p:txEl>
                                          </p:spTgt>
                                        </p:tgtEl>
                                        <p:attrNameLst>
                                          <p:attrName>style.color</p:attrName>
                                        </p:attrNameLst>
                                      </p:cBhvr>
                                      <p:to>
                                        <a:srgbClr val="000000"/>
                                      </p:to>
                                    </p:animClr>
                                    <p:animClr clrSpc="rgb" dir="cw">
                                      <p:cBhvr>
                                        <p:cTn id="37" dur="500" fill="hold"/>
                                        <p:tgtEl>
                                          <p:spTgt spid="17">
                                            <p:txEl>
                                              <p:pRg st="3" end="3"/>
                                            </p:txEl>
                                          </p:spTgt>
                                        </p:tgtEl>
                                        <p:attrNameLst>
                                          <p:attrName>fillcolor</p:attrName>
                                        </p:attrNameLst>
                                      </p:cBhvr>
                                      <p:to>
                                        <a:srgbClr val="000000"/>
                                      </p:to>
                                    </p:animClr>
                                    <p:set>
                                      <p:cBhvr>
                                        <p:cTn id="38" dur="500" fill="hold"/>
                                        <p:tgtEl>
                                          <p:spTgt spid="17">
                                            <p:txEl>
                                              <p:pRg st="3" end="3"/>
                                            </p:txEl>
                                          </p:spTgt>
                                        </p:tgtEl>
                                        <p:attrNameLst>
                                          <p:attrName>fill.type</p:attrName>
                                        </p:attrNameLst>
                                      </p:cBhvr>
                                      <p:to>
                                        <p:strVal val="solid"/>
                                      </p:to>
                                    </p:set>
                                    <p:set>
                                      <p:cBhvr>
                                        <p:cTn id="39" dur="500" fill="hold"/>
                                        <p:tgtEl>
                                          <p:spTgt spid="17">
                                            <p:txEl>
                                              <p:pRg st="3" end="3"/>
                                            </p:txEl>
                                          </p:spTgt>
                                        </p:tgtEl>
                                        <p:attrNameLst>
                                          <p:attrName>fill.on</p:attrName>
                                        </p:attrNameLst>
                                      </p:cBhvr>
                                      <p:to>
                                        <p:strVal val="true"/>
                                      </p:to>
                                    </p:set>
                                  </p:childTnLst>
                                </p:cTn>
                              </p:par>
                              <p:par>
                                <p:cTn id="40" presetID="2" presetClass="entr" presetSubtype="8"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0-#ppt_w/2"/>
                                          </p:val>
                                        </p:tav>
                                        <p:tav tm="100000">
                                          <p:val>
                                            <p:strVal val="#ppt_x"/>
                                          </p:val>
                                        </p:tav>
                                      </p:tavLst>
                                    </p:anim>
                                    <p:anim calcmode="lin" valueType="num">
                                      <p:cBhvr additive="base">
                                        <p:cTn id="4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dir="cw">
                                      <p:cBhvr override="childStyle">
                                        <p:cTn id="47" dur="500" fill="hold"/>
                                        <p:tgtEl>
                                          <p:spTgt spid="17">
                                            <p:txEl>
                                              <p:pRg st="4" end="4"/>
                                            </p:txEl>
                                          </p:spTgt>
                                        </p:tgtEl>
                                        <p:attrNameLst>
                                          <p:attrName>style.color</p:attrName>
                                        </p:attrNameLst>
                                      </p:cBhvr>
                                      <p:to>
                                        <a:srgbClr val="000000"/>
                                      </p:to>
                                    </p:animClr>
                                    <p:animClr clrSpc="rgb" dir="cw">
                                      <p:cBhvr>
                                        <p:cTn id="48" dur="500" fill="hold"/>
                                        <p:tgtEl>
                                          <p:spTgt spid="17">
                                            <p:txEl>
                                              <p:pRg st="4" end="4"/>
                                            </p:txEl>
                                          </p:spTgt>
                                        </p:tgtEl>
                                        <p:attrNameLst>
                                          <p:attrName>fillcolor</p:attrName>
                                        </p:attrNameLst>
                                      </p:cBhvr>
                                      <p:to>
                                        <a:srgbClr val="000000"/>
                                      </p:to>
                                    </p:animClr>
                                    <p:set>
                                      <p:cBhvr>
                                        <p:cTn id="49" dur="500" fill="hold"/>
                                        <p:tgtEl>
                                          <p:spTgt spid="17">
                                            <p:txEl>
                                              <p:pRg st="4" end="4"/>
                                            </p:txEl>
                                          </p:spTgt>
                                        </p:tgtEl>
                                        <p:attrNameLst>
                                          <p:attrName>fill.type</p:attrName>
                                        </p:attrNameLst>
                                      </p:cBhvr>
                                      <p:to>
                                        <p:strVal val="solid"/>
                                      </p:to>
                                    </p:set>
                                    <p:set>
                                      <p:cBhvr>
                                        <p:cTn id="50" dur="500" fill="hold"/>
                                        <p:tgtEl>
                                          <p:spTgt spid="17">
                                            <p:txEl>
                                              <p:pRg st="4" end="4"/>
                                            </p:txEl>
                                          </p:spTgt>
                                        </p:tgtEl>
                                        <p:attrNameLst>
                                          <p:attrName>fill.on</p:attrName>
                                        </p:attrNameLst>
                                      </p:cBhvr>
                                      <p:to>
                                        <p:strVal val="true"/>
                                      </p:to>
                                    </p:set>
                                  </p:childTnLst>
                                </p:cTn>
                              </p:par>
                              <p:par>
                                <p:cTn id="51" presetID="2" presetClass="entr" presetSubtype="8"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0-#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15</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80150"/>
            <a:ext cx="7848601" cy="589072"/>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Cover Letter: Opening Paragraph Example</a:t>
            </a:r>
            <a:endParaRPr lang="en-US" sz="2000" dirty="0">
              <a:solidFill>
                <a:schemeClr val="bg1">
                  <a:lumMod val="85000"/>
                </a:schemeClr>
              </a:solidFill>
              <a:latin typeface="Candara" pitchFamily="34" charset="0"/>
              <a:cs typeface="Arial" pitchFamily="34" charset="0"/>
            </a:endParaRP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11087"/>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2" name="Content Placeholder 2">
            <a:extLst>
              <a:ext uri="{FF2B5EF4-FFF2-40B4-BE49-F238E27FC236}">
                <a16:creationId xmlns:a16="http://schemas.microsoft.com/office/drawing/2014/main" id="{ED7B38C5-125E-47AA-86A6-D21D75499B79}"/>
              </a:ext>
            </a:extLst>
          </p:cNvPr>
          <p:cNvSpPr>
            <a:spLocks noGrp="1"/>
          </p:cNvSpPr>
          <p:nvPr>
            <p:ph idx="1"/>
          </p:nvPr>
        </p:nvSpPr>
        <p:spPr>
          <a:xfrm>
            <a:off x="896257" y="2629326"/>
            <a:ext cx="7886700" cy="3947124"/>
          </a:xfrm>
        </p:spPr>
        <p:txBody>
          <a:bodyPr>
            <a:normAutofit/>
          </a:bodyPr>
          <a:lstStyle/>
          <a:p>
            <a:pPr marL="0" indent="0" algn="just">
              <a:lnSpc>
                <a:spcPct val="150000"/>
              </a:lnSpc>
              <a:buNone/>
            </a:pPr>
            <a:r>
              <a:rPr lang="en-US" altLang="en-US" sz="2000" dirty="0">
                <a:latin typeface="Candara" panose="020E0502030303020204" pitchFamily="34" charset="0"/>
              </a:rPr>
              <a:t>Dear Mr. Pierce:</a:t>
            </a:r>
          </a:p>
          <a:p>
            <a:pPr marL="0" indent="0" algn="just">
              <a:lnSpc>
                <a:spcPct val="150000"/>
              </a:lnSpc>
              <a:buNone/>
            </a:pPr>
            <a:r>
              <a:rPr lang="en-US" altLang="en-US" sz="2000" dirty="0">
                <a:latin typeface="Candara" panose="020E0502030303020204" pitchFamily="34" charset="0"/>
              </a:rPr>
              <a:t>As the enclosed resume attests, the customer support position advertised in the </a:t>
            </a:r>
            <a:r>
              <a:rPr lang="en-US" altLang="en-US" sz="2000" i="1" dirty="0">
                <a:latin typeface="Candara" panose="020E0502030303020204" pitchFamily="34" charset="0"/>
              </a:rPr>
              <a:t>Atlas Group </a:t>
            </a:r>
            <a:r>
              <a:rPr lang="en-US" altLang="en-US" sz="2000" dirty="0">
                <a:latin typeface="Candara" panose="020E0502030303020204" pitchFamily="34" charset="0"/>
              </a:rPr>
              <a:t>is a perfect fit with my qualifications. My experience working as a Help Desk Student Assistant in the Division of Information Technology at San Francisco State University and my vast experience in the audio field has prepared me for the technological and user support this job requires, making me an ideal candidate for this position.</a:t>
            </a:r>
          </a:p>
        </p:txBody>
      </p:sp>
      <p:grpSp>
        <p:nvGrpSpPr>
          <p:cNvPr id="19" name="Group 18">
            <a:extLst>
              <a:ext uri="{FF2B5EF4-FFF2-40B4-BE49-F238E27FC236}">
                <a16:creationId xmlns:a16="http://schemas.microsoft.com/office/drawing/2014/main" id="{B3742AFC-38C4-44D1-8060-717E00A95A86}"/>
              </a:ext>
            </a:extLst>
          </p:cNvPr>
          <p:cNvGrpSpPr/>
          <p:nvPr/>
        </p:nvGrpSpPr>
        <p:grpSpPr>
          <a:xfrm>
            <a:off x="0" y="6756400"/>
            <a:ext cx="9144000" cy="101600"/>
            <a:chOff x="0" y="5791200"/>
            <a:chExt cx="8084345" cy="330200"/>
          </a:xfrm>
        </p:grpSpPr>
        <p:sp>
          <p:nvSpPr>
            <p:cNvPr id="20" name="Rectangle 19">
              <a:extLst>
                <a:ext uri="{FF2B5EF4-FFF2-40B4-BE49-F238E27FC236}">
                  <a16:creationId xmlns:a16="http://schemas.microsoft.com/office/drawing/2014/main" id="{3DB066F4-9477-4F59-BA35-1310F5A3576F}"/>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a:extLst>
                <a:ext uri="{FF2B5EF4-FFF2-40B4-BE49-F238E27FC236}">
                  <a16:creationId xmlns:a16="http://schemas.microsoft.com/office/drawing/2014/main" id="{30AEF832-2957-4D76-A2A4-9CDFFCEDC136}"/>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Rectangle 22">
              <a:extLst>
                <a:ext uri="{FF2B5EF4-FFF2-40B4-BE49-F238E27FC236}">
                  <a16:creationId xmlns:a16="http://schemas.microsoft.com/office/drawing/2014/main" id="{52CB630F-0D38-442F-84A3-59205C117FFA}"/>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6DC0D64F-FEBB-48CE-8BB2-97A7E996991A}"/>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5" name="Rectangle 24">
              <a:extLst>
                <a:ext uri="{FF2B5EF4-FFF2-40B4-BE49-F238E27FC236}">
                  <a16:creationId xmlns:a16="http://schemas.microsoft.com/office/drawing/2014/main" id="{B293A049-628C-4717-9CE2-2BDA59B7ABDE}"/>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64EE9EAF-2BAC-4072-832C-89834BC4DA1D}"/>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B43514BD-0288-47D8-A3D7-0B9858F4E2B0}"/>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8F6B8E0D-27D3-4279-86F0-BB7243CFC253}"/>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29" name="Group 28">
            <a:extLst>
              <a:ext uri="{FF2B5EF4-FFF2-40B4-BE49-F238E27FC236}">
                <a16:creationId xmlns:a16="http://schemas.microsoft.com/office/drawing/2014/main" id="{72291FED-B016-46EC-B9BC-5A05BD627C84}"/>
              </a:ext>
            </a:extLst>
          </p:cNvPr>
          <p:cNvGrpSpPr/>
          <p:nvPr/>
        </p:nvGrpSpPr>
        <p:grpSpPr>
          <a:xfrm rot="10800000">
            <a:off x="0" y="1"/>
            <a:ext cx="9144000" cy="101600"/>
            <a:chOff x="0" y="5791200"/>
            <a:chExt cx="8084345" cy="330200"/>
          </a:xfrm>
        </p:grpSpPr>
        <p:sp>
          <p:nvSpPr>
            <p:cNvPr id="30" name="Rectangle 29">
              <a:extLst>
                <a:ext uri="{FF2B5EF4-FFF2-40B4-BE49-F238E27FC236}">
                  <a16:creationId xmlns:a16="http://schemas.microsoft.com/office/drawing/2014/main" id="{488D825C-8A98-4668-B990-1C92F10B56F3}"/>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D703203-7B87-4F54-83D6-2D8F87E8B098}"/>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41BA61E-9152-41C2-8AFC-FE9A395BD40B}"/>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04A9374-90B5-4C8F-BB11-C848EF54B499}"/>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1949359-6671-410E-AF32-6C8FE046725C}"/>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026BD19-C57D-457C-A2C8-CED4862E50F7}"/>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8E6C7FB-D063-4C8D-9175-03A49B2F91B7}"/>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B0E67A7-9EC2-44B6-AD4C-E6D8F210424B}"/>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descr="https://upload.wikimedia.org/wikipedia/en/thumb/f/fa/COMSATS_Logo.svg/1024px-COMSATS_Logo.svg.png">
            <a:extLst>
              <a:ext uri="{FF2B5EF4-FFF2-40B4-BE49-F238E27FC236}">
                <a16:creationId xmlns:a16="http://schemas.microsoft.com/office/drawing/2014/main" id="{EF3F18AC-B46D-4EF7-9C8F-3A92423290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215335"/>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2">
                                            <p:txEl>
                                              <p:pRg st="1" end="1"/>
                                            </p:txEl>
                                          </p:spTgt>
                                        </p:tgtEl>
                                        <p:attrNameLst>
                                          <p:attrName>style.visibility</p:attrName>
                                        </p:attrNameLst>
                                      </p:cBhvr>
                                      <p:to>
                                        <p:strVal val="visible"/>
                                      </p:to>
                                    </p:set>
                                    <p:animEffect transition="in" filter="fade">
                                      <p:cBhvr>
                                        <p:cTn id="1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16</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80150"/>
            <a:ext cx="7848601" cy="3416320"/>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Cover Letter: Body Paragraph</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Emphasize your top selling points or highest qualification</a:t>
            </a:r>
          </a:p>
          <a:p>
            <a:pPr marL="457200" indent="-457200" algn="just">
              <a:lnSpc>
                <a:spcPct val="150000"/>
              </a:lnSpc>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Show how these qualifications will benefit the company you are applying for</a:t>
            </a:r>
          </a:p>
          <a:p>
            <a:pPr marL="457200" indent="-457200" algn="just">
              <a:lnSpc>
                <a:spcPct val="150000"/>
              </a:lnSpc>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Provide examples of your achievements that have benefited previous companies</a:t>
            </a:r>
          </a:p>
          <a:p>
            <a:pPr marL="457200" indent="-457200" algn="just">
              <a:lnSpc>
                <a:spcPct val="150000"/>
              </a:lnSpc>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Be specific in your description</a:t>
            </a:r>
            <a:endParaRPr lang="en-US" sz="2000" dirty="0">
              <a:solidFill>
                <a:schemeClr val="bg1">
                  <a:lumMod val="85000"/>
                </a:schemeClr>
              </a:solidFill>
              <a:latin typeface="Candara" pitchFamily="34" charset="0"/>
              <a:cs typeface="Arial" pitchFamily="34" charset="0"/>
            </a:endParaRP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11087"/>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183296"/>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A83289AE-EDC0-48E4-A81C-329004AFE3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558646"/>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blue sketch arrow png">
            <a:extLst>
              <a:ext uri="{FF2B5EF4-FFF2-40B4-BE49-F238E27FC236}">
                <a16:creationId xmlns:a16="http://schemas.microsoft.com/office/drawing/2014/main" id="{61C5891D-1B70-44EA-B135-35EA4D0710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626995"/>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6" name="Picture 2" descr="Image result for blue sketch arrow png">
            <a:extLst>
              <a:ext uri="{FF2B5EF4-FFF2-40B4-BE49-F238E27FC236}">
                <a16:creationId xmlns:a16="http://schemas.microsoft.com/office/drawing/2014/main" id="{26BF26A5-0E79-426A-8EAC-3402F25A24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4490297"/>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E8D86C9F-32D3-4431-B06B-9D4A9373E8F2}"/>
              </a:ext>
            </a:extLst>
          </p:cNvPr>
          <p:cNvGrpSpPr/>
          <p:nvPr/>
        </p:nvGrpSpPr>
        <p:grpSpPr>
          <a:xfrm>
            <a:off x="0" y="6756400"/>
            <a:ext cx="9144000" cy="101600"/>
            <a:chOff x="0" y="5791200"/>
            <a:chExt cx="8084345" cy="330200"/>
          </a:xfrm>
        </p:grpSpPr>
        <p:sp>
          <p:nvSpPr>
            <p:cNvPr id="23" name="Rectangle 22">
              <a:extLst>
                <a:ext uri="{FF2B5EF4-FFF2-40B4-BE49-F238E27FC236}">
                  <a16:creationId xmlns:a16="http://schemas.microsoft.com/office/drawing/2014/main" id="{BF209FE3-E2AF-448A-AB6B-0E60C78E64B2}"/>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2542260F-90E4-46CA-816D-2662C81B5EEE}"/>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3EFE23E5-198C-465A-983B-78AF5C4C4CB5}"/>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71F7ECAA-EE9C-4286-8D0F-7FC4FC5D67F1}"/>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8" name="Rectangle 27">
              <a:extLst>
                <a:ext uri="{FF2B5EF4-FFF2-40B4-BE49-F238E27FC236}">
                  <a16:creationId xmlns:a16="http://schemas.microsoft.com/office/drawing/2014/main" id="{9A2335CF-820E-4338-AC15-A15CFD6757D8}"/>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1FA42255-A7C6-4DDD-88E9-0DBEE4A503B8}"/>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0156410D-8E42-483C-841C-39B2F656DB2F}"/>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1" name="Rectangle 30">
              <a:extLst>
                <a:ext uri="{FF2B5EF4-FFF2-40B4-BE49-F238E27FC236}">
                  <a16:creationId xmlns:a16="http://schemas.microsoft.com/office/drawing/2014/main" id="{42C933F8-ECA0-4E8B-B6B1-6F8BD38D1904}"/>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2" name="Group 31">
            <a:extLst>
              <a:ext uri="{FF2B5EF4-FFF2-40B4-BE49-F238E27FC236}">
                <a16:creationId xmlns:a16="http://schemas.microsoft.com/office/drawing/2014/main" id="{F8FECF2B-644B-4E72-9B00-2883EF838D65}"/>
              </a:ext>
            </a:extLst>
          </p:cNvPr>
          <p:cNvGrpSpPr/>
          <p:nvPr/>
        </p:nvGrpSpPr>
        <p:grpSpPr>
          <a:xfrm rot="10800000">
            <a:off x="0" y="1"/>
            <a:ext cx="9144000" cy="101600"/>
            <a:chOff x="0" y="5791200"/>
            <a:chExt cx="8084345" cy="330200"/>
          </a:xfrm>
        </p:grpSpPr>
        <p:sp>
          <p:nvSpPr>
            <p:cNvPr id="33" name="Rectangle 32">
              <a:extLst>
                <a:ext uri="{FF2B5EF4-FFF2-40B4-BE49-F238E27FC236}">
                  <a16:creationId xmlns:a16="http://schemas.microsoft.com/office/drawing/2014/main" id="{D7217D28-16CD-41D3-8617-7451DE9A83AE}"/>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1C613BA-69E0-444C-81C3-5364C64A43E0}"/>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59CD9B4-E77F-4DC3-9BC6-7E0713F72990}"/>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F7812F4-9A73-4AE8-90B3-24C93224FB6E}"/>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789231A-F08B-4C55-A09F-57A225BE56AE}"/>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D289184-5070-45A0-B4F6-6E351E32EEC7}"/>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00236A9-79F2-4F2C-8966-B1A21098940B}"/>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9CCF112-CE90-4ADA-B0FE-4C62DEBEC738}"/>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icture 50" descr="https://upload.wikimedia.org/wikipedia/en/thumb/f/fa/COMSATS_Logo.svg/1024px-COMSATS_Logo.svg.png">
            <a:extLst>
              <a:ext uri="{FF2B5EF4-FFF2-40B4-BE49-F238E27FC236}">
                <a16:creationId xmlns:a16="http://schemas.microsoft.com/office/drawing/2014/main" id="{2AC44838-E87E-4651-9BF5-D570313B35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690047"/>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7">
                                            <p:txEl>
                                              <p:pRg st="3" end="3"/>
                                            </p:txEl>
                                          </p:spTgt>
                                        </p:tgtEl>
                                        <p:attrNameLst>
                                          <p:attrName>style.color</p:attrName>
                                        </p:attrNameLst>
                                      </p:cBhvr>
                                      <p:to>
                                        <a:srgbClr val="000000"/>
                                      </p:to>
                                    </p:animClr>
                                    <p:animClr clrSpc="rgb" dir="cw">
                                      <p:cBhvr>
                                        <p:cTn id="37" dur="500" fill="hold"/>
                                        <p:tgtEl>
                                          <p:spTgt spid="17">
                                            <p:txEl>
                                              <p:pRg st="3" end="3"/>
                                            </p:txEl>
                                          </p:spTgt>
                                        </p:tgtEl>
                                        <p:attrNameLst>
                                          <p:attrName>fillcolor</p:attrName>
                                        </p:attrNameLst>
                                      </p:cBhvr>
                                      <p:to>
                                        <a:srgbClr val="000000"/>
                                      </p:to>
                                    </p:animClr>
                                    <p:set>
                                      <p:cBhvr>
                                        <p:cTn id="38" dur="500" fill="hold"/>
                                        <p:tgtEl>
                                          <p:spTgt spid="17">
                                            <p:txEl>
                                              <p:pRg st="3" end="3"/>
                                            </p:txEl>
                                          </p:spTgt>
                                        </p:tgtEl>
                                        <p:attrNameLst>
                                          <p:attrName>fill.type</p:attrName>
                                        </p:attrNameLst>
                                      </p:cBhvr>
                                      <p:to>
                                        <p:strVal val="solid"/>
                                      </p:to>
                                    </p:set>
                                    <p:set>
                                      <p:cBhvr>
                                        <p:cTn id="39" dur="500" fill="hold"/>
                                        <p:tgtEl>
                                          <p:spTgt spid="17">
                                            <p:txEl>
                                              <p:pRg st="3" end="3"/>
                                            </p:txEl>
                                          </p:spTgt>
                                        </p:tgtEl>
                                        <p:attrNameLst>
                                          <p:attrName>fill.on</p:attrName>
                                        </p:attrNameLst>
                                      </p:cBhvr>
                                      <p:to>
                                        <p:strVal val="true"/>
                                      </p:to>
                                    </p:set>
                                  </p:childTnLst>
                                </p:cTn>
                              </p:par>
                              <p:par>
                                <p:cTn id="40" presetID="2" presetClass="entr" presetSubtype="8"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0-#ppt_w/2"/>
                                          </p:val>
                                        </p:tav>
                                        <p:tav tm="100000">
                                          <p:val>
                                            <p:strVal val="#ppt_x"/>
                                          </p:val>
                                        </p:tav>
                                      </p:tavLst>
                                    </p:anim>
                                    <p:anim calcmode="lin" valueType="num">
                                      <p:cBhvr additive="base">
                                        <p:cTn id="4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dir="cw">
                                      <p:cBhvr override="childStyle">
                                        <p:cTn id="47" dur="500" fill="hold"/>
                                        <p:tgtEl>
                                          <p:spTgt spid="17">
                                            <p:txEl>
                                              <p:pRg st="4" end="4"/>
                                            </p:txEl>
                                          </p:spTgt>
                                        </p:tgtEl>
                                        <p:attrNameLst>
                                          <p:attrName>style.color</p:attrName>
                                        </p:attrNameLst>
                                      </p:cBhvr>
                                      <p:to>
                                        <a:srgbClr val="000000"/>
                                      </p:to>
                                    </p:animClr>
                                    <p:animClr clrSpc="rgb" dir="cw">
                                      <p:cBhvr>
                                        <p:cTn id="48" dur="500" fill="hold"/>
                                        <p:tgtEl>
                                          <p:spTgt spid="17">
                                            <p:txEl>
                                              <p:pRg st="4" end="4"/>
                                            </p:txEl>
                                          </p:spTgt>
                                        </p:tgtEl>
                                        <p:attrNameLst>
                                          <p:attrName>fillcolor</p:attrName>
                                        </p:attrNameLst>
                                      </p:cBhvr>
                                      <p:to>
                                        <a:srgbClr val="000000"/>
                                      </p:to>
                                    </p:animClr>
                                    <p:set>
                                      <p:cBhvr>
                                        <p:cTn id="49" dur="500" fill="hold"/>
                                        <p:tgtEl>
                                          <p:spTgt spid="17">
                                            <p:txEl>
                                              <p:pRg st="4" end="4"/>
                                            </p:txEl>
                                          </p:spTgt>
                                        </p:tgtEl>
                                        <p:attrNameLst>
                                          <p:attrName>fill.type</p:attrName>
                                        </p:attrNameLst>
                                      </p:cBhvr>
                                      <p:to>
                                        <p:strVal val="solid"/>
                                      </p:to>
                                    </p:set>
                                    <p:set>
                                      <p:cBhvr>
                                        <p:cTn id="50" dur="500" fill="hold"/>
                                        <p:tgtEl>
                                          <p:spTgt spid="17">
                                            <p:txEl>
                                              <p:pRg st="4" end="4"/>
                                            </p:txEl>
                                          </p:spTgt>
                                        </p:tgtEl>
                                        <p:attrNameLst>
                                          <p:attrName>fill.on</p:attrName>
                                        </p:attrNameLst>
                                      </p:cBhvr>
                                      <p:to>
                                        <p:strVal val="true"/>
                                      </p:to>
                                    </p:set>
                                  </p:childTnLst>
                                </p:cTn>
                              </p:par>
                              <p:par>
                                <p:cTn id="51" presetID="2" presetClass="entr" presetSubtype="8"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0-#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17</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80150"/>
            <a:ext cx="7848601" cy="589072"/>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Cover Letter: Body Paragraph Example</a:t>
            </a:r>
            <a:endParaRPr lang="en-US" sz="2000" dirty="0">
              <a:solidFill>
                <a:schemeClr val="bg1">
                  <a:lumMod val="85000"/>
                </a:schemeClr>
              </a:solidFill>
              <a:latin typeface="Candara" pitchFamily="34" charset="0"/>
              <a:cs typeface="Arial" pitchFamily="34" charset="0"/>
            </a:endParaRP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11087"/>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2" name="Content Placeholder 2">
            <a:extLst>
              <a:ext uri="{FF2B5EF4-FFF2-40B4-BE49-F238E27FC236}">
                <a16:creationId xmlns:a16="http://schemas.microsoft.com/office/drawing/2014/main" id="{ED7B38C5-125E-47AA-86A6-D21D75499B79}"/>
              </a:ext>
            </a:extLst>
          </p:cNvPr>
          <p:cNvSpPr>
            <a:spLocks noGrp="1"/>
          </p:cNvSpPr>
          <p:nvPr>
            <p:ph idx="1"/>
          </p:nvPr>
        </p:nvSpPr>
        <p:spPr>
          <a:xfrm>
            <a:off x="896257" y="2362200"/>
            <a:ext cx="7886700" cy="3947124"/>
          </a:xfrm>
        </p:spPr>
        <p:txBody>
          <a:bodyPr>
            <a:noAutofit/>
          </a:bodyPr>
          <a:lstStyle/>
          <a:p>
            <a:pPr marL="0" indent="0" algn="just">
              <a:lnSpc>
                <a:spcPct val="150000"/>
              </a:lnSpc>
              <a:buNone/>
            </a:pPr>
            <a:r>
              <a:rPr lang="en-US" altLang="en-US" sz="2000" dirty="0">
                <a:latin typeface="Candara" panose="020E0502030303020204" pitchFamily="34" charset="0"/>
              </a:rPr>
              <a:t>As my resume highlights, I have offered high-responsibility computer and software support for faculty, staff and students.  This experience, along with constant home use of computers, has given me a thorough background of many different forms of software and operating systems including the Windows and Apple families, Microsoft Office, and Dreamweaver.  I have also become very comfortable  Performing hardware and software upgrades on Windows and Mac machines and working with various types of networks including wireless and LAN.  In addition, I master new skills quickly and complete tasks efficiently.</a:t>
            </a:r>
            <a:endParaRPr lang="en-US" sz="2000" dirty="0">
              <a:latin typeface="Candara" panose="020E0502030303020204" pitchFamily="34" charset="0"/>
            </a:endParaRPr>
          </a:p>
        </p:txBody>
      </p:sp>
      <p:grpSp>
        <p:nvGrpSpPr>
          <p:cNvPr id="19" name="Group 18">
            <a:extLst>
              <a:ext uri="{FF2B5EF4-FFF2-40B4-BE49-F238E27FC236}">
                <a16:creationId xmlns:a16="http://schemas.microsoft.com/office/drawing/2014/main" id="{5004EBCB-7300-4B5B-8638-53680996D389}"/>
              </a:ext>
            </a:extLst>
          </p:cNvPr>
          <p:cNvGrpSpPr/>
          <p:nvPr/>
        </p:nvGrpSpPr>
        <p:grpSpPr>
          <a:xfrm>
            <a:off x="0" y="6756400"/>
            <a:ext cx="9144000" cy="101600"/>
            <a:chOff x="0" y="5791200"/>
            <a:chExt cx="8084345" cy="330200"/>
          </a:xfrm>
        </p:grpSpPr>
        <p:sp>
          <p:nvSpPr>
            <p:cNvPr id="20" name="Rectangle 19">
              <a:extLst>
                <a:ext uri="{FF2B5EF4-FFF2-40B4-BE49-F238E27FC236}">
                  <a16:creationId xmlns:a16="http://schemas.microsoft.com/office/drawing/2014/main" id="{391EFF2B-9C18-4179-9DF3-D5FC278B637A}"/>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a:extLst>
                <a:ext uri="{FF2B5EF4-FFF2-40B4-BE49-F238E27FC236}">
                  <a16:creationId xmlns:a16="http://schemas.microsoft.com/office/drawing/2014/main" id="{ED6C55EF-C1D1-4209-AF6D-78395C505FDF}"/>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Rectangle 22">
              <a:extLst>
                <a:ext uri="{FF2B5EF4-FFF2-40B4-BE49-F238E27FC236}">
                  <a16:creationId xmlns:a16="http://schemas.microsoft.com/office/drawing/2014/main" id="{AC615FBC-6722-4323-A178-8AB28216B54F}"/>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7BF4CDC6-9CAF-4EC0-9180-4D0A9336A347}"/>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5" name="Rectangle 24">
              <a:extLst>
                <a:ext uri="{FF2B5EF4-FFF2-40B4-BE49-F238E27FC236}">
                  <a16:creationId xmlns:a16="http://schemas.microsoft.com/office/drawing/2014/main" id="{8C4BE7D5-A505-4445-9036-1A97085EBAA6}"/>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104FE1E4-880D-42B0-9A41-C9D44D342617}"/>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97D66E00-89C5-49D9-A89A-DA6E9E4A8A72}"/>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E907076B-EDA7-41ED-8C50-AF6500AF6E03}"/>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29" name="Group 28">
            <a:extLst>
              <a:ext uri="{FF2B5EF4-FFF2-40B4-BE49-F238E27FC236}">
                <a16:creationId xmlns:a16="http://schemas.microsoft.com/office/drawing/2014/main" id="{E9A9EEBE-AAAB-4E05-9EC3-7BE056F73DB4}"/>
              </a:ext>
            </a:extLst>
          </p:cNvPr>
          <p:cNvGrpSpPr/>
          <p:nvPr/>
        </p:nvGrpSpPr>
        <p:grpSpPr>
          <a:xfrm rot="10800000">
            <a:off x="0" y="1"/>
            <a:ext cx="9144000" cy="101600"/>
            <a:chOff x="0" y="5791200"/>
            <a:chExt cx="8084345" cy="330200"/>
          </a:xfrm>
        </p:grpSpPr>
        <p:sp>
          <p:nvSpPr>
            <p:cNvPr id="30" name="Rectangle 29">
              <a:extLst>
                <a:ext uri="{FF2B5EF4-FFF2-40B4-BE49-F238E27FC236}">
                  <a16:creationId xmlns:a16="http://schemas.microsoft.com/office/drawing/2014/main" id="{1451FC56-AF98-4D86-BE12-DBF433D19FB3}"/>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1080AC-82A3-4E81-8A5F-D345488E3DF6}"/>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5595EBF-C077-4216-AD16-833E9AF63708}"/>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F6FB00B-0009-4F45-98C9-ACDD15038279}"/>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6623B41E-C5EB-47C8-BD2F-53CC3F589C1B}"/>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92F10AA-B040-4EC9-BC9A-3DC71490D21E}"/>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6C5321F-BC53-4AF4-904C-0F07DC38DE86}"/>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64145F7-B9FC-485F-9198-5E7A10171525}"/>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descr="https://upload.wikimedia.org/wikipedia/en/thumb/f/fa/COMSATS_Logo.svg/1024px-COMSATS_Logo.svg.png">
            <a:extLst>
              <a:ext uri="{FF2B5EF4-FFF2-40B4-BE49-F238E27FC236}">
                <a16:creationId xmlns:a16="http://schemas.microsoft.com/office/drawing/2014/main" id="{0A05B845-27EF-4291-AFAE-B8C2D035EC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890993"/>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18</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80150"/>
            <a:ext cx="7848601" cy="3365024"/>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Cover Letter: Closing Paragraph</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Thank the readers for their time spent</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Ask for an interview</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Set date and time</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Create an active ending (you contacting them rather than the organization contacting you for further correspondence)</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11087"/>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300384"/>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A83289AE-EDC0-48E4-A81C-329004AFE3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401324"/>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blue sketch arrow png">
            <a:extLst>
              <a:ext uri="{FF2B5EF4-FFF2-40B4-BE49-F238E27FC236}">
                <a16:creationId xmlns:a16="http://schemas.microsoft.com/office/drawing/2014/main" id="{61C5891D-1B70-44EA-B135-35EA4D0710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854317"/>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6" name="Picture 2" descr="Image result for blue sketch arrow png">
            <a:extLst>
              <a:ext uri="{FF2B5EF4-FFF2-40B4-BE49-F238E27FC236}">
                <a16:creationId xmlns:a16="http://schemas.microsoft.com/office/drawing/2014/main" id="{26BF26A5-0E79-426A-8EAC-3402F25A24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629" y="3969950"/>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26D4CD1B-F9AB-4DCC-B9BF-4D03D91A3013}"/>
              </a:ext>
            </a:extLst>
          </p:cNvPr>
          <p:cNvGrpSpPr/>
          <p:nvPr/>
        </p:nvGrpSpPr>
        <p:grpSpPr>
          <a:xfrm>
            <a:off x="0" y="6756400"/>
            <a:ext cx="9144000" cy="101600"/>
            <a:chOff x="0" y="5791200"/>
            <a:chExt cx="8084345" cy="330200"/>
          </a:xfrm>
        </p:grpSpPr>
        <p:sp>
          <p:nvSpPr>
            <p:cNvPr id="23" name="Rectangle 22">
              <a:extLst>
                <a:ext uri="{FF2B5EF4-FFF2-40B4-BE49-F238E27FC236}">
                  <a16:creationId xmlns:a16="http://schemas.microsoft.com/office/drawing/2014/main" id="{9E7DE79A-C689-456E-ACA4-5EC8A0C15A44}"/>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9046FBA4-134B-4539-9B83-1749CA622C14}"/>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B1183466-58D8-4C2D-974F-1B4D36934ACE}"/>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B97952C4-8B56-4D1F-878A-55489DC3BC06}"/>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8" name="Rectangle 27">
              <a:extLst>
                <a:ext uri="{FF2B5EF4-FFF2-40B4-BE49-F238E27FC236}">
                  <a16:creationId xmlns:a16="http://schemas.microsoft.com/office/drawing/2014/main" id="{AB22EECE-8769-4DC2-8D99-D2410B000F4F}"/>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8BFD3310-7737-4C6A-BE4A-2C3B26B3CCC8}"/>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C718689F-D8B8-4E8A-85BB-FEF74DA1559A}"/>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1" name="Rectangle 30">
              <a:extLst>
                <a:ext uri="{FF2B5EF4-FFF2-40B4-BE49-F238E27FC236}">
                  <a16:creationId xmlns:a16="http://schemas.microsoft.com/office/drawing/2014/main" id="{45884051-2A3A-40F0-8EEE-828C52D8E3EE}"/>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2" name="Group 31">
            <a:extLst>
              <a:ext uri="{FF2B5EF4-FFF2-40B4-BE49-F238E27FC236}">
                <a16:creationId xmlns:a16="http://schemas.microsoft.com/office/drawing/2014/main" id="{5B58F3B9-650A-4250-84BF-B176B5965DFA}"/>
              </a:ext>
            </a:extLst>
          </p:cNvPr>
          <p:cNvGrpSpPr/>
          <p:nvPr/>
        </p:nvGrpSpPr>
        <p:grpSpPr>
          <a:xfrm rot="10800000">
            <a:off x="0" y="1"/>
            <a:ext cx="9144000" cy="101600"/>
            <a:chOff x="0" y="5791200"/>
            <a:chExt cx="8084345" cy="330200"/>
          </a:xfrm>
        </p:grpSpPr>
        <p:sp>
          <p:nvSpPr>
            <p:cNvPr id="33" name="Rectangle 32">
              <a:extLst>
                <a:ext uri="{FF2B5EF4-FFF2-40B4-BE49-F238E27FC236}">
                  <a16:creationId xmlns:a16="http://schemas.microsoft.com/office/drawing/2014/main" id="{067E8F3F-510A-4BC3-93B7-960A3D8A1CE4}"/>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B287F77-D5A4-4723-B90D-DA3BDB89B2F5}"/>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BCF8E91-96AA-45C5-8AF2-6B3B1C4DA389}"/>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2B66E86-F277-47C5-94CD-833F7BB051CE}"/>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344C640A-D353-4686-9EAD-6D21B4CC0652}"/>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BF291C0-132A-4193-8CA9-A95A4411D5F4}"/>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BD76D71-2CC5-43B4-BF4B-DB9B89D3E006}"/>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A4BD96E-0F79-4A33-8D1A-FA3B2C6A38B7}"/>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icture 50" descr="https://upload.wikimedia.org/wikipedia/en/thumb/f/fa/COMSATS_Logo.svg/1024px-COMSATS_Logo.svg.png">
            <a:extLst>
              <a:ext uri="{FF2B5EF4-FFF2-40B4-BE49-F238E27FC236}">
                <a16:creationId xmlns:a16="http://schemas.microsoft.com/office/drawing/2014/main" id="{018AF2B8-1B1E-486E-8E42-0217AB9D2D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237441"/>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7">
                                            <p:txEl>
                                              <p:pRg st="3" end="3"/>
                                            </p:txEl>
                                          </p:spTgt>
                                        </p:tgtEl>
                                        <p:attrNameLst>
                                          <p:attrName>style.color</p:attrName>
                                        </p:attrNameLst>
                                      </p:cBhvr>
                                      <p:to>
                                        <a:srgbClr val="000000"/>
                                      </p:to>
                                    </p:animClr>
                                    <p:animClr clrSpc="rgb" dir="cw">
                                      <p:cBhvr>
                                        <p:cTn id="37" dur="500" fill="hold"/>
                                        <p:tgtEl>
                                          <p:spTgt spid="17">
                                            <p:txEl>
                                              <p:pRg st="3" end="3"/>
                                            </p:txEl>
                                          </p:spTgt>
                                        </p:tgtEl>
                                        <p:attrNameLst>
                                          <p:attrName>fillcolor</p:attrName>
                                        </p:attrNameLst>
                                      </p:cBhvr>
                                      <p:to>
                                        <a:srgbClr val="000000"/>
                                      </p:to>
                                    </p:animClr>
                                    <p:set>
                                      <p:cBhvr>
                                        <p:cTn id="38" dur="500" fill="hold"/>
                                        <p:tgtEl>
                                          <p:spTgt spid="17">
                                            <p:txEl>
                                              <p:pRg st="3" end="3"/>
                                            </p:txEl>
                                          </p:spTgt>
                                        </p:tgtEl>
                                        <p:attrNameLst>
                                          <p:attrName>fill.type</p:attrName>
                                        </p:attrNameLst>
                                      </p:cBhvr>
                                      <p:to>
                                        <p:strVal val="solid"/>
                                      </p:to>
                                    </p:set>
                                    <p:set>
                                      <p:cBhvr>
                                        <p:cTn id="39" dur="500" fill="hold"/>
                                        <p:tgtEl>
                                          <p:spTgt spid="17">
                                            <p:txEl>
                                              <p:pRg st="3" end="3"/>
                                            </p:txEl>
                                          </p:spTgt>
                                        </p:tgtEl>
                                        <p:attrNameLst>
                                          <p:attrName>fill.on</p:attrName>
                                        </p:attrNameLst>
                                      </p:cBhvr>
                                      <p:to>
                                        <p:strVal val="true"/>
                                      </p:to>
                                    </p:set>
                                  </p:childTnLst>
                                </p:cTn>
                              </p:par>
                              <p:par>
                                <p:cTn id="40" presetID="2" presetClass="entr" presetSubtype="8"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0-#ppt_w/2"/>
                                          </p:val>
                                        </p:tav>
                                        <p:tav tm="100000">
                                          <p:val>
                                            <p:strVal val="#ppt_x"/>
                                          </p:val>
                                        </p:tav>
                                      </p:tavLst>
                                    </p:anim>
                                    <p:anim calcmode="lin" valueType="num">
                                      <p:cBhvr additive="base">
                                        <p:cTn id="4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dir="cw">
                                      <p:cBhvr override="childStyle">
                                        <p:cTn id="47" dur="500" fill="hold"/>
                                        <p:tgtEl>
                                          <p:spTgt spid="17">
                                            <p:txEl>
                                              <p:pRg st="4" end="4"/>
                                            </p:txEl>
                                          </p:spTgt>
                                        </p:tgtEl>
                                        <p:attrNameLst>
                                          <p:attrName>style.color</p:attrName>
                                        </p:attrNameLst>
                                      </p:cBhvr>
                                      <p:to>
                                        <a:srgbClr val="000000"/>
                                      </p:to>
                                    </p:animClr>
                                    <p:animClr clrSpc="rgb" dir="cw">
                                      <p:cBhvr>
                                        <p:cTn id="48" dur="500" fill="hold"/>
                                        <p:tgtEl>
                                          <p:spTgt spid="17">
                                            <p:txEl>
                                              <p:pRg st="4" end="4"/>
                                            </p:txEl>
                                          </p:spTgt>
                                        </p:tgtEl>
                                        <p:attrNameLst>
                                          <p:attrName>fillcolor</p:attrName>
                                        </p:attrNameLst>
                                      </p:cBhvr>
                                      <p:to>
                                        <a:srgbClr val="000000"/>
                                      </p:to>
                                    </p:animClr>
                                    <p:set>
                                      <p:cBhvr>
                                        <p:cTn id="49" dur="500" fill="hold"/>
                                        <p:tgtEl>
                                          <p:spTgt spid="17">
                                            <p:txEl>
                                              <p:pRg st="4" end="4"/>
                                            </p:txEl>
                                          </p:spTgt>
                                        </p:tgtEl>
                                        <p:attrNameLst>
                                          <p:attrName>fill.type</p:attrName>
                                        </p:attrNameLst>
                                      </p:cBhvr>
                                      <p:to>
                                        <p:strVal val="solid"/>
                                      </p:to>
                                    </p:set>
                                    <p:set>
                                      <p:cBhvr>
                                        <p:cTn id="50" dur="500" fill="hold"/>
                                        <p:tgtEl>
                                          <p:spTgt spid="17">
                                            <p:txEl>
                                              <p:pRg st="4" end="4"/>
                                            </p:txEl>
                                          </p:spTgt>
                                        </p:tgtEl>
                                        <p:attrNameLst>
                                          <p:attrName>fill.on</p:attrName>
                                        </p:attrNameLst>
                                      </p:cBhvr>
                                      <p:to>
                                        <p:strVal val="true"/>
                                      </p:to>
                                    </p:set>
                                  </p:childTnLst>
                                </p:cTn>
                              </p:par>
                              <p:par>
                                <p:cTn id="51" presetID="2" presetClass="entr" presetSubtype="8"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0-#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19</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80150"/>
            <a:ext cx="7848601" cy="646331"/>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Cover Letter: Closing Paragraph Example</a:t>
            </a:r>
            <a:endParaRPr lang="en-US" sz="2000" dirty="0">
              <a:solidFill>
                <a:schemeClr val="bg1">
                  <a:lumMod val="85000"/>
                </a:schemeClr>
              </a:solidFill>
              <a:latin typeface="Candara" pitchFamily="34" charset="0"/>
              <a:cs typeface="Arial" pitchFamily="34" charset="0"/>
            </a:endParaRP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11087"/>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2" name="Content Placeholder 2">
            <a:extLst>
              <a:ext uri="{FF2B5EF4-FFF2-40B4-BE49-F238E27FC236}">
                <a16:creationId xmlns:a16="http://schemas.microsoft.com/office/drawing/2014/main" id="{ED7B38C5-125E-47AA-86A6-D21D75499B79}"/>
              </a:ext>
            </a:extLst>
          </p:cNvPr>
          <p:cNvSpPr>
            <a:spLocks noGrp="1"/>
          </p:cNvSpPr>
          <p:nvPr>
            <p:ph idx="1"/>
          </p:nvPr>
        </p:nvSpPr>
        <p:spPr>
          <a:xfrm>
            <a:off x="896257" y="2529876"/>
            <a:ext cx="7886700" cy="3413724"/>
          </a:xfrm>
        </p:spPr>
        <p:txBody>
          <a:bodyPr>
            <a:noAutofit/>
          </a:bodyPr>
          <a:lstStyle/>
          <a:p>
            <a:pPr marL="0" indent="0" algn="just">
              <a:lnSpc>
                <a:spcPct val="150000"/>
              </a:lnSpc>
              <a:buNone/>
            </a:pPr>
            <a:r>
              <a:rPr lang="en-US" altLang="en-US" sz="2000" dirty="0">
                <a:latin typeface="Candara" panose="020E0502030303020204" pitchFamily="34" charset="0"/>
              </a:rPr>
              <a:t>Please take the time to look over my resume, and feel free to contact my references.  I would love to further discuss this position in person.  I will follow up with you in a few days to answer any preliminary questions you might have. In the meantime, please do not hesitate to contact me at 03XX-XXXXXXX (your number).  </a:t>
            </a:r>
          </a:p>
          <a:p>
            <a:pPr marL="0" indent="0" algn="just">
              <a:lnSpc>
                <a:spcPct val="150000"/>
              </a:lnSpc>
              <a:buNone/>
            </a:pPr>
            <a:r>
              <a:rPr lang="en-US" altLang="en-US" sz="2000" dirty="0">
                <a:latin typeface="Candara" panose="020E0502030303020204" pitchFamily="34" charset="0"/>
              </a:rPr>
              <a:t>Thank you for your time and consideration.</a:t>
            </a:r>
          </a:p>
        </p:txBody>
      </p:sp>
      <p:grpSp>
        <p:nvGrpSpPr>
          <p:cNvPr id="19" name="Group 18">
            <a:extLst>
              <a:ext uri="{FF2B5EF4-FFF2-40B4-BE49-F238E27FC236}">
                <a16:creationId xmlns:a16="http://schemas.microsoft.com/office/drawing/2014/main" id="{FDD22E2E-8CDD-4809-A449-A4624BC5135F}"/>
              </a:ext>
            </a:extLst>
          </p:cNvPr>
          <p:cNvGrpSpPr/>
          <p:nvPr/>
        </p:nvGrpSpPr>
        <p:grpSpPr>
          <a:xfrm>
            <a:off x="0" y="6756400"/>
            <a:ext cx="9144000" cy="101600"/>
            <a:chOff x="0" y="5791200"/>
            <a:chExt cx="8084345" cy="330200"/>
          </a:xfrm>
        </p:grpSpPr>
        <p:sp>
          <p:nvSpPr>
            <p:cNvPr id="20" name="Rectangle 19">
              <a:extLst>
                <a:ext uri="{FF2B5EF4-FFF2-40B4-BE49-F238E27FC236}">
                  <a16:creationId xmlns:a16="http://schemas.microsoft.com/office/drawing/2014/main" id="{97943F84-43DA-4335-82D8-E3213B8937E9}"/>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a:extLst>
                <a:ext uri="{FF2B5EF4-FFF2-40B4-BE49-F238E27FC236}">
                  <a16:creationId xmlns:a16="http://schemas.microsoft.com/office/drawing/2014/main" id="{9BBA49D1-D073-47C3-B665-F3D5A9167C65}"/>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Rectangle 22">
              <a:extLst>
                <a:ext uri="{FF2B5EF4-FFF2-40B4-BE49-F238E27FC236}">
                  <a16:creationId xmlns:a16="http://schemas.microsoft.com/office/drawing/2014/main" id="{7CEB4B48-9243-4222-A6AF-B2E914ADCCB5}"/>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E062BFEF-CC2A-4FC5-9F84-0B7DDAD6D679}"/>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5" name="Rectangle 24">
              <a:extLst>
                <a:ext uri="{FF2B5EF4-FFF2-40B4-BE49-F238E27FC236}">
                  <a16:creationId xmlns:a16="http://schemas.microsoft.com/office/drawing/2014/main" id="{F4973DDB-09C2-448F-BCBD-C4B0236FFC4D}"/>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9A5E87EB-861A-40B8-81C3-0A3AB8D4209F}"/>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C0F0CAB6-F5FC-4BED-A0BF-F825DE96B409}"/>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28B6C6A6-63CC-4A7E-8A40-9B61274EBA71}"/>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29" name="Group 28">
            <a:extLst>
              <a:ext uri="{FF2B5EF4-FFF2-40B4-BE49-F238E27FC236}">
                <a16:creationId xmlns:a16="http://schemas.microsoft.com/office/drawing/2014/main" id="{9552DA4F-B60E-4F1B-94CC-E4A5FB5CDFD1}"/>
              </a:ext>
            </a:extLst>
          </p:cNvPr>
          <p:cNvGrpSpPr/>
          <p:nvPr/>
        </p:nvGrpSpPr>
        <p:grpSpPr>
          <a:xfrm rot="10800000">
            <a:off x="0" y="1"/>
            <a:ext cx="9144000" cy="101600"/>
            <a:chOff x="0" y="5791200"/>
            <a:chExt cx="8084345" cy="330200"/>
          </a:xfrm>
        </p:grpSpPr>
        <p:sp>
          <p:nvSpPr>
            <p:cNvPr id="30" name="Rectangle 29">
              <a:extLst>
                <a:ext uri="{FF2B5EF4-FFF2-40B4-BE49-F238E27FC236}">
                  <a16:creationId xmlns:a16="http://schemas.microsoft.com/office/drawing/2014/main" id="{7C8E8AE6-03BF-49A5-9BFA-D8969E455CCA}"/>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FC0FE69-58C2-4BB6-9874-36598FDD1AC1}"/>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F0F38E8-0A0B-4E39-BFD7-7B29C72B0EFD}"/>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9B4509F-C17C-4A7C-A128-D378718A8CB5}"/>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031924A-6DCA-44DB-B80C-5052D17AFFF8}"/>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476C4BC-DF45-4303-89A9-CE82D275CC22}"/>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F9C1CC-DBD6-465A-8515-EFF28BD00F16}"/>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A310D09-748C-4200-AB49-1F96FE718C15}"/>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descr="https://upload.wikimedia.org/wikipedia/en/thumb/f/fa/COMSATS_Logo.svg/1024px-COMSATS_Logo.svg.png">
            <a:extLst>
              <a:ext uri="{FF2B5EF4-FFF2-40B4-BE49-F238E27FC236}">
                <a16:creationId xmlns:a16="http://schemas.microsoft.com/office/drawing/2014/main" id="{BF007A9C-CCF7-477F-832C-AE0E69D5B9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563014"/>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2">
                                            <p:txEl>
                                              <p:pRg st="1" end="1"/>
                                            </p:txEl>
                                          </p:spTgt>
                                        </p:tgtEl>
                                        <p:attrNameLst>
                                          <p:attrName>style.visibility</p:attrName>
                                        </p:attrNameLst>
                                      </p:cBhvr>
                                      <p:to>
                                        <p:strVal val="visible"/>
                                      </p:to>
                                    </p:set>
                                    <p:animEffect transition="in" filter="fade">
                                      <p:cBhvr>
                                        <p:cTn id="1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7221" y="735271"/>
            <a:ext cx="449580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Previous Lecture</a:t>
            </a:r>
          </a:p>
        </p:txBody>
      </p:sp>
      <p:sp>
        <p:nvSpPr>
          <p:cNvPr id="6" name="TextBox 5"/>
          <p:cNvSpPr txBox="1"/>
          <p:nvPr/>
        </p:nvSpPr>
        <p:spPr>
          <a:xfrm>
            <a:off x="857221" y="1741321"/>
            <a:ext cx="7848601" cy="1754326"/>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en-US" sz="2400" dirty="0">
                <a:solidFill>
                  <a:schemeClr val="tx1">
                    <a:lumMod val="75000"/>
                    <a:lumOff val="25000"/>
                  </a:schemeClr>
                </a:solidFill>
                <a:latin typeface="Candara" pitchFamily="34" charset="0"/>
                <a:cs typeface="Arial" pitchFamily="34" charset="0"/>
              </a:rPr>
              <a:t>Basics, Purposes and Advantages of Letter Writing</a:t>
            </a:r>
          </a:p>
          <a:p>
            <a:pPr marL="342900" indent="-342900">
              <a:lnSpc>
                <a:spcPct val="150000"/>
              </a:lnSpc>
              <a:buFont typeface="Wingdings" panose="05000000000000000000" pitchFamily="2" charset="2"/>
              <a:buChar char="q"/>
            </a:pPr>
            <a:r>
              <a:rPr lang="en-US" sz="2400" dirty="0">
                <a:solidFill>
                  <a:schemeClr val="tx1">
                    <a:lumMod val="75000"/>
                    <a:lumOff val="25000"/>
                  </a:schemeClr>
                </a:solidFill>
                <a:latin typeface="Candara" pitchFamily="34" charset="0"/>
                <a:cs typeface="Arial" pitchFamily="34" charset="0"/>
              </a:rPr>
              <a:t>Formal vs. Informal Letters</a:t>
            </a:r>
          </a:p>
          <a:p>
            <a:pPr marL="342900" indent="-342900">
              <a:lnSpc>
                <a:spcPct val="150000"/>
              </a:lnSpc>
              <a:buFont typeface="Wingdings" panose="05000000000000000000" pitchFamily="2" charset="2"/>
              <a:buChar char="q"/>
            </a:pPr>
            <a:r>
              <a:rPr lang="en-US" sz="2400" dirty="0">
                <a:solidFill>
                  <a:schemeClr val="tx1">
                    <a:lumMod val="75000"/>
                    <a:lumOff val="25000"/>
                  </a:schemeClr>
                </a:solidFill>
                <a:latin typeface="Candara" pitchFamily="34" charset="0"/>
                <a:cs typeface="Arial" pitchFamily="34" charset="0"/>
              </a:rPr>
              <a:t>Inquiry Letter</a:t>
            </a:r>
          </a:p>
        </p:txBody>
      </p:sp>
      <p:sp>
        <p:nvSpPr>
          <p:cNvPr id="2" name="Slide Number Placeholder 1"/>
          <p:cNvSpPr>
            <a:spLocks noGrp="1"/>
          </p:cNvSpPr>
          <p:nvPr>
            <p:ph type="sldNum" sz="quarter" idx="12"/>
          </p:nvPr>
        </p:nvSpPr>
        <p:spPr/>
        <p:txBody>
          <a:bodyPr/>
          <a:lstStyle/>
          <a:p>
            <a:fld id="{08A8661F-1CDE-4F7E-AE93-7F9785FD6839}" type="slidenum">
              <a:rPr lang="en-US" smtClean="0"/>
              <a:pPr/>
              <a:t>2</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744E01A-AFC4-419D-B08E-AAC79AD584A8}"/>
              </a:ext>
            </a:extLst>
          </p:cNvPr>
          <p:cNvGrpSpPr/>
          <p:nvPr/>
        </p:nvGrpSpPr>
        <p:grpSpPr>
          <a:xfrm>
            <a:off x="0" y="6756400"/>
            <a:ext cx="9144000" cy="101600"/>
            <a:chOff x="0" y="5791200"/>
            <a:chExt cx="8084345" cy="330200"/>
          </a:xfrm>
        </p:grpSpPr>
        <p:sp>
          <p:nvSpPr>
            <p:cNvPr id="17" name="Rectangle 16">
              <a:extLst>
                <a:ext uri="{FF2B5EF4-FFF2-40B4-BE49-F238E27FC236}">
                  <a16:creationId xmlns:a16="http://schemas.microsoft.com/office/drawing/2014/main" id="{9BF01F91-783F-4ABF-822F-7D940D48BDF0}"/>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Rectangle 17">
              <a:extLst>
                <a:ext uri="{FF2B5EF4-FFF2-40B4-BE49-F238E27FC236}">
                  <a16:creationId xmlns:a16="http://schemas.microsoft.com/office/drawing/2014/main" id="{87BE892C-5FD7-4B20-9FBC-F01A9BCD5727}"/>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Rectangle 18">
              <a:extLst>
                <a:ext uri="{FF2B5EF4-FFF2-40B4-BE49-F238E27FC236}">
                  <a16:creationId xmlns:a16="http://schemas.microsoft.com/office/drawing/2014/main" id="{7A8A083D-DE26-455E-8232-F714085F18E1}"/>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Rectangle 19">
              <a:extLst>
                <a:ext uri="{FF2B5EF4-FFF2-40B4-BE49-F238E27FC236}">
                  <a16:creationId xmlns:a16="http://schemas.microsoft.com/office/drawing/2014/main" id="{13B45BD3-D6D1-48FD-9F19-724C64D7C87A}"/>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1" name="Rectangle 20">
              <a:extLst>
                <a:ext uri="{FF2B5EF4-FFF2-40B4-BE49-F238E27FC236}">
                  <a16:creationId xmlns:a16="http://schemas.microsoft.com/office/drawing/2014/main" id="{98D3FC57-06C7-4B61-A352-99D2FA15C029}"/>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Rectangle 21">
              <a:extLst>
                <a:ext uri="{FF2B5EF4-FFF2-40B4-BE49-F238E27FC236}">
                  <a16:creationId xmlns:a16="http://schemas.microsoft.com/office/drawing/2014/main" id="{C59F8812-35E3-4832-B775-D3B3685CCE93}"/>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Rectangle 22">
              <a:extLst>
                <a:ext uri="{FF2B5EF4-FFF2-40B4-BE49-F238E27FC236}">
                  <a16:creationId xmlns:a16="http://schemas.microsoft.com/office/drawing/2014/main" id="{4797DC87-C660-47DA-93F3-7112D38E39FC}"/>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8680EB44-D13D-4048-B6A1-D9C1C30E224C}"/>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25" name="Group 24">
            <a:extLst>
              <a:ext uri="{FF2B5EF4-FFF2-40B4-BE49-F238E27FC236}">
                <a16:creationId xmlns:a16="http://schemas.microsoft.com/office/drawing/2014/main" id="{DDDA8C5B-9897-40DB-A910-714D66905E4C}"/>
              </a:ext>
            </a:extLst>
          </p:cNvPr>
          <p:cNvGrpSpPr/>
          <p:nvPr/>
        </p:nvGrpSpPr>
        <p:grpSpPr>
          <a:xfrm rot="10800000">
            <a:off x="0" y="1"/>
            <a:ext cx="9144000" cy="101600"/>
            <a:chOff x="0" y="5791200"/>
            <a:chExt cx="8084345" cy="330200"/>
          </a:xfrm>
        </p:grpSpPr>
        <p:sp>
          <p:nvSpPr>
            <p:cNvPr id="26" name="Rectangle 25">
              <a:extLst>
                <a:ext uri="{FF2B5EF4-FFF2-40B4-BE49-F238E27FC236}">
                  <a16:creationId xmlns:a16="http://schemas.microsoft.com/office/drawing/2014/main" id="{E937327E-1FE6-487F-9263-C11749B66E4B}"/>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E3C7126-6270-4A9D-85D7-A73E4707223F}"/>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ADACBBC-057A-44DC-8911-90AF5EACFE7E}"/>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38E129-3FAE-4E8F-A6B3-D27A49A14C38}"/>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502A48DC-20C0-499A-87E5-5C077EE917E4}"/>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78ED0AD-1478-40BC-AE09-16F0F598C732}"/>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DCB67BD-3EC1-4243-9A5D-ADAC0E037EFD}"/>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A96EF70-2836-426F-9786-C80F35E511C3}"/>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33" descr="https://upload.wikimedia.org/wikipedia/en/thumb/f/fa/COMSATS_Logo.svg/1024px-COMSATS_Logo.svg.png">
            <a:extLst>
              <a:ext uri="{FF2B5EF4-FFF2-40B4-BE49-F238E27FC236}">
                <a16:creationId xmlns:a16="http://schemas.microsoft.com/office/drawing/2014/main" id="{9EF6A4DB-0FA9-4366-8F77-80B4068B02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56291"/>
      </p:ext>
    </p:extLst>
  </p:cSld>
  <p:clrMapOvr>
    <a:masterClrMapping/>
  </p:clrMapOvr>
  <p:transition>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8A8661F-1CDE-4F7E-AE93-7F9785FD6839}" type="slidenum">
              <a:rPr lang="en-US" smtClean="0"/>
              <a:pPr/>
              <a:t>20</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9C4EF2C-63A4-4D6E-83E3-5D3A623A3026}"/>
              </a:ext>
            </a:extLst>
          </p:cNvPr>
          <p:cNvPicPr>
            <a:picLocks noChangeAspect="1"/>
          </p:cNvPicPr>
          <p:nvPr/>
        </p:nvPicPr>
        <p:blipFill rotWithShape="1">
          <a:blip r:embed="rId4"/>
          <a:srcRect l="8333" r="8333"/>
          <a:stretch/>
        </p:blipFill>
        <p:spPr>
          <a:xfrm>
            <a:off x="0" y="0"/>
            <a:ext cx="9144000" cy="6858000"/>
          </a:xfrm>
          <a:prstGeom prst="rect">
            <a:avLst/>
          </a:prstGeom>
        </p:spPr>
      </p:pic>
    </p:spTree>
    <p:extLst>
      <p:ext uri="{BB962C8B-B14F-4D97-AF65-F5344CB8AC3E}">
        <p14:creationId xmlns:p14="http://schemas.microsoft.com/office/powerpoint/2010/main" val="2435413495"/>
      </p:ext>
    </p:extLst>
  </p:cSld>
  <p:clrMapOvr>
    <a:masterClrMapping/>
  </p:clrMapOvr>
  <p:transition>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8A8661F-1CDE-4F7E-AE93-7F9785FD6839}" type="slidenum">
              <a:rPr lang="en-US" smtClean="0"/>
              <a:pPr/>
              <a:t>21</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277A207-4B58-4D19-803B-144701905D3F}"/>
              </a:ext>
            </a:extLst>
          </p:cNvPr>
          <p:cNvPicPr>
            <a:picLocks noChangeAspect="1"/>
          </p:cNvPicPr>
          <p:nvPr/>
        </p:nvPicPr>
        <p:blipFill rotWithShape="1">
          <a:blip r:embed="rId4"/>
          <a:srcRect l="9751" r="6662"/>
          <a:stretch/>
        </p:blipFill>
        <p:spPr>
          <a:xfrm>
            <a:off x="-1" y="0"/>
            <a:ext cx="9144001" cy="6837218"/>
          </a:xfrm>
          <a:prstGeom prst="rect">
            <a:avLst/>
          </a:prstGeom>
        </p:spPr>
      </p:pic>
    </p:spTree>
    <p:extLst>
      <p:ext uri="{BB962C8B-B14F-4D97-AF65-F5344CB8AC3E}">
        <p14:creationId xmlns:p14="http://schemas.microsoft.com/office/powerpoint/2010/main" val="2085130012"/>
      </p:ext>
    </p:extLst>
  </p:cSld>
  <p:clrMapOvr>
    <a:masterClrMapping/>
  </p:clrMapOvr>
  <p:transition>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22</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80150"/>
            <a:ext cx="7848601" cy="2800767"/>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Good News Letter</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Letter which provides a  good news/ good message/ favorable information</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Appreciation/thanking/felicitations</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Positive/encouraging/uplifting/desirable content</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11087"/>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300384"/>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A83289AE-EDC0-48E4-A81C-329004AFE3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671" y="3300292"/>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6" name="Picture 2" descr="Image result for blue sketch arrow png">
            <a:extLst>
              <a:ext uri="{FF2B5EF4-FFF2-40B4-BE49-F238E27FC236}">
                <a16:creationId xmlns:a16="http://schemas.microsoft.com/office/drawing/2014/main" id="{26BF26A5-0E79-426A-8EAC-3402F25A24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671" y="3847254"/>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661F62A1-CBCE-473A-B466-266689D78FAC}"/>
              </a:ext>
            </a:extLst>
          </p:cNvPr>
          <p:cNvGrpSpPr/>
          <p:nvPr/>
        </p:nvGrpSpPr>
        <p:grpSpPr>
          <a:xfrm>
            <a:off x="0" y="6756400"/>
            <a:ext cx="9144000" cy="101600"/>
            <a:chOff x="0" y="5791200"/>
            <a:chExt cx="8084345" cy="330200"/>
          </a:xfrm>
        </p:grpSpPr>
        <p:sp>
          <p:nvSpPr>
            <p:cNvPr id="22" name="Rectangle 21">
              <a:extLst>
                <a:ext uri="{FF2B5EF4-FFF2-40B4-BE49-F238E27FC236}">
                  <a16:creationId xmlns:a16="http://schemas.microsoft.com/office/drawing/2014/main" id="{C087330A-C3F4-41C0-906A-6398B51F8561}"/>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Rectangle 22">
              <a:extLst>
                <a:ext uri="{FF2B5EF4-FFF2-40B4-BE49-F238E27FC236}">
                  <a16:creationId xmlns:a16="http://schemas.microsoft.com/office/drawing/2014/main" id="{9BC81B66-70CB-4C78-9A6E-178D18ABA404}"/>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74725F21-FD80-4E03-9371-9773124303AE}"/>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76C2ED38-0EDE-41AB-8877-EE05BFC90B0B}"/>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7" name="Rectangle 26">
              <a:extLst>
                <a:ext uri="{FF2B5EF4-FFF2-40B4-BE49-F238E27FC236}">
                  <a16:creationId xmlns:a16="http://schemas.microsoft.com/office/drawing/2014/main" id="{37D5A510-A38E-4BC7-A7B4-FBDE56CEC150}"/>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8966519C-64D3-4494-A9F4-00D2133D9A90}"/>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65AB34B0-5295-44A0-AFF7-96E26AECF8D8}"/>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A7D0C60E-5B76-4F71-A474-6C7857E6D85B}"/>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1" name="Group 30">
            <a:extLst>
              <a:ext uri="{FF2B5EF4-FFF2-40B4-BE49-F238E27FC236}">
                <a16:creationId xmlns:a16="http://schemas.microsoft.com/office/drawing/2014/main" id="{3C1630C0-4D8B-494D-8A8F-C3475DBBAACB}"/>
              </a:ext>
            </a:extLst>
          </p:cNvPr>
          <p:cNvGrpSpPr/>
          <p:nvPr/>
        </p:nvGrpSpPr>
        <p:grpSpPr>
          <a:xfrm rot="10800000">
            <a:off x="0" y="1"/>
            <a:ext cx="9144000" cy="101600"/>
            <a:chOff x="0" y="5791200"/>
            <a:chExt cx="8084345" cy="330200"/>
          </a:xfrm>
        </p:grpSpPr>
        <p:sp>
          <p:nvSpPr>
            <p:cNvPr id="32" name="Rectangle 31">
              <a:extLst>
                <a:ext uri="{FF2B5EF4-FFF2-40B4-BE49-F238E27FC236}">
                  <a16:creationId xmlns:a16="http://schemas.microsoft.com/office/drawing/2014/main" id="{099CC82C-6623-4378-A382-9D4DDB345B1C}"/>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81D23CB-D753-4370-83EE-B53DD1622E13}"/>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1C96C53-512B-4A36-B980-91399ACA106E}"/>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1E52C33-5022-4877-B9D2-09F8953A171D}"/>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C243929-40E4-4B55-AEF1-05D0E5A70FF9}"/>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8352077-6905-450A-B1BC-600A8EA778C3}"/>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C556E8F-7803-4098-8DC7-19C3AF904492}"/>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F102A8B-4D9A-4368-ADA9-1A12E9EE0B20}"/>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descr="https://upload.wikimedia.org/wikipedia/en/thumb/f/fa/COMSATS_Logo.svg/1024px-COMSATS_Logo.svg.png">
            <a:extLst>
              <a:ext uri="{FF2B5EF4-FFF2-40B4-BE49-F238E27FC236}">
                <a16:creationId xmlns:a16="http://schemas.microsoft.com/office/drawing/2014/main" id="{5AFDDB34-9938-4607-98F4-088B0F72B81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883057"/>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7">
                                            <p:txEl>
                                              <p:pRg st="3" end="3"/>
                                            </p:txEl>
                                          </p:spTgt>
                                        </p:tgtEl>
                                        <p:attrNameLst>
                                          <p:attrName>style.color</p:attrName>
                                        </p:attrNameLst>
                                      </p:cBhvr>
                                      <p:to>
                                        <a:srgbClr val="000000"/>
                                      </p:to>
                                    </p:animClr>
                                    <p:animClr clrSpc="rgb" dir="cw">
                                      <p:cBhvr>
                                        <p:cTn id="37" dur="500" fill="hold"/>
                                        <p:tgtEl>
                                          <p:spTgt spid="17">
                                            <p:txEl>
                                              <p:pRg st="3" end="3"/>
                                            </p:txEl>
                                          </p:spTgt>
                                        </p:tgtEl>
                                        <p:attrNameLst>
                                          <p:attrName>fillcolor</p:attrName>
                                        </p:attrNameLst>
                                      </p:cBhvr>
                                      <p:to>
                                        <a:srgbClr val="000000"/>
                                      </p:to>
                                    </p:animClr>
                                    <p:set>
                                      <p:cBhvr>
                                        <p:cTn id="38" dur="500" fill="hold"/>
                                        <p:tgtEl>
                                          <p:spTgt spid="17">
                                            <p:txEl>
                                              <p:pRg st="3" end="3"/>
                                            </p:txEl>
                                          </p:spTgt>
                                        </p:tgtEl>
                                        <p:attrNameLst>
                                          <p:attrName>fill.type</p:attrName>
                                        </p:attrNameLst>
                                      </p:cBhvr>
                                      <p:to>
                                        <p:strVal val="solid"/>
                                      </p:to>
                                    </p:set>
                                    <p:set>
                                      <p:cBhvr>
                                        <p:cTn id="39" dur="500" fill="hold"/>
                                        <p:tgtEl>
                                          <p:spTgt spid="17">
                                            <p:txEl>
                                              <p:pRg st="3" end="3"/>
                                            </p:txEl>
                                          </p:spTgt>
                                        </p:tgtEl>
                                        <p:attrNameLst>
                                          <p:attrName>fill.on</p:attrName>
                                        </p:attrNameLst>
                                      </p:cBhvr>
                                      <p:to>
                                        <p:strVal val="true"/>
                                      </p:to>
                                    </p:set>
                                  </p:childTnLst>
                                </p:cTn>
                              </p:par>
                              <p:par>
                                <p:cTn id="40" presetID="2" presetClass="entr" presetSubtype="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0-#ppt_w/2"/>
                                          </p:val>
                                        </p:tav>
                                        <p:tav tm="100000">
                                          <p:val>
                                            <p:strVal val="#ppt_x"/>
                                          </p:val>
                                        </p:tav>
                                      </p:tavLst>
                                    </p:anim>
                                    <p:anim calcmode="lin" valueType="num">
                                      <p:cBhvr additive="base">
                                        <p:cTn id="4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steps png">
            <a:extLst>
              <a:ext uri="{FF2B5EF4-FFF2-40B4-BE49-F238E27FC236}">
                <a16:creationId xmlns:a16="http://schemas.microsoft.com/office/drawing/2014/main" id="{D5D11ED9-46E6-46B8-A883-6B6D1519BD7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913"/>
          <a:stretch/>
        </p:blipFill>
        <p:spPr bwMode="auto">
          <a:xfrm>
            <a:off x="5899552" y="3796811"/>
            <a:ext cx="3136095" cy="26701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23</a:t>
            </a:fld>
            <a:endParaRPr lang="en-US"/>
          </a:p>
        </p:txBody>
      </p:sp>
      <p:pic>
        <p:nvPicPr>
          <p:cNvPr id="39" name="Picture 38" descr="https://i.vimeocdn.com/portrait/10125853_300x300"/>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80150"/>
            <a:ext cx="7848601" cy="3929281"/>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Good News Letter: Steps</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Audience analysis</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Clarity of subject</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Search for all the factual information to be included within the newsletter</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Use of comprehensible vocabulary</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Editing and proofreading</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1611087"/>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 y="2300384"/>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A83289AE-EDC0-48E4-A81C-329004AFE3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671" y="2847346"/>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6" name="Picture 2" descr="Image result for blue sketch arrow png">
            <a:extLst>
              <a:ext uri="{FF2B5EF4-FFF2-40B4-BE49-F238E27FC236}">
                <a16:creationId xmlns:a16="http://schemas.microsoft.com/office/drawing/2014/main" id="{26BF26A5-0E79-426A-8EAC-3402F25A24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 y="3428174"/>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blue sketch arrow png">
            <a:extLst>
              <a:ext uri="{FF2B5EF4-FFF2-40B4-BE49-F238E27FC236}">
                <a16:creationId xmlns:a16="http://schemas.microsoft.com/office/drawing/2014/main" id="{55C8D10D-7942-4E71-8DAB-F77D7E28817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 y="4437883"/>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blue sketch arrow png">
            <a:extLst>
              <a:ext uri="{FF2B5EF4-FFF2-40B4-BE49-F238E27FC236}">
                <a16:creationId xmlns:a16="http://schemas.microsoft.com/office/drawing/2014/main" id="{D610BD27-99E8-45F0-8327-784DE6FE79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629" y="5029200"/>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BB40303D-F7DA-4862-A1C2-A461EFF825DF}"/>
              </a:ext>
            </a:extLst>
          </p:cNvPr>
          <p:cNvGrpSpPr/>
          <p:nvPr/>
        </p:nvGrpSpPr>
        <p:grpSpPr>
          <a:xfrm>
            <a:off x="0" y="6756400"/>
            <a:ext cx="9144000" cy="101600"/>
            <a:chOff x="0" y="5791200"/>
            <a:chExt cx="8084345" cy="330200"/>
          </a:xfrm>
        </p:grpSpPr>
        <p:sp>
          <p:nvSpPr>
            <p:cNvPr id="25" name="Rectangle 24">
              <a:extLst>
                <a:ext uri="{FF2B5EF4-FFF2-40B4-BE49-F238E27FC236}">
                  <a16:creationId xmlns:a16="http://schemas.microsoft.com/office/drawing/2014/main" id="{C64D3139-DB86-4C9E-A9A4-4C53FDC54951}"/>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E1CC7781-7552-4FFF-B8CA-5611D0411B75}"/>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04828DA7-F986-42B5-AF7E-F305D079B8A8}"/>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480FD280-1BF3-4B2B-8E29-B42E4C1D75E0}"/>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0" name="Rectangle 29">
              <a:extLst>
                <a:ext uri="{FF2B5EF4-FFF2-40B4-BE49-F238E27FC236}">
                  <a16:creationId xmlns:a16="http://schemas.microsoft.com/office/drawing/2014/main" id="{B379D2DD-F472-4787-B324-C056DC749D7E}"/>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1" name="Rectangle 30">
              <a:extLst>
                <a:ext uri="{FF2B5EF4-FFF2-40B4-BE49-F238E27FC236}">
                  <a16:creationId xmlns:a16="http://schemas.microsoft.com/office/drawing/2014/main" id="{10E8C408-C4B9-4B39-8099-D9B7E59E3B81}"/>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Rectangle 31">
              <a:extLst>
                <a:ext uri="{FF2B5EF4-FFF2-40B4-BE49-F238E27FC236}">
                  <a16:creationId xmlns:a16="http://schemas.microsoft.com/office/drawing/2014/main" id="{852D9546-CAC8-4E66-9A8C-71EC0250D278}"/>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Rectangle 32">
              <a:extLst>
                <a:ext uri="{FF2B5EF4-FFF2-40B4-BE49-F238E27FC236}">
                  <a16:creationId xmlns:a16="http://schemas.microsoft.com/office/drawing/2014/main" id="{9B1F1C70-A68C-4230-9AA1-0E566C48D280}"/>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4" name="Group 33">
            <a:extLst>
              <a:ext uri="{FF2B5EF4-FFF2-40B4-BE49-F238E27FC236}">
                <a16:creationId xmlns:a16="http://schemas.microsoft.com/office/drawing/2014/main" id="{D0A0578A-6B70-45F0-972F-8F7CE48F1CA8}"/>
              </a:ext>
            </a:extLst>
          </p:cNvPr>
          <p:cNvGrpSpPr/>
          <p:nvPr/>
        </p:nvGrpSpPr>
        <p:grpSpPr>
          <a:xfrm rot="10800000">
            <a:off x="0" y="1"/>
            <a:ext cx="9144000" cy="101600"/>
            <a:chOff x="0" y="5791200"/>
            <a:chExt cx="8084345" cy="330200"/>
          </a:xfrm>
        </p:grpSpPr>
        <p:sp>
          <p:nvSpPr>
            <p:cNvPr id="35" name="Rectangle 34">
              <a:extLst>
                <a:ext uri="{FF2B5EF4-FFF2-40B4-BE49-F238E27FC236}">
                  <a16:creationId xmlns:a16="http://schemas.microsoft.com/office/drawing/2014/main" id="{4A0B0913-174A-4ECC-A9D5-3227C87E7B27}"/>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CE568EA-015A-4AA6-9342-37C6FEAC0B43}"/>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47BE70-91A4-4273-8AB9-8F084C8CB87C}"/>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E6BF214-6BC1-427B-A381-6802130DF20C}"/>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CEC505D-DF08-43F9-AC6F-F361F5AF26C2}"/>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3E20BA7-9298-4B15-822D-9A63193F2CF5}"/>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3313313-F9AB-471A-A46A-5BFF7C09D798}"/>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4749D0D-1A53-448E-AB8E-A9785E790AC5}"/>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Picture 52" descr="https://upload.wikimedia.org/wikipedia/en/thumb/f/fa/COMSATS_Logo.svg/1024px-COMSATS_Logo.svg.png">
            <a:extLst>
              <a:ext uri="{FF2B5EF4-FFF2-40B4-BE49-F238E27FC236}">
                <a16:creationId xmlns:a16="http://schemas.microsoft.com/office/drawing/2014/main" id="{DAF55A34-F112-469B-80F6-1BF9BDDB90E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143783"/>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mph" presetSubtype="0" fill="hold" nodeType="clickEffect">
                                  <p:stCondLst>
                                    <p:cond delay="0"/>
                                  </p:stCondLst>
                                  <p:childTnLst>
                                    <p:animClr clrSpc="rgb" dir="cw">
                                      <p:cBhvr override="childStyle">
                                        <p:cTn id="17" dur="500" fill="hold"/>
                                        <p:tgtEl>
                                          <p:spTgt spid="17">
                                            <p:txEl>
                                              <p:pRg st="1" end="1"/>
                                            </p:txEl>
                                          </p:spTgt>
                                        </p:tgtEl>
                                        <p:attrNameLst>
                                          <p:attrName>style.color</p:attrName>
                                        </p:attrNameLst>
                                      </p:cBhvr>
                                      <p:to>
                                        <a:srgbClr val="000000"/>
                                      </p:to>
                                    </p:animClr>
                                    <p:animClr clrSpc="rgb" dir="cw">
                                      <p:cBhvr>
                                        <p:cTn id="18" dur="500" fill="hold"/>
                                        <p:tgtEl>
                                          <p:spTgt spid="17">
                                            <p:txEl>
                                              <p:pRg st="1" end="1"/>
                                            </p:txEl>
                                          </p:spTgt>
                                        </p:tgtEl>
                                        <p:attrNameLst>
                                          <p:attrName>fillcolor</p:attrName>
                                        </p:attrNameLst>
                                      </p:cBhvr>
                                      <p:to>
                                        <a:srgbClr val="000000"/>
                                      </p:to>
                                    </p:animClr>
                                    <p:set>
                                      <p:cBhvr>
                                        <p:cTn id="19" dur="500" fill="hold"/>
                                        <p:tgtEl>
                                          <p:spTgt spid="17">
                                            <p:txEl>
                                              <p:pRg st="1" end="1"/>
                                            </p:txEl>
                                          </p:spTgt>
                                        </p:tgtEl>
                                        <p:attrNameLst>
                                          <p:attrName>fill.type</p:attrName>
                                        </p:attrNameLst>
                                      </p:cBhvr>
                                      <p:to>
                                        <p:strVal val="solid"/>
                                      </p:to>
                                    </p:set>
                                    <p:set>
                                      <p:cBhvr>
                                        <p:cTn id="20" dur="500" fill="hold"/>
                                        <p:tgtEl>
                                          <p:spTgt spid="17">
                                            <p:txEl>
                                              <p:pRg st="1" end="1"/>
                                            </p:txEl>
                                          </p:spTgt>
                                        </p:tgtEl>
                                        <p:attrNameLst>
                                          <p:attrName>fill.on</p:attrName>
                                        </p:attrNameLst>
                                      </p:cBhvr>
                                      <p:to>
                                        <p:strVal val="true"/>
                                      </p:to>
                                    </p:set>
                                  </p:childTnLst>
                                </p:cTn>
                              </p:par>
                              <p:par>
                                <p:cTn id="21" presetID="2" presetClass="entr" presetSubtype="8"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nodeType="clickEffect">
                                  <p:stCondLst>
                                    <p:cond delay="0"/>
                                  </p:stCondLst>
                                  <p:childTnLst>
                                    <p:animClr clrSpc="rgb" dir="cw">
                                      <p:cBhvr override="childStyle">
                                        <p:cTn id="28" dur="500" fill="hold"/>
                                        <p:tgtEl>
                                          <p:spTgt spid="17">
                                            <p:txEl>
                                              <p:pRg st="2" end="2"/>
                                            </p:txEl>
                                          </p:spTgt>
                                        </p:tgtEl>
                                        <p:attrNameLst>
                                          <p:attrName>style.color</p:attrName>
                                        </p:attrNameLst>
                                      </p:cBhvr>
                                      <p:to>
                                        <a:srgbClr val="000000"/>
                                      </p:to>
                                    </p:animClr>
                                    <p:animClr clrSpc="rgb" dir="cw">
                                      <p:cBhvr>
                                        <p:cTn id="29" dur="500" fill="hold"/>
                                        <p:tgtEl>
                                          <p:spTgt spid="17">
                                            <p:txEl>
                                              <p:pRg st="2" end="2"/>
                                            </p:txEl>
                                          </p:spTgt>
                                        </p:tgtEl>
                                        <p:attrNameLst>
                                          <p:attrName>fillcolor</p:attrName>
                                        </p:attrNameLst>
                                      </p:cBhvr>
                                      <p:to>
                                        <a:srgbClr val="000000"/>
                                      </p:to>
                                    </p:animClr>
                                    <p:set>
                                      <p:cBhvr>
                                        <p:cTn id="30" dur="500" fill="hold"/>
                                        <p:tgtEl>
                                          <p:spTgt spid="17">
                                            <p:txEl>
                                              <p:pRg st="2" end="2"/>
                                            </p:txEl>
                                          </p:spTgt>
                                        </p:tgtEl>
                                        <p:attrNameLst>
                                          <p:attrName>fill.type</p:attrName>
                                        </p:attrNameLst>
                                      </p:cBhvr>
                                      <p:to>
                                        <p:strVal val="solid"/>
                                      </p:to>
                                    </p:set>
                                    <p:set>
                                      <p:cBhvr>
                                        <p:cTn id="31" dur="500" fill="hold"/>
                                        <p:tgtEl>
                                          <p:spTgt spid="17">
                                            <p:txEl>
                                              <p:pRg st="2" end="2"/>
                                            </p:txEl>
                                          </p:spTgt>
                                        </p:tgtEl>
                                        <p:attrNameLst>
                                          <p:attrName>fill.on</p:attrName>
                                        </p:attrNameLst>
                                      </p:cBhvr>
                                      <p:to>
                                        <p:strVal val="true"/>
                                      </p:to>
                                    </p:set>
                                  </p:childTnLst>
                                </p:cTn>
                              </p:par>
                              <p:par>
                                <p:cTn id="32" presetID="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0-#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9" presetClass="emph" presetSubtype="0" fill="hold" nodeType="clickEffect">
                                  <p:stCondLst>
                                    <p:cond delay="0"/>
                                  </p:stCondLst>
                                  <p:childTnLst>
                                    <p:animClr clrSpc="rgb" dir="cw">
                                      <p:cBhvr override="childStyle">
                                        <p:cTn id="39" dur="500" fill="hold"/>
                                        <p:tgtEl>
                                          <p:spTgt spid="17">
                                            <p:txEl>
                                              <p:pRg st="3" end="3"/>
                                            </p:txEl>
                                          </p:spTgt>
                                        </p:tgtEl>
                                        <p:attrNameLst>
                                          <p:attrName>style.color</p:attrName>
                                        </p:attrNameLst>
                                      </p:cBhvr>
                                      <p:to>
                                        <a:srgbClr val="000000"/>
                                      </p:to>
                                    </p:animClr>
                                    <p:animClr clrSpc="rgb" dir="cw">
                                      <p:cBhvr>
                                        <p:cTn id="40" dur="500" fill="hold"/>
                                        <p:tgtEl>
                                          <p:spTgt spid="17">
                                            <p:txEl>
                                              <p:pRg st="3" end="3"/>
                                            </p:txEl>
                                          </p:spTgt>
                                        </p:tgtEl>
                                        <p:attrNameLst>
                                          <p:attrName>fillcolor</p:attrName>
                                        </p:attrNameLst>
                                      </p:cBhvr>
                                      <p:to>
                                        <a:srgbClr val="000000"/>
                                      </p:to>
                                    </p:animClr>
                                    <p:set>
                                      <p:cBhvr>
                                        <p:cTn id="41" dur="500" fill="hold"/>
                                        <p:tgtEl>
                                          <p:spTgt spid="17">
                                            <p:txEl>
                                              <p:pRg st="3" end="3"/>
                                            </p:txEl>
                                          </p:spTgt>
                                        </p:tgtEl>
                                        <p:attrNameLst>
                                          <p:attrName>fill.type</p:attrName>
                                        </p:attrNameLst>
                                      </p:cBhvr>
                                      <p:to>
                                        <p:strVal val="solid"/>
                                      </p:to>
                                    </p:set>
                                    <p:set>
                                      <p:cBhvr>
                                        <p:cTn id="42" dur="500" fill="hold"/>
                                        <p:tgtEl>
                                          <p:spTgt spid="17">
                                            <p:txEl>
                                              <p:pRg st="3" end="3"/>
                                            </p:txEl>
                                          </p:spTgt>
                                        </p:tgtEl>
                                        <p:attrNameLst>
                                          <p:attrName>fill.on</p:attrName>
                                        </p:attrNameLst>
                                      </p:cBhvr>
                                      <p:to>
                                        <p:strVal val="true"/>
                                      </p:to>
                                    </p:set>
                                  </p:childTnLst>
                                </p:cTn>
                              </p:par>
                              <p:par>
                                <p:cTn id="43" presetID="2" presetClass="entr" presetSubtype="8"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9" presetClass="emph" presetSubtype="0" fill="hold" nodeType="clickEffect">
                                  <p:stCondLst>
                                    <p:cond delay="0"/>
                                  </p:stCondLst>
                                  <p:childTnLst>
                                    <p:animClr clrSpc="rgb" dir="cw">
                                      <p:cBhvr override="childStyle">
                                        <p:cTn id="50" dur="500" fill="hold"/>
                                        <p:tgtEl>
                                          <p:spTgt spid="17">
                                            <p:txEl>
                                              <p:pRg st="4" end="4"/>
                                            </p:txEl>
                                          </p:spTgt>
                                        </p:tgtEl>
                                        <p:attrNameLst>
                                          <p:attrName>style.color</p:attrName>
                                        </p:attrNameLst>
                                      </p:cBhvr>
                                      <p:to>
                                        <a:srgbClr val="000000"/>
                                      </p:to>
                                    </p:animClr>
                                    <p:animClr clrSpc="rgb" dir="cw">
                                      <p:cBhvr>
                                        <p:cTn id="51" dur="500" fill="hold"/>
                                        <p:tgtEl>
                                          <p:spTgt spid="17">
                                            <p:txEl>
                                              <p:pRg st="4" end="4"/>
                                            </p:txEl>
                                          </p:spTgt>
                                        </p:tgtEl>
                                        <p:attrNameLst>
                                          <p:attrName>fillcolor</p:attrName>
                                        </p:attrNameLst>
                                      </p:cBhvr>
                                      <p:to>
                                        <a:srgbClr val="000000"/>
                                      </p:to>
                                    </p:animClr>
                                    <p:set>
                                      <p:cBhvr>
                                        <p:cTn id="52" dur="500" fill="hold"/>
                                        <p:tgtEl>
                                          <p:spTgt spid="17">
                                            <p:txEl>
                                              <p:pRg st="4" end="4"/>
                                            </p:txEl>
                                          </p:spTgt>
                                        </p:tgtEl>
                                        <p:attrNameLst>
                                          <p:attrName>fill.type</p:attrName>
                                        </p:attrNameLst>
                                      </p:cBhvr>
                                      <p:to>
                                        <p:strVal val="solid"/>
                                      </p:to>
                                    </p:set>
                                    <p:set>
                                      <p:cBhvr>
                                        <p:cTn id="53" dur="500" fill="hold"/>
                                        <p:tgtEl>
                                          <p:spTgt spid="17">
                                            <p:txEl>
                                              <p:pRg st="4" end="4"/>
                                            </p:txEl>
                                          </p:spTgt>
                                        </p:tgtEl>
                                        <p:attrNameLst>
                                          <p:attrName>fill.on</p:attrName>
                                        </p:attrNameLst>
                                      </p:cBhvr>
                                      <p:to>
                                        <p:strVal val="true"/>
                                      </p:to>
                                    </p:set>
                                  </p:childTnLst>
                                </p:cTn>
                              </p:par>
                              <p:par>
                                <p:cTn id="54" presetID="2" presetClass="entr" presetSubtype="8"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0-#ppt_w/2"/>
                                          </p:val>
                                        </p:tav>
                                        <p:tav tm="100000">
                                          <p:val>
                                            <p:strVal val="#ppt_x"/>
                                          </p:val>
                                        </p:tav>
                                      </p:tavLst>
                                    </p:anim>
                                    <p:anim calcmode="lin" valueType="num">
                                      <p:cBhvr additive="base">
                                        <p:cTn id="57"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9" presetClass="emph" presetSubtype="0" fill="hold" nodeType="clickEffect">
                                  <p:stCondLst>
                                    <p:cond delay="0"/>
                                  </p:stCondLst>
                                  <p:childTnLst>
                                    <p:animClr clrSpc="rgb" dir="cw">
                                      <p:cBhvr override="childStyle">
                                        <p:cTn id="61" dur="500" fill="hold"/>
                                        <p:tgtEl>
                                          <p:spTgt spid="17">
                                            <p:txEl>
                                              <p:pRg st="5" end="5"/>
                                            </p:txEl>
                                          </p:spTgt>
                                        </p:tgtEl>
                                        <p:attrNameLst>
                                          <p:attrName>style.color</p:attrName>
                                        </p:attrNameLst>
                                      </p:cBhvr>
                                      <p:to>
                                        <a:srgbClr val="000000"/>
                                      </p:to>
                                    </p:animClr>
                                    <p:animClr clrSpc="rgb" dir="cw">
                                      <p:cBhvr>
                                        <p:cTn id="62" dur="500" fill="hold"/>
                                        <p:tgtEl>
                                          <p:spTgt spid="17">
                                            <p:txEl>
                                              <p:pRg st="5" end="5"/>
                                            </p:txEl>
                                          </p:spTgt>
                                        </p:tgtEl>
                                        <p:attrNameLst>
                                          <p:attrName>fillcolor</p:attrName>
                                        </p:attrNameLst>
                                      </p:cBhvr>
                                      <p:to>
                                        <a:srgbClr val="000000"/>
                                      </p:to>
                                    </p:animClr>
                                    <p:set>
                                      <p:cBhvr>
                                        <p:cTn id="63" dur="500" fill="hold"/>
                                        <p:tgtEl>
                                          <p:spTgt spid="17">
                                            <p:txEl>
                                              <p:pRg st="5" end="5"/>
                                            </p:txEl>
                                          </p:spTgt>
                                        </p:tgtEl>
                                        <p:attrNameLst>
                                          <p:attrName>fill.type</p:attrName>
                                        </p:attrNameLst>
                                      </p:cBhvr>
                                      <p:to>
                                        <p:strVal val="solid"/>
                                      </p:to>
                                    </p:set>
                                    <p:set>
                                      <p:cBhvr>
                                        <p:cTn id="64" dur="500" fill="hold"/>
                                        <p:tgtEl>
                                          <p:spTgt spid="17">
                                            <p:txEl>
                                              <p:pRg st="5" end="5"/>
                                            </p:txEl>
                                          </p:spTgt>
                                        </p:tgtEl>
                                        <p:attrNameLst>
                                          <p:attrName>fill.on</p:attrName>
                                        </p:attrNameLst>
                                      </p:cBhvr>
                                      <p:to>
                                        <p:strVal val="true"/>
                                      </p:to>
                                    </p:set>
                                  </p:childTnLst>
                                </p:cTn>
                              </p:par>
                              <p:par>
                                <p:cTn id="65" presetID="2" presetClass="entr" presetSubtype="8"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0-#ppt_w/2"/>
                                          </p:val>
                                        </p:tav>
                                        <p:tav tm="100000">
                                          <p:val>
                                            <p:strVal val="#ppt_x"/>
                                          </p:val>
                                        </p:tav>
                                      </p:tavLst>
                                    </p:anim>
                                    <p:anim calcmode="lin" valueType="num">
                                      <p:cBhvr additive="base">
                                        <p:cTn id="6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24</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80150"/>
            <a:ext cx="7848601" cy="4493538"/>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Good News Letter: Introduction</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Explain purpose and subject matter</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As the focus is a good news so begin with a positive tone</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Example: Appreciation of a colleague</a:t>
            </a:r>
          </a:p>
          <a:p>
            <a:pPr marL="914400" lvl="1" indent="-457200" algn="just">
              <a:lnSpc>
                <a:spcPct val="150000"/>
              </a:lnSpc>
              <a:spcBef>
                <a:spcPts val="750"/>
              </a:spcBef>
              <a:buFont typeface="Courier New" panose="02070309020205020404" pitchFamily="49" charset="0"/>
              <a:buChar char="o"/>
            </a:pPr>
            <a:r>
              <a:rPr lang="en-US" altLang="en-US" i="1" dirty="0">
                <a:solidFill>
                  <a:schemeClr val="bg1">
                    <a:lumMod val="85000"/>
                  </a:schemeClr>
                </a:solidFill>
                <a:latin typeface="Candara" pitchFamily="34" charset="0"/>
                <a:cs typeface="Arial" pitchFamily="34" charset="0"/>
              </a:rPr>
              <a:t>“You have proved to be indispensable again. Your work for the text book committee  has made all of our jobs easier.”</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Example: Promoting an employee</a:t>
            </a:r>
          </a:p>
          <a:p>
            <a:pPr marL="914400" lvl="1" indent="-457200" algn="just">
              <a:lnSpc>
                <a:spcPct val="150000"/>
              </a:lnSpc>
              <a:spcBef>
                <a:spcPts val="750"/>
              </a:spcBef>
              <a:buFont typeface="Courier New" panose="02070309020205020404" pitchFamily="49" charset="0"/>
              <a:buChar char="o"/>
            </a:pPr>
            <a:r>
              <a:rPr lang="en-US" altLang="en-US" i="1" dirty="0">
                <a:solidFill>
                  <a:schemeClr val="bg1">
                    <a:lumMod val="85000"/>
                  </a:schemeClr>
                </a:solidFill>
                <a:latin typeface="Candara" pitchFamily="34" charset="0"/>
                <a:cs typeface="Arial" pitchFamily="34" charset="0"/>
              </a:rPr>
              <a:t>“Congratulations! We’re proud to offer you early promotion.”</a:t>
            </a:r>
            <a:endParaRPr lang="en-US" i="1" dirty="0">
              <a:solidFill>
                <a:schemeClr val="bg1">
                  <a:lumMod val="85000"/>
                </a:schemeClr>
              </a:solidFill>
              <a:latin typeface="Candara" pitchFamily="34" charset="0"/>
              <a:cs typeface="Arial" pitchFamily="34" charset="0"/>
            </a:endParaRP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11087"/>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300384"/>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A83289AE-EDC0-48E4-A81C-329004AFE3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671" y="2847346"/>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6" name="Picture 2" descr="Image result for blue sketch arrow png">
            <a:extLst>
              <a:ext uri="{FF2B5EF4-FFF2-40B4-BE49-F238E27FC236}">
                <a16:creationId xmlns:a16="http://schemas.microsoft.com/office/drawing/2014/main" id="{26BF26A5-0E79-426A-8EAC-3402F25A24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428174"/>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blue sketch arrow png">
            <a:extLst>
              <a:ext uri="{FF2B5EF4-FFF2-40B4-BE49-F238E27FC236}">
                <a16:creationId xmlns:a16="http://schemas.microsoft.com/office/drawing/2014/main" id="{D610BD27-99E8-45F0-8327-784DE6FE79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629" y="5029200"/>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20A8B102-3755-47AC-98BF-1E7BBB5BE9D2}"/>
              </a:ext>
            </a:extLst>
          </p:cNvPr>
          <p:cNvGrpSpPr/>
          <p:nvPr/>
        </p:nvGrpSpPr>
        <p:grpSpPr>
          <a:xfrm>
            <a:off x="0" y="6756400"/>
            <a:ext cx="9144000" cy="101600"/>
            <a:chOff x="0" y="5791200"/>
            <a:chExt cx="8084345" cy="330200"/>
          </a:xfrm>
        </p:grpSpPr>
        <p:sp>
          <p:nvSpPr>
            <p:cNvPr id="24" name="Rectangle 23">
              <a:extLst>
                <a:ext uri="{FF2B5EF4-FFF2-40B4-BE49-F238E27FC236}">
                  <a16:creationId xmlns:a16="http://schemas.microsoft.com/office/drawing/2014/main" id="{84D40476-2944-499A-BB83-D751A9CB4104}"/>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F281EA38-A2DD-4E6A-825B-40A6F8E8FB6A}"/>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5BA8C261-87D1-4FFB-A439-CC10D237FC87}"/>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520899E8-FD98-4326-A0A6-5DCDA230377B}"/>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51164A6E-706C-41A9-B6CC-7BD3858F58A8}"/>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8635BBBB-5406-4FC0-8435-B5C2E6344A99}"/>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1" name="Rectangle 30">
              <a:extLst>
                <a:ext uri="{FF2B5EF4-FFF2-40B4-BE49-F238E27FC236}">
                  <a16:creationId xmlns:a16="http://schemas.microsoft.com/office/drawing/2014/main" id="{A5F6FB9F-75A6-4EC5-AD65-759E4C4F493C}"/>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Rectangle 31">
              <a:extLst>
                <a:ext uri="{FF2B5EF4-FFF2-40B4-BE49-F238E27FC236}">
                  <a16:creationId xmlns:a16="http://schemas.microsoft.com/office/drawing/2014/main" id="{D7735034-40D4-471E-A01D-C1CEF262969F}"/>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3" name="Group 32">
            <a:extLst>
              <a:ext uri="{FF2B5EF4-FFF2-40B4-BE49-F238E27FC236}">
                <a16:creationId xmlns:a16="http://schemas.microsoft.com/office/drawing/2014/main" id="{D41E90B5-E8D5-410A-8066-D8A6EF2C5BAF}"/>
              </a:ext>
            </a:extLst>
          </p:cNvPr>
          <p:cNvGrpSpPr/>
          <p:nvPr/>
        </p:nvGrpSpPr>
        <p:grpSpPr>
          <a:xfrm rot="10800000">
            <a:off x="0" y="1"/>
            <a:ext cx="9144000" cy="101600"/>
            <a:chOff x="0" y="5791200"/>
            <a:chExt cx="8084345" cy="330200"/>
          </a:xfrm>
        </p:grpSpPr>
        <p:sp>
          <p:nvSpPr>
            <p:cNvPr id="34" name="Rectangle 33">
              <a:extLst>
                <a:ext uri="{FF2B5EF4-FFF2-40B4-BE49-F238E27FC236}">
                  <a16:creationId xmlns:a16="http://schemas.microsoft.com/office/drawing/2014/main" id="{B461B251-6CBE-4A26-9DE5-D743AAE66A0F}"/>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8ADA20D-AD29-49C7-B3E3-4545BB9A60D2}"/>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F4ACBF4-6854-4BF5-817E-7A6CD81E33BF}"/>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43BAAA6-D3BD-4185-926D-EFB326CB291C}"/>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84ABEF57-1741-4927-B489-0F90BA7B7D3C}"/>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2291449-39C7-4D57-80E4-3AB0DA7EF2CA}"/>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30D8C04-56D0-4FD9-B20D-047872D69260}"/>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364BA20-B9ED-4039-86BB-90E5408020F0}"/>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descr="https://upload.wikimedia.org/wikipedia/en/thumb/f/fa/COMSATS_Logo.svg/1024px-COMSATS_Logo.svg.png">
            <a:extLst>
              <a:ext uri="{FF2B5EF4-FFF2-40B4-BE49-F238E27FC236}">
                <a16:creationId xmlns:a16="http://schemas.microsoft.com/office/drawing/2014/main" id="{1DEA0C41-EEEE-4AFF-91E0-7B97C7F2B37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972588"/>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7">
                                            <p:txEl>
                                              <p:pRg st="3" end="3"/>
                                            </p:txEl>
                                          </p:spTgt>
                                        </p:tgtEl>
                                        <p:attrNameLst>
                                          <p:attrName>style.color</p:attrName>
                                        </p:attrNameLst>
                                      </p:cBhvr>
                                      <p:to>
                                        <a:srgbClr val="000000"/>
                                      </p:to>
                                    </p:animClr>
                                    <p:animClr clrSpc="rgb" dir="cw">
                                      <p:cBhvr>
                                        <p:cTn id="37" dur="500" fill="hold"/>
                                        <p:tgtEl>
                                          <p:spTgt spid="17">
                                            <p:txEl>
                                              <p:pRg st="3" end="3"/>
                                            </p:txEl>
                                          </p:spTgt>
                                        </p:tgtEl>
                                        <p:attrNameLst>
                                          <p:attrName>fillcolor</p:attrName>
                                        </p:attrNameLst>
                                      </p:cBhvr>
                                      <p:to>
                                        <a:srgbClr val="000000"/>
                                      </p:to>
                                    </p:animClr>
                                    <p:set>
                                      <p:cBhvr>
                                        <p:cTn id="38" dur="500" fill="hold"/>
                                        <p:tgtEl>
                                          <p:spTgt spid="17">
                                            <p:txEl>
                                              <p:pRg st="3" end="3"/>
                                            </p:txEl>
                                          </p:spTgt>
                                        </p:tgtEl>
                                        <p:attrNameLst>
                                          <p:attrName>fill.type</p:attrName>
                                        </p:attrNameLst>
                                      </p:cBhvr>
                                      <p:to>
                                        <p:strVal val="solid"/>
                                      </p:to>
                                    </p:set>
                                    <p:set>
                                      <p:cBhvr>
                                        <p:cTn id="39" dur="500" fill="hold"/>
                                        <p:tgtEl>
                                          <p:spTgt spid="17">
                                            <p:txEl>
                                              <p:pRg st="3" end="3"/>
                                            </p:txEl>
                                          </p:spTgt>
                                        </p:tgtEl>
                                        <p:attrNameLst>
                                          <p:attrName>fill.on</p:attrName>
                                        </p:attrNameLst>
                                      </p:cBhvr>
                                      <p:to>
                                        <p:strVal val="true"/>
                                      </p:to>
                                    </p:set>
                                  </p:childTnLst>
                                </p:cTn>
                              </p:par>
                              <p:par>
                                <p:cTn id="40" presetID="2" presetClass="entr" presetSubtype="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0-#ppt_w/2"/>
                                          </p:val>
                                        </p:tav>
                                        <p:tav tm="100000">
                                          <p:val>
                                            <p:strVal val="#ppt_x"/>
                                          </p:val>
                                        </p:tav>
                                      </p:tavLst>
                                    </p:anim>
                                    <p:anim calcmode="lin" valueType="num">
                                      <p:cBhvr additive="base">
                                        <p:cTn id="43" dur="500" fill="hold"/>
                                        <p:tgtEl>
                                          <p:spTgt spid="26"/>
                                        </p:tgtEl>
                                        <p:attrNameLst>
                                          <p:attrName>ppt_y</p:attrName>
                                        </p:attrNameLst>
                                      </p:cBhvr>
                                      <p:tavLst>
                                        <p:tav tm="0">
                                          <p:val>
                                            <p:strVal val="#ppt_y"/>
                                          </p:val>
                                        </p:tav>
                                        <p:tav tm="100000">
                                          <p:val>
                                            <p:strVal val="#ppt_y"/>
                                          </p:val>
                                        </p:tav>
                                      </p:tavLst>
                                    </p:anim>
                                  </p:childTnLst>
                                </p:cTn>
                              </p:par>
                              <p:par>
                                <p:cTn id="44" presetID="19" presetClass="emph" presetSubtype="0" fill="hold" nodeType="withEffect">
                                  <p:stCondLst>
                                    <p:cond delay="0"/>
                                  </p:stCondLst>
                                  <p:childTnLst>
                                    <p:animClr clrSpc="rgb" dir="cw">
                                      <p:cBhvr override="childStyle">
                                        <p:cTn id="45" dur="500" fill="hold"/>
                                        <p:tgtEl>
                                          <p:spTgt spid="17">
                                            <p:txEl>
                                              <p:pRg st="4" end="4"/>
                                            </p:txEl>
                                          </p:spTgt>
                                        </p:tgtEl>
                                        <p:attrNameLst>
                                          <p:attrName>style.color</p:attrName>
                                        </p:attrNameLst>
                                      </p:cBhvr>
                                      <p:to>
                                        <a:srgbClr val="000000"/>
                                      </p:to>
                                    </p:animClr>
                                    <p:animClr clrSpc="rgb" dir="cw">
                                      <p:cBhvr>
                                        <p:cTn id="46" dur="500" fill="hold"/>
                                        <p:tgtEl>
                                          <p:spTgt spid="17">
                                            <p:txEl>
                                              <p:pRg st="4" end="4"/>
                                            </p:txEl>
                                          </p:spTgt>
                                        </p:tgtEl>
                                        <p:attrNameLst>
                                          <p:attrName>fillcolor</p:attrName>
                                        </p:attrNameLst>
                                      </p:cBhvr>
                                      <p:to>
                                        <a:srgbClr val="000000"/>
                                      </p:to>
                                    </p:animClr>
                                    <p:set>
                                      <p:cBhvr>
                                        <p:cTn id="47" dur="500" fill="hold"/>
                                        <p:tgtEl>
                                          <p:spTgt spid="17">
                                            <p:txEl>
                                              <p:pRg st="4" end="4"/>
                                            </p:txEl>
                                          </p:spTgt>
                                        </p:tgtEl>
                                        <p:attrNameLst>
                                          <p:attrName>fill.type</p:attrName>
                                        </p:attrNameLst>
                                      </p:cBhvr>
                                      <p:to>
                                        <p:strVal val="solid"/>
                                      </p:to>
                                    </p:set>
                                    <p:set>
                                      <p:cBhvr>
                                        <p:cTn id="48" dur="500" fill="hold"/>
                                        <p:tgtEl>
                                          <p:spTgt spid="17">
                                            <p:txEl>
                                              <p:pRg st="4" end="4"/>
                                            </p:txEl>
                                          </p:spTgt>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9" presetClass="emph" presetSubtype="0" fill="hold" nodeType="clickEffect">
                                  <p:stCondLst>
                                    <p:cond delay="0"/>
                                  </p:stCondLst>
                                  <p:childTnLst>
                                    <p:animClr clrSpc="rgb" dir="cw">
                                      <p:cBhvr override="childStyle">
                                        <p:cTn id="52" dur="500" fill="hold"/>
                                        <p:tgtEl>
                                          <p:spTgt spid="17">
                                            <p:txEl>
                                              <p:pRg st="5" end="5"/>
                                            </p:txEl>
                                          </p:spTgt>
                                        </p:tgtEl>
                                        <p:attrNameLst>
                                          <p:attrName>style.color</p:attrName>
                                        </p:attrNameLst>
                                      </p:cBhvr>
                                      <p:to>
                                        <a:srgbClr val="000000"/>
                                      </p:to>
                                    </p:animClr>
                                    <p:animClr clrSpc="rgb" dir="cw">
                                      <p:cBhvr>
                                        <p:cTn id="53" dur="500" fill="hold"/>
                                        <p:tgtEl>
                                          <p:spTgt spid="17">
                                            <p:txEl>
                                              <p:pRg st="5" end="5"/>
                                            </p:txEl>
                                          </p:spTgt>
                                        </p:tgtEl>
                                        <p:attrNameLst>
                                          <p:attrName>fillcolor</p:attrName>
                                        </p:attrNameLst>
                                      </p:cBhvr>
                                      <p:to>
                                        <a:srgbClr val="000000"/>
                                      </p:to>
                                    </p:animClr>
                                    <p:set>
                                      <p:cBhvr>
                                        <p:cTn id="54" dur="500" fill="hold"/>
                                        <p:tgtEl>
                                          <p:spTgt spid="17">
                                            <p:txEl>
                                              <p:pRg st="5" end="5"/>
                                            </p:txEl>
                                          </p:spTgt>
                                        </p:tgtEl>
                                        <p:attrNameLst>
                                          <p:attrName>fill.type</p:attrName>
                                        </p:attrNameLst>
                                      </p:cBhvr>
                                      <p:to>
                                        <p:strVal val="solid"/>
                                      </p:to>
                                    </p:set>
                                    <p:set>
                                      <p:cBhvr>
                                        <p:cTn id="55" dur="500" fill="hold"/>
                                        <p:tgtEl>
                                          <p:spTgt spid="17">
                                            <p:txEl>
                                              <p:pRg st="5" end="5"/>
                                            </p:txEl>
                                          </p:spTgt>
                                        </p:tgtEl>
                                        <p:attrNameLst>
                                          <p:attrName>fill.on</p:attrName>
                                        </p:attrNameLst>
                                      </p:cBhvr>
                                      <p:to>
                                        <p:strVal val="true"/>
                                      </p:to>
                                    </p:set>
                                  </p:childTnLst>
                                </p:cTn>
                              </p:par>
                              <p:par>
                                <p:cTn id="56" presetID="19" presetClass="emph" presetSubtype="0" fill="hold" nodeType="withEffect">
                                  <p:stCondLst>
                                    <p:cond delay="0"/>
                                  </p:stCondLst>
                                  <p:childTnLst>
                                    <p:animClr clrSpc="rgb" dir="cw">
                                      <p:cBhvr override="childStyle">
                                        <p:cTn id="57" dur="500" fill="hold"/>
                                        <p:tgtEl>
                                          <p:spTgt spid="17">
                                            <p:txEl>
                                              <p:pRg st="6" end="6"/>
                                            </p:txEl>
                                          </p:spTgt>
                                        </p:tgtEl>
                                        <p:attrNameLst>
                                          <p:attrName>style.color</p:attrName>
                                        </p:attrNameLst>
                                      </p:cBhvr>
                                      <p:to>
                                        <a:srgbClr val="000000"/>
                                      </p:to>
                                    </p:animClr>
                                    <p:animClr clrSpc="rgb" dir="cw">
                                      <p:cBhvr>
                                        <p:cTn id="58" dur="500" fill="hold"/>
                                        <p:tgtEl>
                                          <p:spTgt spid="17">
                                            <p:txEl>
                                              <p:pRg st="6" end="6"/>
                                            </p:txEl>
                                          </p:spTgt>
                                        </p:tgtEl>
                                        <p:attrNameLst>
                                          <p:attrName>fillcolor</p:attrName>
                                        </p:attrNameLst>
                                      </p:cBhvr>
                                      <p:to>
                                        <a:srgbClr val="000000"/>
                                      </p:to>
                                    </p:animClr>
                                    <p:set>
                                      <p:cBhvr>
                                        <p:cTn id="59" dur="500" fill="hold"/>
                                        <p:tgtEl>
                                          <p:spTgt spid="17">
                                            <p:txEl>
                                              <p:pRg st="6" end="6"/>
                                            </p:txEl>
                                          </p:spTgt>
                                        </p:tgtEl>
                                        <p:attrNameLst>
                                          <p:attrName>fill.type</p:attrName>
                                        </p:attrNameLst>
                                      </p:cBhvr>
                                      <p:to>
                                        <p:strVal val="solid"/>
                                      </p:to>
                                    </p:set>
                                    <p:set>
                                      <p:cBhvr>
                                        <p:cTn id="60" dur="500" fill="hold"/>
                                        <p:tgtEl>
                                          <p:spTgt spid="17">
                                            <p:txEl>
                                              <p:pRg st="6" end="6"/>
                                            </p:txEl>
                                          </p:spTgt>
                                        </p:tgtEl>
                                        <p:attrNameLst>
                                          <p:attrName>fill.on</p:attrName>
                                        </p:attrNameLst>
                                      </p:cBhvr>
                                      <p:to>
                                        <p:strVal val="true"/>
                                      </p:to>
                                    </p:set>
                                  </p:childTnLst>
                                </p:cTn>
                              </p:par>
                              <p:par>
                                <p:cTn id="61" presetID="2" presetClass="entr" presetSubtype="8"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0-#ppt_w/2"/>
                                          </p:val>
                                        </p:tav>
                                        <p:tav tm="100000">
                                          <p:val>
                                            <p:strVal val="#ppt_x"/>
                                          </p:val>
                                        </p:tav>
                                      </p:tavLst>
                                    </p:anim>
                                    <p:anim calcmode="lin" valueType="num">
                                      <p:cBhvr additive="base">
                                        <p:cTn id="6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25</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00200"/>
            <a:ext cx="7848601" cy="5288627"/>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Good News Letter: Discussion [1/2]</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The next step is to justify the point which you have made in the introduction</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Providing relevant details</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In the case of appreciation:</a:t>
            </a:r>
          </a:p>
          <a:p>
            <a:pPr marL="914400" lvl="1" indent="-457200" algn="just" fontAlgn="base">
              <a:lnSpc>
                <a:spcPct val="150000"/>
              </a:lnSpc>
              <a:spcBef>
                <a:spcPts val="750"/>
              </a:spcBef>
              <a:spcAft>
                <a:spcPct val="0"/>
              </a:spcAft>
              <a:buFont typeface="Courier New" panose="02070309020205020404" pitchFamily="49" charset="0"/>
              <a:buChar char="o"/>
            </a:pPr>
            <a:r>
              <a:rPr lang="en-US" altLang="en-US" i="1" dirty="0">
                <a:solidFill>
                  <a:schemeClr val="bg1">
                    <a:lumMod val="85000"/>
                  </a:schemeClr>
                </a:solidFill>
                <a:latin typeface="Candara" pitchFamily="34" charset="0"/>
                <a:cs typeface="Arial" pitchFamily="34" charset="0"/>
              </a:rPr>
              <a:t>“Thank you for performing the following services:</a:t>
            </a:r>
          </a:p>
          <a:p>
            <a:pPr marL="914400" lvl="1" indent="-457200" algn="just" fontAlgn="base">
              <a:lnSpc>
                <a:spcPct val="150000"/>
              </a:lnSpc>
              <a:spcBef>
                <a:spcPts val="750"/>
              </a:spcBef>
              <a:spcAft>
                <a:spcPct val="0"/>
              </a:spcAft>
              <a:buFont typeface="Courier New" panose="02070309020205020404" pitchFamily="49" charset="0"/>
              <a:buChar char="o"/>
            </a:pPr>
            <a:r>
              <a:rPr lang="en-US" altLang="en-US" i="1" dirty="0">
                <a:solidFill>
                  <a:schemeClr val="bg1">
                    <a:lumMod val="85000"/>
                  </a:schemeClr>
                </a:solidFill>
                <a:latin typeface="Candara" pitchFamily="34" charset="0"/>
                <a:cs typeface="Arial" pitchFamily="34" charset="0"/>
              </a:rPr>
              <a:t>Meeting with all the sales reps to convey our departmental requirement </a:t>
            </a:r>
          </a:p>
          <a:p>
            <a:pPr marL="914400" lvl="1" indent="-457200" algn="just" fontAlgn="base">
              <a:lnSpc>
                <a:spcPct val="150000"/>
              </a:lnSpc>
              <a:spcBef>
                <a:spcPts val="750"/>
              </a:spcBef>
              <a:spcAft>
                <a:spcPct val="0"/>
              </a:spcAft>
              <a:buFont typeface="Courier New" panose="02070309020205020404" pitchFamily="49" charset="0"/>
              <a:buChar char="o"/>
            </a:pPr>
            <a:r>
              <a:rPr lang="en-US" altLang="en-US" i="1" dirty="0">
                <a:solidFill>
                  <a:schemeClr val="bg1">
                    <a:lumMod val="85000"/>
                  </a:schemeClr>
                </a:solidFill>
                <a:latin typeface="Candara" pitchFamily="34" charset="0"/>
                <a:cs typeface="Arial" pitchFamily="34" charset="0"/>
              </a:rPr>
              <a:t>Reviewing those texts with computer aided design  components</a:t>
            </a:r>
          </a:p>
          <a:p>
            <a:pPr marL="914400" lvl="1" indent="-457200" algn="just" fontAlgn="base">
              <a:lnSpc>
                <a:spcPct val="150000"/>
              </a:lnSpc>
              <a:spcBef>
                <a:spcPts val="750"/>
              </a:spcBef>
              <a:spcAft>
                <a:spcPct val="0"/>
              </a:spcAft>
              <a:buFont typeface="Courier New" panose="02070309020205020404" pitchFamily="49" charset="0"/>
              <a:buChar char="o"/>
            </a:pPr>
            <a:r>
              <a:rPr lang="en-US" altLang="en-US" i="1" dirty="0">
                <a:solidFill>
                  <a:schemeClr val="bg1">
                    <a:lumMod val="85000"/>
                  </a:schemeClr>
                </a:solidFill>
                <a:latin typeface="Candara" pitchFamily="34" charset="0"/>
                <a:cs typeface="Arial" pitchFamily="34" charset="0"/>
              </a:rPr>
              <a:t>Screening the textbook options and selecting the three most  suited to our needs”</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524000"/>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209800"/>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A83289AE-EDC0-48E4-A81C-329004AFE3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815775"/>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6" name="Picture 2" descr="Image result for blue sketch arrow png">
            <a:extLst>
              <a:ext uri="{FF2B5EF4-FFF2-40B4-BE49-F238E27FC236}">
                <a16:creationId xmlns:a16="http://schemas.microsoft.com/office/drawing/2014/main" id="{26BF26A5-0E79-426A-8EAC-3402F25A24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191809"/>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6CB19F8C-44CA-4FE4-87A0-A7FE4299105E}"/>
              </a:ext>
            </a:extLst>
          </p:cNvPr>
          <p:cNvGrpSpPr/>
          <p:nvPr/>
        </p:nvGrpSpPr>
        <p:grpSpPr>
          <a:xfrm>
            <a:off x="0" y="6756400"/>
            <a:ext cx="9144000" cy="101600"/>
            <a:chOff x="0" y="5791200"/>
            <a:chExt cx="8084345" cy="330200"/>
          </a:xfrm>
        </p:grpSpPr>
        <p:sp>
          <p:nvSpPr>
            <p:cNvPr id="22" name="Rectangle 21">
              <a:extLst>
                <a:ext uri="{FF2B5EF4-FFF2-40B4-BE49-F238E27FC236}">
                  <a16:creationId xmlns:a16="http://schemas.microsoft.com/office/drawing/2014/main" id="{BA905913-FAAE-40A4-B7F1-285D4D0C62D3}"/>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Rectangle 22">
              <a:extLst>
                <a:ext uri="{FF2B5EF4-FFF2-40B4-BE49-F238E27FC236}">
                  <a16:creationId xmlns:a16="http://schemas.microsoft.com/office/drawing/2014/main" id="{2FA9A0E4-9920-45C1-A134-B4F6D4CA44C7}"/>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C045DE7D-5CCC-405D-A6F4-49D66A5E8A23}"/>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9F8E4145-76F8-4768-8479-000C67367A3A}"/>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7" name="Rectangle 26">
              <a:extLst>
                <a:ext uri="{FF2B5EF4-FFF2-40B4-BE49-F238E27FC236}">
                  <a16:creationId xmlns:a16="http://schemas.microsoft.com/office/drawing/2014/main" id="{B46E589D-E182-4A43-A1B9-9E32D56529B2}"/>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F7DFFB93-EB96-4927-B791-4DFD2FE9C889}"/>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61E17AAD-87F1-4D73-A619-3C10AD7D4A26}"/>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503F5461-5D86-41E7-82FA-D331756C1C80}"/>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1" name="Group 30">
            <a:extLst>
              <a:ext uri="{FF2B5EF4-FFF2-40B4-BE49-F238E27FC236}">
                <a16:creationId xmlns:a16="http://schemas.microsoft.com/office/drawing/2014/main" id="{EA5E4F46-06F4-4E04-B00A-027141374330}"/>
              </a:ext>
            </a:extLst>
          </p:cNvPr>
          <p:cNvGrpSpPr/>
          <p:nvPr/>
        </p:nvGrpSpPr>
        <p:grpSpPr>
          <a:xfrm rot="10800000">
            <a:off x="0" y="1"/>
            <a:ext cx="9144000" cy="101600"/>
            <a:chOff x="0" y="5791200"/>
            <a:chExt cx="8084345" cy="330200"/>
          </a:xfrm>
        </p:grpSpPr>
        <p:sp>
          <p:nvSpPr>
            <p:cNvPr id="32" name="Rectangle 31">
              <a:extLst>
                <a:ext uri="{FF2B5EF4-FFF2-40B4-BE49-F238E27FC236}">
                  <a16:creationId xmlns:a16="http://schemas.microsoft.com/office/drawing/2014/main" id="{4F2B5183-7C26-49FC-9B6D-26B146C87D42}"/>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4F2B9E6-9E03-4BF7-802A-8732BFBB22D4}"/>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C677D3-9E0D-40DA-A738-D1795FD06EE4}"/>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B5ACE09-2B38-4E9E-930C-81CA2579DF10}"/>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643AA8B-BC9F-4EAF-BFA5-76AA86362AC9}"/>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F30E4B4-281E-4DF6-830D-C86C2F6AC657}"/>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A2C5A49-5588-420D-ACB4-A82B4F585A5D}"/>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D25DF50-83FA-44EC-B244-FDD566B3624C}"/>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descr="https://upload.wikimedia.org/wikipedia/en/thumb/f/fa/COMSATS_Logo.svg/1024px-COMSATS_Logo.svg.png">
            <a:extLst>
              <a:ext uri="{FF2B5EF4-FFF2-40B4-BE49-F238E27FC236}">
                <a16:creationId xmlns:a16="http://schemas.microsoft.com/office/drawing/2014/main" id="{43C87449-29C6-49E6-B87C-10EFF9B8D23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674857"/>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7">
                                            <p:txEl>
                                              <p:pRg st="3" end="3"/>
                                            </p:txEl>
                                          </p:spTgt>
                                        </p:tgtEl>
                                        <p:attrNameLst>
                                          <p:attrName>style.color</p:attrName>
                                        </p:attrNameLst>
                                      </p:cBhvr>
                                      <p:to>
                                        <a:srgbClr val="000000"/>
                                      </p:to>
                                    </p:animClr>
                                    <p:animClr clrSpc="rgb" dir="cw">
                                      <p:cBhvr>
                                        <p:cTn id="37" dur="500" fill="hold"/>
                                        <p:tgtEl>
                                          <p:spTgt spid="17">
                                            <p:txEl>
                                              <p:pRg st="3" end="3"/>
                                            </p:txEl>
                                          </p:spTgt>
                                        </p:tgtEl>
                                        <p:attrNameLst>
                                          <p:attrName>fillcolor</p:attrName>
                                        </p:attrNameLst>
                                      </p:cBhvr>
                                      <p:to>
                                        <a:srgbClr val="000000"/>
                                      </p:to>
                                    </p:animClr>
                                    <p:set>
                                      <p:cBhvr>
                                        <p:cTn id="38" dur="500" fill="hold"/>
                                        <p:tgtEl>
                                          <p:spTgt spid="17">
                                            <p:txEl>
                                              <p:pRg st="3" end="3"/>
                                            </p:txEl>
                                          </p:spTgt>
                                        </p:tgtEl>
                                        <p:attrNameLst>
                                          <p:attrName>fill.type</p:attrName>
                                        </p:attrNameLst>
                                      </p:cBhvr>
                                      <p:to>
                                        <p:strVal val="solid"/>
                                      </p:to>
                                    </p:set>
                                    <p:set>
                                      <p:cBhvr>
                                        <p:cTn id="39" dur="500" fill="hold"/>
                                        <p:tgtEl>
                                          <p:spTgt spid="17">
                                            <p:txEl>
                                              <p:pRg st="3" end="3"/>
                                            </p:txEl>
                                          </p:spTgt>
                                        </p:tgtEl>
                                        <p:attrNameLst>
                                          <p:attrName>fill.on</p:attrName>
                                        </p:attrNameLst>
                                      </p:cBhvr>
                                      <p:to>
                                        <p:strVal val="true"/>
                                      </p:to>
                                    </p:set>
                                  </p:childTnLst>
                                </p:cTn>
                              </p:par>
                              <p:par>
                                <p:cTn id="40" presetID="2" presetClass="entr" presetSubtype="8"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0-#ppt_w/2"/>
                                          </p:val>
                                        </p:tav>
                                        <p:tav tm="100000">
                                          <p:val>
                                            <p:strVal val="#ppt_x"/>
                                          </p:val>
                                        </p:tav>
                                      </p:tavLst>
                                    </p:anim>
                                    <p:anim calcmode="lin" valueType="num">
                                      <p:cBhvr additive="base">
                                        <p:cTn id="43" dur="500" fill="hold"/>
                                        <p:tgtEl>
                                          <p:spTgt spid="20"/>
                                        </p:tgtEl>
                                        <p:attrNameLst>
                                          <p:attrName>ppt_y</p:attrName>
                                        </p:attrNameLst>
                                      </p:cBhvr>
                                      <p:tavLst>
                                        <p:tav tm="0">
                                          <p:val>
                                            <p:strVal val="#ppt_y"/>
                                          </p:val>
                                        </p:tav>
                                        <p:tav tm="100000">
                                          <p:val>
                                            <p:strVal val="#ppt_y"/>
                                          </p:val>
                                        </p:tav>
                                      </p:tavLst>
                                    </p:anim>
                                  </p:childTnLst>
                                </p:cTn>
                              </p:par>
                              <p:par>
                                <p:cTn id="44" presetID="19" presetClass="emph" presetSubtype="0" fill="hold" nodeType="withEffect">
                                  <p:stCondLst>
                                    <p:cond delay="0"/>
                                  </p:stCondLst>
                                  <p:childTnLst>
                                    <p:animClr clrSpc="rgb" dir="cw">
                                      <p:cBhvr override="childStyle">
                                        <p:cTn id="45" dur="500" fill="hold"/>
                                        <p:tgtEl>
                                          <p:spTgt spid="17">
                                            <p:txEl>
                                              <p:pRg st="4" end="4"/>
                                            </p:txEl>
                                          </p:spTgt>
                                        </p:tgtEl>
                                        <p:attrNameLst>
                                          <p:attrName>style.color</p:attrName>
                                        </p:attrNameLst>
                                      </p:cBhvr>
                                      <p:to>
                                        <a:srgbClr val="000000"/>
                                      </p:to>
                                    </p:animClr>
                                    <p:animClr clrSpc="rgb" dir="cw">
                                      <p:cBhvr>
                                        <p:cTn id="46" dur="500" fill="hold"/>
                                        <p:tgtEl>
                                          <p:spTgt spid="17">
                                            <p:txEl>
                                              <p:pRg st="4" end="4"/>
                                            </p:txEl>
                                          </p:spTgt>
                                        </p:tgtEl>
                                        <p:attrNameLst>
                                          <p:attrName>fillcolor</p:attrName>
                                        </p:attrNameLst>
                                      </p:cBhvr>
                                      <p:to>
                                        <a:srgbClr val="000000"/>
                                      </p:to>
                                    </p:animClr>
                                    <p:set>
                                      <p:cBhvr>
                                        <p:cTn id="47" dur="500" fill="hold"/>
                                        <p:tgtEl>
                                          <p:spTgt spid="17">
                                            <p:txEl>
                                              <p:pRg st="4" end="4"/>
                                            </p:txEl>
                                          </p:spTgt>
                                        </p:tgtEl>
                                        <p:attrNameLst>
                                          <p:attrName>fill.type</p:attrName>
                                        </p:attrNameLst>
                                      </p:cBhvr>
                                      <p:to>
                                        <p:strVal val="solid"/>
                                      </p:to>
                                    </p:set>
                                    <p:set>
                                      <p:cBhvr>
                                        <p:cTn id="48" dur="500" fill="hold"/>
                                        <p:tgtEl>
                                          <p:spTgt spid="17">
                                            <p:txEl>
                                              <p:pRg st="4" end="4"/>
                                            </p:txEl>
                                          </p:spTgt>
                                        </p:tgtEl>
                                        <p:attrNameLst>
                                          <p:attrName>fill.on</p:attrName>
                                        </p:attrNameLst>
                                      </p:cBhvr>
                                      <p:to>
                                        <p:strVal val="true"/>
                                      </p:to>
                                    </p:set>
                                  </p:childTnLst>
                                </p:cTn>
                              </p:par>
                              <p:par>
                                <p:cTn id="49" presetID="19" presetClass="emph" presetSubtype="0" fill="hold" nodeType="withEffect">
                                  <p:stCondLst>
                                    <p:cond delay="0"/>
                                  </p:stCondLst>
                                  <p:childTnLst>
                                    <p:animClr clrSpc="rgb" dir="cw">
                                      <p:cBhvr override="childStyle">
                                        <p:cTn id="50" dur="500" fill="hold"/>
                                        <p:tgtEl>
                                          <p:spTgt spid="17">
                                            <p:txEl>
                                              <p:pRg st="5" end="5"/>
                                            </p:txEl>
                                          </p:spTgt>
                                        </p:tgtEl>
                                        <p:attrNameLst>
                                          <p:attrName>style.color</p:attrName>
                                        </p:attrNameLst>
                                      </p:cBhvr>
                                      <p:to>
                                        <a:srgbClr val="000000"/>
                                      </p:to>
                                    </p:animClr>
                                    <p:animClr clrSpc="rgb" dir="cw">
                                      <p:cBhvr>
                                        <p:cTn id="51" dur="500" fill="hold"/>
                                        <p:tgtEl>
                                          <p:spTgt spid="17">
                                            <p:txEl>
                                              <p:pRg st="5" end="5"/>
                                            </p:txEl>
                                          </p:spTgt>
                                        </p:tgtEl>
                                        <p:attrNameLst>
                                          <p:attrName>fillcolor</p:attrName>
                                        </p:attrNameLst>
                                      </p:cBhvr>
                                      <p:to>
                                        <a:srgbClr val="000000"/>
                                      </p:to>
                                    </p:animClr>
                                    <p:set>
                                      <p:cBhvr>
                                        <p:cTn id="52" dur="500" fill="hold"/>
                                        <p:tgtEl>
                                          <p:spTgt spid="17">
                                            <p:txEl>
                                              <p:pRg st="5" end="5"/>
                                            </p:txEl>
                                          </p:spTgt>
                                        </p:tgtEl>
                                        <p:attrNameLst>
                                          <p:attrName>fill.type</p:attrName>
                                        </p:attrNameLst>
                                      </p:cBhvr>
                                      <p:to>
                                        <p:strVal val="solid"/>
                                      </p:to>
                                    </p:set>
                                    <p:set>
                                      <p:cBhvr>
                                        <p:cTn id="53" dur="500" fill="hold"/>
                                        <p:tgtEl>
                                          <p:spTgt spid="17">
                                            <p:txEl>
                                              <p:pRg st="5" end="5"/>
                                            </p:txEl>
                                          </p:spTgt>
                                        </p:tgtEl>
                                        <p:attrNameLst>
                                          <p:attrName>fill.on</p:attrName>
                                        </p:attrNameLst>
                                      </p:cBhvr>
                                      <p:to>
                                        <p:strVal val="true"/>
                                      </p:to>
                                    </p:set>
                                  </p:childTnLst>
                                </p:cTn>
                              </p:par>
                              <p:par>
                                <p:cTn id="54" presetID="19" presetClass="emph" presetSubtype="0" fill="hold" nodeType="withEffect">
                                  <p:stCondLst>
                                    <p:cond delay="0"/>
                                  </p:stCondLst>
                                  <p:childTnLst>
                                    <p:animClr clrSpc="rgb" dir="cw">
                                      <p:cBhvr override="childStyle">
                                        <p:cTn id="55" dur="500" fill="hold"/>
                                        <p:tgtEl>
                                          <p:spTgt spid="17">
                                            <p:txEl>
                                              <p:pRg st="6" end="6"/>
                                            </p:txEl>
                                          </p:spTgt>
                                        </p:tgtEl>
                                        <p:attrNameLst>
                                          <p:attrName>style.color</p:attrName>
                                        </p:attrNameLst>
                                      </p:cBhvr>
                                      <p:to>
                                        <a:srgbClr val="000000"/>
                                      </p:to>
                                    </p:animClr>
                                    <p:animClr clrSpc="rgb" dir="cw">
                                      <p:cBhvr>
                                        <p:cTn id="56" dur="500" fill="hold"/>
                                        <p:tgtEl>
                                          <p:spTgt spid="17">
                                            <p:txEl>
                                              <p:pRg st="6" end="6"/>
                                            </p:txEl>
                                          </p:spTgt>
                                        </p:tgtEl>
                                        <p:attrNameLst>
                                          <p:attrName>fillcolor</p:attrName>
                                        </p:attrNameLst>
                                      </p:cBhvr>
                                      <p:to>
                                        <a:srgbClr val="000000"/>
                                      </p:to>
                                    </p:animClr>
                                    <p:set>
                                      <p:cBhvr>
                                        <p:cTn id="57" dur="500" fill="hold"/>
                                        <p:tgtEl>
                                          <p:spTgt spid="17">
                                            <p:txEl>
                                              <p:pRg st="6" end="6"/>
                                            </p:txEl>
                                          </p:spTgt>
                                        </p:tgtEl>
                                        <p:attrNameLst>
                                          <p:attrName>fill.type</p:attrName>
                                        </p:attrNameLst>
                                      </p:cBhvr>
                                      <p:to>
                                        <p:strVal val="solid"/>
                                      </p:to>
                                    </p:set>
                                    <p:set>
                                      <p:cBhvr>
                                        <p:cTn id="58" dur="500" fill="hold"/>
                                        <p:tgtEl>
                                          <p:spTgt spid="17">
                                            <p:txEl>
                                              <p:pRg st="6" end="6"/>
                                            </p:txEl>
                                          </p:spTgt>
                                        </p:tgtEl>
                                        <p:attrNameLst>
                                          <p:attrName>fill.on</p:attrName>
                                        </p:attrNameLst>
                                      </p:cBhvr>
                                      <p:to>
                                        <p:strVal val="true"/>
                                      </p:to>
                                    </p:set>
                                  </p:childTnLst>
                                </p:cTn>
                              </p:par>
                              <p:par>
                                <p:cTn id="59" presetID="19" presetClass="emph" presetSubtype="0" fill="hold" nodeType="withEffect">
                                  <p:stCondLst>
                                    <p:cond delay="0"/>
                                  </p:stCondLst>
                                  <p:childTnLst>
                                    <p:animClr clrSpc="rgb" dir="cw">
                                      <p:cBhvr override="childStyle">
                                        <p:cTn id="60" dur="500" fill="hold"/>
                                        <p:tgtEl>
                                          <p:spTgt spid="17">
                                            <p:txEl>
                                              <p:pRg st="7" end="7"/>
                                            </p:txEl>
                                          </p:spTgt>
                                        </p:tgtEl>
                                        <p:attrNameLst>
                                          <p:attrName>style.color</p:attrName>
                                        </p:attrNameLst>
                                      </p:cBhvr>
                                      <p:to>
                                        <a:srgbClr val="000000"/>
                                      </p:to>
                                    </p:animClr>
                                    <p:animClr clrSpc="rgb" dir="cw">
                                      <p:cBhvr>
                                        <p:cTn id="61" dur="500" fill="hold"/>
                                        <p:tgtEl>
                                          <p:spTgt spid="17">
                                            <p:txEl>
                                              <p:pRg st="7" end="7"/>
                                            </p:txEl>
                                          </p:spTgt>
                                        </p:tgtEl>
                                        <p:attrNameLst>
                                          <p:attrName>fillcolor</p:attrName>
                                        </p:attrNameLst>
                                      </p:cBhvr>
                                      <p:to>
                                        <a:srgbClr val="000000"/>
                                      </p:to>
                                    </p:animClr>
                                    <p:set>
                                      <p:cBhvr>
                                        <p:cTn id="62" dur="500" fill="hold"/>
                                        <p:tgtEl>
                                          <p:spTgt spid="17">
                                            <p:txEl>
                                              <p:pRg st="7" end="7"/>
                                            </p:txEl>
                                          </p:spTgt>
                                        </p:tgtEl>
                                        <p:attrNameLst>
                                          <p:attrName>fill.type</p:attrName>
                                        </p:attrNameLst>
                                      </p:cBhvr>
                                      <p:to>
                                        <p:strVal val="solid"/>
                                      </p:to>
                                    </p:set>
                                    <p:set>
                                      <p:cBhvr>
                                        <p:cTn id="63" dur="500" fill="hold"/>
                                        <p:tgtEl>
                                          <p:spTgt spid="17">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26</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00200"/>
            <a:ext cx="7848601" cy="4944943"/>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Good News Letter: Discussion [2/2]</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In the case of promotion:</a:t>
            </a:r>
          </a:p>
          <a:p>
            <a:pPr marL="914400" lvl="1" indent="-457200" algn="just" fontAlgn="base">
              <a:lnSpc>
                <a:spcPct val="150000"/>
              </a:lnSpc>
              <a:spcBef>
                <a:spcPts val="750"/>
              </a:spcBef>
              <a:spcAft>
                <a:spcPct val="0"/>
              </a:spcAft>
              <a:buFont typeface="Courier New" panose="02070309020205020404" pitchFamily="49" charset="0"/>
              <a:buChar char="o"/>
            </a:pPr>
            <a:r>
              <a:rPr lang="en-US" altLang="en-US" i="1" dirty="0">
                <a:solidFill>
                  <a:schemeClr val="bg1">
                    <a:lumMod val="85000"/>
                  </a:schemeClr>
                </a:solidFill>
                <a:latin typeface="Candara" pitchFamily="34" charset="0"/>
                <a:cs typeface="Arial" pitchFamily="34" charset="0"/>
              </a:rPr>
              <a:t>“You’ve earned  a grade raise to PKR XYZ for the following reasons:</a:t>
            </a:r>
          </a:p>
          <a:p>
            <a:pPr marL="1371600" lvl="2" indent="-457200" algn="just" fontAlgn="base">
              <a:lnSpc>
                <a:spcPct val="150000"/>
              </a:lnSpc>
              <a:spcBef>
                <a:spcPts val="750"/>
              </a:spcBef>
              <a:spcAft>
                <a:spcPct val="0"/>
              </a:spcAft>
              <a:buFont typeface="Wingdings" panose="05000000000000000000" pitchFamily="2" charset="2"/>
              <a:buChar char="§"/>
            </a:pPr>
            <a:r>
              <a:rPr lang="en-US" altLang="en-US" b="1" i="1" dirty="0">
                <a:solidFill>
                  <a:schemeClr val="bg1">
                    <a:lumMod val="85000"/>
                  </a:schemeClr>
                </a:solidFill>
                <a:latin typeface="Candara" pitchFamily="34" charset="0"/>
                <a:cs typeface="Arial" pitchFamily="34" charset="0"/>
              </a:rPr>
              <a:t>Productivity:</a:t>
            </a:r>
            <a:r>
              <a:rPr lang="en-US" altLang="en-US" i="1" dirty="0">
                <a:solidFill>
                  <a:schemeClr val="bg1">
                    <a:lumMod val="85000"/>
                  </a:schemeClr>
                </a:solidFill>
                <a:latin typeface="Candara" pitchFamily="34" charset="0"/>
                <a:cs typeface="Arial" pitchFamily="34" charset="0"/>
              </a:rPr>
              <a:t> Your line personnel produced 2,000 units  per month throughout this quarter.</a:t>
            </a:r>
          </a:p>
          <a:p>
            <a:pPr marL="1371600" lvl="2" indent="-457200" algn="just" fontAlgn="base">
              <a:lnSpc>
                <a:spcPct val="150000"/>
              </a:lnSpc>
              <a:spcBef>
                <a:spcPts val="750"/>
              </a:spcBef>
              <a:spcAft>
                <a:spcPct val="0"/>
              </a:spcAft>
              <a:buFont typeface="Wingdings" panose="05000000000000000000" pitchFamily="2" charset="2"/>
              <a:buChar char="§"/>
            </a:pPr>
            <a:r>
              <a:rPr lang="en-US" altLang="en-US" b="1" i="1" dirty="0">
                <a:solidFill>
                  <a:schemeClr val="bg1">
                    <a:lumMod val="85000"/>
                  </a:schemeClr>
                </a:solidFill>
                <a:latin typeface="Candara" pitchFamily="34" charset="0"/>
                <a:cs typeface="Arial" pitchFamily="34" charset="0"/>
              </a:rPr>
              <a:t>Efficiency:</a:t>
            </a:r>
            <a:r>
              <a:rPr lang="en-US" altLang="en-US" i="1" dirty="0">
                <a:solidFill>
                  <a:schemeClr val="bg1">
                    <a:lumMod val="85000"/>
                  </a:schemeClr>
                </a:solidFill>
                <a:latin typeface="Candara" pitchFamily="34" charset="0"/>
                <a:cs typeface="Arial" pitchFamily="34" charset="0"/>
              </a:rPr>
              <a:t> You maintained a 95 percent manufacturing efficiency rating.</a:t>
            </a:r>
          </a:p>
          <a:p>
            <a:pPr marL="1371600" lvl="2" indent="-457200" algn="just" fontAlgn="base">
              <a:lnSpc>
                <a:spcPct val="150000"/>
              </a:lnSpc>
              <a:spcBef>
                <a:spcPts val="750"/>
              </a:spcBef>
              <a:spcAft>
                <a:spcPct val="0"/>
              </a:spcAft>
              <a:buFont typeface="Wingdings" panose="05000000000000000000" pitchFamily="2" charset="2"/>
              <a:buChar char="§"/>
            </a:pPr>
            <a:r>
              <a:rPr lang="en-US" altLang="en-US" b="1" i="1" dirty="0">
                <a:solidFill>
                  <a:schemeClr val="bg1">
                    <a:lumMod val="85000"/>
                  </a:schemeClr>
                </a:solidFill>
                <a:latin typeface="Candara" pitchFamily="34" charset="0"/>
                <a:cs typeface="Arial" pitchFamily="34" charset="0"/>
              </a:rPr>
              <a:t>Supervisory skills:</a:t>
            </a:r>
            <a:r>
              <a:rPr lang="en-US" altLang="en-US" i="1" dirty="0">
                <a:solidFill>
                  <a:schemeClr val="bg1">
                    <a:lumMod val="85000"/>
                  </a:schemeClr>
                </a:solidFill>
                <a:latin typeface="Candara" pitchFamily="34" charset="0"/>
                <a:cs typeface="Arial" pitchFamily="34" charset="0"/>
              </a:rPr>
              <a:t> You receive only four grievances and your annual performance appraisals showed that your subordinates appreciated  your motivational management techniques .”</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524000"/>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209800"/>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DFF4DE76-5C99-4458-98B1-34F78C7FF93D}"/>
              </a:ext>
            </a:extLst>
          </p:cNvPr>
          <p:cNvGrpSpPr/>
          <p:nvPr/>
        </p:nvGrpSpPr>
        <p:grpSpPr>
          <a:xfrm>
            <a:off x="0" y="6756400"/>
            <a:ext cx="9144000" cy="101600"/>
            <a:chOff x="0" y="5791200"/>
            <a:chExt cx="8084345" cy="330200"/>
          </a:xfrm>
        </p:grpSpPr>
        <p:sp>
          <p:nvSpPr>
            <p:cNvPr id="21" name="Rectangle 20">
              <a:extLst>
                <a:ext uri="{FF2B5EF4-FFF2-40B4-BE49-F238E27FC236}">
                  <a16:creationId xmlns:a16="http://schemas.microsoft.com/office/drawing/2014/main" id="{C027A1A9-2B79-481B-8599-755FEAC16DD3}"/>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Rectangle 21">
              <a:extLst>
                <a:ext uri="{FF2B5EF4-FFF2-40B4-BE49-F238E27FC236}">
                  <a16:creationId xmlns:a16="http://schemas.microsoft.com/office/drawing/2014/main" id="{18177D03-B623-42E1-B5FC-EC06C449A078}"/>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Rectangle 22">
              <a:extLst>
                <a:ext uri="{FF2B5EF4-FFF2-40B4-BE49-F238E27FC236}">
                  <a16:creationId xmlns:a16="http://schemas.microsoft.com/office/drawing/2014/main" id="{45D84EEA-11DF-4B47-A837-0D318B00B16B}"/>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946F075E-099E-4CFE-8242-297DD1D564E7}"/>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5" name="Rectangle 24">
              <a:extLst>
                <a:ext uri="{FF2B5EF4-FFF2-40B4-BE49-F238E27FC236}">
                  <a16:creationId xmlns:a16="http://schemas.microsoft.com/office/drawing/2014/main" id="{4790ED20-41AC-4045-ACE7-7BB6DD1D303C}"/>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906DC611-EE4D-47BF-B6A1-D801C43F082C}"/>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44A31AD1-AD52-42CE-A6A5-EDDACFCC7D68}"/>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B95EC1A0-A755-4014-909A-CA9DD0BE1828}"/>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29" name="Group 28">
            <a:extLst>
              <a:ext uri="{FF2B5EF4-FFF2-40B4-BE49-F238E27FC236}">
                <a16:creationId xmlns:a16="http://schemas.microsoft.com/office/drawing/2014/main" id="{7995EE7C-4A28-4B49-8D4D-9DCC1345825F}"/>
              </a:ext>
            </a:extLst>
          </p:cNvPr>
          <p:cNvGrpSpPr/>
          <p:nvPr/>
        </p:nvGrpSpPr>
        <p:grpSpPr>
          <a:xfrm rot="10800000">
            <a:off x="0" y="1"/>
            <a:ext cx="9144000" cy="101600"/>
            <a:chOff x="0" y="5791200"/>
            <a:chExt cx="8084345" cy="330200"/>
          </a:xfrm>
        </p:grpSpPr>
        <p:sp>
          <p:nvSpPr>
            <p:cNvPr id="30" name="Rectangle 29">
              <a:extLst>
                <a:ext uri="{FF2B5EF4-FFF2-40B4-BE49-F238E27FC236}">
                  <a16:creationId xmlns:a16="http://schemas.microsoft.com/office/drawing/2014/main" id="{055AB809-7E97-49E6-BEF1-3D14BCBD9879}"/>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A5BE5B3-7990-427E-84F9-C467E5B7AACC}"/>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B8745DA-E390-4F34-8D19-20358B20876C}"/>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59F49E4-F44E-44CC-BEE8-4C6579BD9B13}"/>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109B8B0-AE08-4511-B7A5-82493FBA24F3}"/>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4B41C08-613F-4632-AF6E-377D89AF41CC}"/>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6D77B38-94D6-4754-9347-11B1A78A2E63}"/>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F0C0836-6DD5-4EA6-A00B-DEB4B1B2F868}"/>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descr="https://upload.wikimedia.org/wikipedia/en/thumb/f/fa/COMSATS_Logo.svg/1024px-COMSATS_Logo.svg.png">
            <a:extLst>
              <a:ext uri="{FF2B5EF4-FFF2-40B4-BE49-F238E27FC236}">
                <a16:creationId xmlns:a16="http://schemas.microsoft.com/office/drawing/2014/main" id="{7F97929D-31B0-4041-94D0-AEF2F35B4A6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501800"/>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9" presetClass="emph" presetSubtype="0" fill="hold" nodeType="withEffect">
                                  <p:stCondLst>
                                    <p:cond delay="0"/>
                                  </p:stCondLst>
                                  <p:childTnLst>
                                    <p:animClr clrSpc="rgb" dir="cw">
                                      <p:cBhvr override="childStyle">
                                        <p:cTn id="23" dur="500" fill="hold"/>
                                        <p:tgtEl>
                                          <p:spTgt spid="17">
                                            <p:txEl>
                                              <p:pRg st="2" end="2"/>
                                            </p:txEl>
                                          </p:spTgt>
                                        </p:tgtEl>
                                        <p:attrNameLst>
                                          <p:attrName>style.color</p:attrName>
                                        </p:attrNameLst>
                                      </p:cBhvr>
                                      <p:to>
                                        <a:srgbClr val="000000"/>
                                      </p:to>
                                    </p:animClr>
                                    <p:animClr clrSpc="rgb" dir="cw">
                                      <p:cBhvr>
                                        <p:cTn id="24" dur="500" fill="hold"/>
                                        <p:tgtEl>
                                          <p:spTgt spid="17">
                                            <p:txEl>
                                              <p:pRg st="2" end="2"/>
                                            </p:txEl>
                                          </p:spTgt>
                                        </p:tgtEl>
                                        <p:attrNameLst>
                                          <p:attrName>fillcolor</p:attrName>
                                        </p:attrNameLst>
                                      </p:cBhvr>
                                      <p:to>
                                        <a:srgbClr val="000000"/>
                                      </p:to>
                                    </p:animClr>
                                    <p:set>
                                      <p:cBhvr>
                                        <p:cTn id="25" dur="500" fill="hold"/>
                                        <p:tgtEl>
                                          <p:spTgt spid="17">
                                            <p:txEl>
                                              <p:pRg st="2" end="2"/>
                                            </p:txEl>
                                          </p:spTgt>
                                        </p:tgtEl>
                                        <p:attrNameLst>
                                          <p:attrName>fill.type</p:attrName>
                                        </p:attrNameLst>
                                      </p:cBhvr>
                                      <p:to>
                                        <p:strVal val="solid"/>
                                      </p:to>
                                    </p:set>
                                    <p:set>
                                      <p:cBhvr>
                                        <p:cTn id="26" dur="500" fill="hold"/>
                                        <p:tgtEl>
                                          <p:spTgt spid="17">
                                            <p:txEl>
                                              <p:pRg st="2" end="2"/>
                                            </p:txEl>
                                          </p:spTgt>
                                        </p:tgtEl>
                                        <p:attrNameLst>
                                          <p:attrName>fill.on</p:attrName>
                                        </p:attrNameLst>
                                      </p:cBhvr>
                                      <p:to>
                                        <p:strVal val="true"/>
                                      </p:to>
                                    </p:set>
                                  </p:childTnLst>
                                </p:cTn>
                              </p:par>
                              <p:par>
                                <p:cTn id="27" presetID="19" presetClass="emph" presetSubtype="0" fill="hold" nodeType="withEffect">
                                  <p:stCondLst>
                                    <p:cond delay="0"/>
                                  </p:stCondLst>
                                  <p:childTnLst>
                                    <p:animClr clrSpc="rgb" dir="cw">
                                      <p:cBhvr override="childStyle">
                                        <p:cTn id="28" dur="500" fill="hold"/>
                                        <p:tgtEl>
                                          <p:spTgt spid="17">
                                            <p:txEl>
                                              <p:pRg st="3" end="3"/>
                                            </p:txEl>
                                          </p:spTgt>
                                        </p:tgtEl>
                                        <p:attrNameLst>
                                          <p:attrName>style.color</p:attrName>
                                        </p:attrNameLst>
                                      </p:cBhvr>
                                      <p:to>
                                        <a:srgbClr val="000000"/>
                                      </p:to>
                                    </p:animClr>
                                    <p:animClr clrSpc="rgb" dir="cw">
                                      <p:cBhvr>
                                        <p:cTn id="29" dur="500" fill="hold"/>
                                        <p:tgtEl>
                                          <p:spTgt spid="17">
                                            <p:txEl>
                                              <p:pRg st="3" end="3"/>
                                            </p:txEl>
                                          </p:spTgt>
                                        </p:tgtEl>
                                        <p:attrNameLst>
                                          <p:attrName>fillcolor</p:attrName>
                                        </p:attrNameLst>
                                      </p:cBhvr>
                                      <p:to>
                                        <a:srgbClr val="000000"/>
                                      </p:to>
                                    </p:animClr>
                                    <p:set>
                                      <p:cBhvr>
                                        <p:cTn id="30" dur="500" fill="hold"/>
                                        <p:tgtEl>
                                          <p:spTgt spid="17">
                                            <p:txEl>
                                              <p:pRg st="3" end="3"/>
                                            </p:txEl>
                                          </p:spTgt>
                                        </p:tgtEl>
                                        <p:attrNameLst>
                                          <p:attrName>fill.type</p:attrName>
                                        </p:attrNameLst>
                                      </p:cBhvr>
                                      <p:to>
                                        <p:strVal val="solid"/>
                                      </p:to>
                                    </p:set>
                                    <p:set>
                                      <p:cBhvr>
                                        <p:cTn id="31" dur="500" fill="hold"/>
                                        <p:tgtEl>
                                          <p:spTgt spid="17">
                                            <p:txEl>
                                              <p:pRg st="3" end="3"/>
                                            </p:txEl>
                                          </p:spTgt>
                                        </p:tgtEl>
                                        <p:attrNameLst>
                                          <p:attrName>fill.on</p:attrName>
                                        </p:attrNameLst>
                                      </p:cBhvr>
                                      <p:to>
                                        <p:strVal val="true"/>
                                      </p:to>
                                    </p:set>
                                  </p:childTnLst>
                                </p:cTn>
                              </p:par>
                              <p:par>
                                <p:cTn id="32" presetID="19" presetClass="emph" presetSubtype="0" fill="hold" nodeType="withEffect">
                                  <p:stCondLst>
                                    <p:cond delay="0"/>
                                  </p:stCondLst>
                                  <p:childTnLst>
                                    <p:animClr clrSpc="rgb" dir="cw">
                                      <p:cBhvr override="childStyle">
                                        <p:cTn id="33" dur="500" fill="hold"/>
                                        <p:tgtEl>
                                          <p:spTgt spid="17">
                                            <p:txEl>
                                              <p:pRg st="4" end="4"/>
                                            </p:txEl>
                                          </p:spTgt>
                                        </p:tgtEl>
                                        <p:attrNameLst>
                                          <p:attrName>style.color</p:attrName>
                                        </p:attrNameLst>
                                      </p:cBhvr>
                                      <p:to>
                                        <a:srgbClr val="000000"/>
                                      </p:to>
                                    </p:animClr>
                                    <p:animClr clrSpc="rgb" dir="cw">
                                      <p:cBhvr>
                                        <p:cTn id="34" dur="500" fill="hold"/>
                                        <p:tgtEl>
                                          <p:spTgt spid="17">
                                            <p:txEl>
                                              <p:pRg st="4" end="4"/>
                                            </p:txEl>
                                          </p:spTgt>
                                        </p:tgtEl>
                                        <p:attrNameLst>
                                          <p:attrName>fillcolor</p:attrName>
                                        </p:attrNameLst>
                                      </p:cBhvr>
                                      <p:to>
                                        <a:srgbClr val="000000"/>
                                      </p:to>
                                    </p:animClr>
                                    <p:set>
                                      <p:cBhvr>
                                        <p:cTn id="35" dur="500" fill="hold"/>
                                        <p:tgtEl>
                                          <p:spTgt spid="17">
                                            <p:txEl>
                                              <p:pRg st="4" end="4"/>
                                            </p:txEl>
                                          </p:spTgt>
                                        </p:tgtEl>
                                        <p:attrNameLst>
                                          <p:attrName>fill.type</p:attrName>
                                        </p:attrNameLst>
                                      </p:cBhvr>
                                      <p:to>
                                        <p:strVal val="solid"/>
                                      </p:to>
                                    </p:set>
                                    <p:set>
                                      <p:cBhvr>
                                        <p:cTn id="36" dur="500" fill="hold"/>
                                        <p:tgtEl>
                                          <p:spTgt spid="17">
                                            <p:txEl>
                                              <p:pRg st="4" end="4"/>
                                            </p:txEl>
                                          </p:spTgt>
                                        </p:tgtEl>
                                        <p:attrNameLst>
                                          <p:attrName>fill.on</p:attrName>
                                        </p:attrNameLst>
                                      </p:cBhvr>
                                      <p:to>
                                        <p:strVal val="true"/>
                                      </p:to>
                                    </p:set>
                                  </p:childTnLst>
                                </p:cTn>
                              </p:par>
                              <p:par>
                                <p:cTn id="37" presetID="19" presetClass="emph" presetSubtype="0" fill="hold" nodeType="withEffect">
                                  <p:stCondLst>
                                    <p:cond delay="0"/>
                                  </p:stCondLst>
                                  <p:childTnLst>
                                    <p:animClr clrSpc="rgb" dir="cw">
                                      <p:cBhvr override="childStyle">
                                        <p:cTn id="38" dur="500" fill="hold"/>
                                        <p:tgtEl>
                                          <p:spTgt spid="17">
                                            <p:txEl>
                                              <p:pRg st="5" end="5"/>
                                            </p:txEl>
                                          </p:spTgt>
                                        </p:tgtEl>
                                        <p:attrNameLst>
                                          <p:attrName>style.color</p:attrName>
                                        </p:attrNameLst>
                                      </p:cBhvr>
                                      <p:to>
                                        <a:srgbClr val="000000"/>
                                      </p:to>
                                    </p:animClr>
                                    <p:animClr clrSpc="rgb" dir="cw">
                                      <p:cBhvr>
                                        <p:cTn id="39" dur="500" fill="hold"/>
                                        <p:tgtEl>
                                          <p:spTgt spid="17">
                                            <p:txEl>
                                              <p:pRg st="5" end="5"/>
                                            </p:txEl>
                                          </p:spTgt>
                                        </p:tgtEl>
                                        <p:attrNameLst>
                                          <p:attrName>fillcolor</p:attrName>
                                        </p:attrNameLst>
                                      </p:cBhvr>
                                      <p:to>
                                        <a:srgbClr val="000000"/>
                                      </p:to>
                                    </p:animClr>
                                    <p:set>
                                      <p:cBhvr>
                                        <p:cTn id="40" dur="500" fill="hold"/>
                                        <p:tgtEl>
                                          <p:spTgt spid="17">
                                            <p:txEl>
                                              <p:pRg st="5" end="5"/>
                                            </p:txEl>
                                          </p:spTgt>
                                        </p:tgtEl>
                                        <p:attrNameLst>
                                          <p:attrName>fill.type</p:attrName>
                                        </p:attrNameLst>
                                      </p:cBhvr>
                                      <p:to>
                                        <p:strVal val="solid"/>
                                      </p:to>
                                    </p:set>
                                    <p:set>
                                      <p:cBhvr>
                                        <p:cTn id="41" dur="500" fill="hold"/>
                                        <p:tgtEl>
                                          <p:spTgt spid="17">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27</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00200"/>
            <a:ext cx="7848601" cy="466794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Good News Letter: Conclusion [1/2]</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Your last paragraph should state what you plan next</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Date and time to execute the future plan</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Significance of the shared date and time</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In case of appreciation:</a:t>
            </a:r>
          </a:p>
          <a:p>
            <a:pPr marL="914400" lvl="1" indent="-457200" algn="just" fontAlgn="base">
              <a:lnSpc>
                <a:spcPct val="150000"/>
              </a:lnSpc>
              <a:spcBef>
                <a:spcPts val="750"/>
              </a:spcBef>
              <a:spcAft>
                <a:spcPct val="0"/>
              </a:spcAft>
              <a:buFont typeface="Courier New" panose="02070309020205020404" pitchFamily="49" charset="0"/>
              <a:buChar char="o"/>
            </a:pPr>
            <a:r>
              <a:rPr lang="en-US" altLang="en-US" i="1" dirty="0">
                <a:solidFill>
                  <a:schemeClr val="bg1">
                    <a:lumMod val="85000"/>
                  </a:schemeClr>
                </a:solidFill>
                <a:latin typeface="Candara" pitchFamily="34" charset="0"/>
                <a:cs typeface="Arial" pitchFamily="34" charset="0"/>
              </a:rPr>
              <a:t>“Due to your assistance, we have decided on the text and plan to place our orders this April. That will allow us to stock the bookstore for the fall semester. Your work has made a difference, and we appreciate your efforts another job well done!”</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524000"/>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209800"/>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9AED3755-B56C-40A4-95C8-B1B1175428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790054"/>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blue sketch arrow png">
            <a:extLst>
              <a:ext uri="{FF2B5EF4-FFF2-40B4-BE49-F238E27FC236}">
                <a16:creationId xmlns:a16="http://schemas.microsoft.com/office/drawing/2014/main" id="{88C65A8E-C4A9-4C47-BE79-A7DB91B9BA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347588"/>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blue sketch arrow png">
            <a:extLst>
              <a:ext uri="{FF2B5EF4-FFF2-40B4-BE49-F238E27FC236}">
                <a16:creationId xmlns:a16="http://schemas.microsoft.com/office/drawing/2014/main" id="{8005C18D-0629-4DFB-889E-8DB4440E31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886603"/>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A335FDBF-E4D1-4122-BB6E-2C8C606DC663}"/>
              </a:ext>
            </a:extLst>
          </p:cNvPr>
          <p:cNvGrpSpPr/>
          <p:nvPr/>
        </p:nvGrpSpPr>
        <p:grpSpPr>
          <a:xfrm>
            <a:off x="0" y="6756400"/>
            <a:ext cx="9144000" cy="101600"/>
            <a:chOff x="0" y="5791200"/>
            <a:chExt cx="8084345" cy="330200"/>
          </a:xfrm>
        </p:grpSpPr>
        <p:sp>
          <p:nvSpPr>
            <p:cNvPr id="24" name="Rectangle 23">
              <a:extLst>
                <a:ext uri="{FF2B5EF4-FFF2-40B4-BE49-F238E27FC236}">
                  <a16:creationId xmlns:a16="http://schemas.microsoft.com/office/drawing/2014/main" id="{A16D0751-F49D-4D76-9E9B-42E50E562BEC}"/>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CE124711-C4FC-442B-BD12-C58E35E2B912}"/>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3D920543-A411-4A4F-BB93-1C015DF2C07C}"/>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A8DFF0D8-FCED-4127-8C72-05FC67B046F3}"/>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8" name="Rectangle 27">
              <a:extLst>
                <a:ext uri="{FF2B5EF4-FFF2-40B4-BE49-F238E27FC236}">
                  <a16:creationId xmlns:a16="http://schemas.microsoft.com/office/drawing/2014/main" id="{DCE99176-8E5D-4881-9BE8-DC84AC6D41A8}"/>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982219ED-1AF1-4883-8B03-3FA3A4A0D223}"/>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6A911020-D376-46EE-8742-0E799C76E376}"/>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1" name="Rectangle 30">
              <a:extLst>
                <a:ext uri="{FF2B5EF4-FFF2-40B4-BE49-F238E27FC236}">
                  <a16:creationId xmlns:a16="http://schemas.microsoft.com/office/drawing/2014/main" id="{3DCE8578-9CE0-461B-9906-95444D49AD55}"/>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2" name="Group 31">
            <a:extLst>
              <a:ext uri="{FF2B5EF4-FFF2-40B4-BE49-F238E27FC236}">
                <a16:creationId xmlns:a16="http://schemas.microsoft.com/office/drawing/2014/main" id="{F738FB2C-063A-4590-9686-6D0FA6993727}"/>
              </a:ext>
            </a:extLst>
          </p:cNvPr>
          <p:cNvGrpSpPr/>
          <p:nvPr/>
        </p:nvGrpSpPr>
        <p:grpSpPr>
          <a:xfrm rot="10800000">
            <a:off x="0" y="1"/>
            <a:ext cx="9144000" cy="101600"/>
            <a:chOff x="0" y="5791200"/>
            <a:chExt cx="8084345" cy="330200"/>
          </a:xfrm>
        </p:grpSpPr>
        <p:sp>
          <p:nvSpPr>
            <p:cNvPr id="33" name="Rectangle 32">
              <a:extLst>
                <a:ext uri="{FF2B5EF4-FFF2-40B4-BE49-F238E27FC236}">
                  <a16:creationId xmlns:a16="http://schemas.microsoft.com/office/drawing/2014/main" id="{508D4735-57FF-4040-BD19-077650D7A9EB}"/>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3139340-F272-48E8-9A77-CF5B9460687D}"/>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8336C45-4CAC-42BF-914E-6B8DABE5DA6E}"/>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CE3B7E4-D2EC-49C5-BCCA-BF45F0EFB954}"/>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F3E3C410-6B84-4D9B-B0AB-D185F098845D}"/>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B1D3D9-E691-481E-8E11-C7A090B6F229}"/>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3E7A8DA-66AA-44A2-AE0E-1CE18365B093}"/>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F089F3E-5A29-47B2-B8C6-62B9B01FEFDC}"/>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icture 50" descr="https://upload.wikimedia.org/wikipedia/en/thumb/f/fa/COMSATS_Logo.svg/1024px-COMSATS_Logo.svg.png">
            <a:extLst>
              <a:ext uri="{FF2B5EF4-FFF2-40B4-BE49-F238E27FC236}">
                <a16:creationId xmlns:a16="http://schemas.microsoft.com/office/drawing/2014/main" id="{B17BC9A7-2D04-4384-A319-ABB62C12D65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54980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7">
                                            <p:txEl>
                                              <p:pRg st="3" end="3"/>
                                            </p:txEl>
                                          </p:spTgt>
                                        </p:tgtEl>
                                        <p:attrNameLst>
                                          <p:attrName>style.color</p:attrName>
                                        </p:attrNameLst>
                                      </p:cBhvr>
                                      <p:to>
                                        <a:srgbClr val="000000"/>
                                      </p:to>
                                    </p:animClr>
                                    <p:animClr clrSpc="rgb" dir="cw">
                                      <p:cBhvr>
                                        <p:cTn id="37" dur="500" fill="hold"/>
                                        <p:tgtEl>
                                          <p:spTgt spid="17">
                                            <p:txEl>
                                              <p:pRg st="3" end="3"/>
                                            </p:txEl>
                                          </p:spTgt>
                                        </p:tgtEl>
                                        <p:attrNameLst>
                                          <p:attrName>fillcolor</p:attrName>
                                        </p:attrNameLst>
                                      </p:cBhvr>
                                      <p:to>
                                        <a:srgbClr val="000000"/>
                                      </p:to>
                                    </p:animClr>
                                    <p:set>
                                      <p:cBhvr>
                                        <p:cTn id="38" dur="500" fill="hold"/>
                                        <p:tgtEl>
                                          <p:spTgt spid="17">
                                            <p:txEl>
                                              <p:pRg st="3" end="3"/>
                                            </p:txEl>
                                          </p:spTgt>
                                        </p:tgtEl>
                                        <p:attrNameLst>
                                          <p:attrName>fill.type</p:attrName>
                                        </p:attrNameLst>
                                      </p:cBhvr>
                                      <p:to>
                                        <p:strVal val="solid"/>
                                      </p:to>
                                    </p:set>
                                    <p:set>
                                      <p:cBhvr>
                                        <p:cTn id="39" dur="500" fill="hold"/>
                                        <p:tgtEl>
                                          <p:spTgt spid="17">
                                            <p:txEl>
                                              <p:pRg st="3" end="3"/>
                                            </p:txEl>
                                          </p:spTgt>
                                        </p:tgtEl>
                                        <p:attrNameLst>
                                          <p:attrName>fill.on</p:attrName>
                                        </p:attrNameLst>
                                      </p:cBhvr>
                                      <p:to>
                                        <p:strVal val="true"/>
                                      </p:to>
                                    </p:set>
                                  </p:childTnLst>
                                </p:cTn>
                              </p:par>
                              <p:par>
                                <p:cTn id="40" presetID="2" presetClass="entr" presetSubtype="8"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dir="cw">
                                      <p:cBhvr override="childStyle">
                                        <p:cTn id="47" dur="500" fill="hold"/>
                                        <p:tgtEl>
                                          <p:spTgt spid="17">
                                            <p:txEl>
                                              <p:pRg st="4" end="4"/>
                                            </p:txEl>
                                          </p:spTgt>
                                        </p:tgtEl>
                                        <p:attrNameLst>
                                          <p:attrName>style.color</p:attrName>
                                        </p:attrNameLst>
                                      </p:cBhvr>
                                      <p:to>
                                        <a:srgbClr val="000000"/>
                                      </p:to>
                                    </p:animClr>
                                    <p:animClr clrSpc="rgb" dir="cw">
                                      <p:cBhvr>
                                        <p:cTn id="48" dur="500" fill="hold"/>
                                        <p:tgtEl>
                                          <p:spTgt spid="17">
                                            <p:txEl>
                                              <p:pRg st="4" end="4"/>
                                            </p:txEl>
                                          </p:spTgt>
                                        </p:tgtEl>
                                        <p:attrNameLst>
                                          <p:attrName>fillcolor</p:attrName>
                                        </p:attrNameLst>
                                      </p:cBhvr>
                                      <p:to>
                                        <a:srgbClr val="000000"/>
                                      </p:to>
                                    </p:animClr>
                                    <p:set>
                                      <p:cBhvr>
                                        <p:cTn id="49" dur="500" fill="hold"/>
                                        <p:tgtEl>
                                          <p:spTgt spid="17">
                                            <p:txEl>
                                              <p:pRg st="4" end="4"/>
                                            </p:txEl>
                                          </p:spTgt>
                                        </p:tgtEl>
                                        <p:attrNameLst>
                                          <p:attrName>fill.type</p:attrName>
                                        </p:attrNameLst>
                                      </p:cBhvr>
                                      <p:to>
                                        <p:strVal val="solid"/>
                                      </p:to>
                                    </p:set>
                                    <p:set>
                                      <p:cBhvr>
                                        <p:cTn id="50" dur="500" fill="hold"/>
                                        <p:tgtEl>
                                          <p:spTgt spid="17">
                                            <p:txEl>
                                              <p:pRg st="4" end="4"/>
                                            </p:txEl>
                                          </p:spTgt>
                                        </p:tgtEl>
                                        <p:attrNameLst>
                                          <p:attrName>fill.on</p:attrName>
                                        </p:attrNameLst>
                                      </p:cBhvr>
                                      <p:to>
                                        <p:strVal val="true"/>
                                      </p:to>
                                    </p:set>
                                  </p:childTnLst>
                                </p:cTn>
                              </p:par>
                              <p:par>
                                <p:cTn id="51" presetID="19" presetClass="emph" presetSubtype="0" fill="hold" nodeType="withEffect">
                                  <p:stCondLst>
                                    <p:cond delay="0"/>
                                  </p:stCondLst>
                                  <p:childTnLst>
                                    <p:animClr clrSpc="rgb" dir="cw">
                                      <p:cBhvr override="childStyle">
                                        <p:cTn id="52" dur="500" fill="hold"/>
                                        <p:tgtEl>
                                          <p:spTgt spid="17">
                                            <p:txEl>
                                              <p:pRg st="5" end="5"/>
                                            </p:txEl>
                                          </p:spTgt>
                                        </p:tgtEl>
                                        <p:attrNameLst>
                                          <p:attrName>style.color</p:attrName>
                                        </p:attrNameLst>
                                      </p:cBhvr>
                                      <p:to>
                                        <a:srgbClr val="000000"/>
                                      </p:to>
                                    </p:animClr>
                                    <p:animClr clrSpc="rgb" dir="cw">
                                      <p:cBhvr>
                                        <p:cTn id="53" dur="500" fill="hold"/>
                                        <p:tgtEl>
                                          <p:spTgt spid="17">
                                            <p:txEl>
                                              <p:pRg st="5" end="5"/>
                                            </p:txEl>
                                          </p:spTgt>
                                        </p:tgtEl>
                                        <p:attrNameLst>
                                          <p:attrName>fillcolor</p:attrName>
                                        </p:attrNameLst>
                                      </p:cBhvr>
                                      <p:to>
                                        <a:srgbClr val="000000"/>
                                      </p:to>
                                    </p:animClr>
                                    <p:set>
                                      <p:cBhvr>
                                        <p:cTn id="54" dur="500" fill="hold"/>
                                        <p:tgtEl>
                                          <p:spTgt spid="17">
                                            <p:txEl>
                                              <p:pRg st="5" end="5"/>
                                            </p:txEl>
                                          </p:spTgt>
                                        </p:tgtEl>
                                        <p:attrNameLst>
                                          <p:attrName>fill.type</p:attrName>
                                        </p:attrNameLst>
                                      </p:cBhvr>
                                      <p:to>
                                        <p:strVal val="solid"/>
                                      </p:to>
                                    </p:set>
                                    <p:set>
                                      <p:cBhvr>
                                        <p:cTn id="55" dur="500" fill="hold"/>
                                        <p:tgtEl>
                                          <p:spTgt spid="17">
                                            <p:txEl>
                                              <p:pRg st="5" end="5"/>
                                            </p:txEl>
                                          </p:spTgt>
                                        </p:tgtEl>
                                        <p:attrNameLst>
                                          <p:attrName>fill.on</p:attrName>
                                        </p:attrNameLst>
                                      </p:cBhvr>
                                      <p:to>
                                        <p:strVal val="true"/>
                                      </p:to>
                                    </p:set>
                                  </p:childTnLst>
                                </p:cTn>
                              </p:par>
                              <p:par>
                                <p:cTn id="56" presetID="2" presetClass="entr" presetSubtype="8"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0-#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28</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00200"/>
            <a:ext cx="7848601" cy="2144177"/>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Good News Letter: Conclusion [2/2]</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In case of promotion:</a:t>
            </a:r>
          </a:p>
          <a:p>
            <a:pPr marL="914400" lvl="1" indent="-457200" algn="just" fontAlgn="base">
              <a:lnSpc>
                <a:spcPct val="150000"/>
              </a:lnSpc>
              <a:spcBef>
                <a:spcPts val="750"/>
              </a:spcBef>
              <a:spcAft>
                <a:spcPct val="0"/>
              </a:spcAft>
              <a:buFont typeface="Courier New" panose="02070309020205020404" pitchFamily="49" charset="0"/>
              <a:buChar char="o"/>
            </a:pPr>
            <a:r>
              <a:rPr lang="en-US" altLang="en-US" i="1" dirty="0">
                <a:solidFill>
                  <a:schemeClr val="bg1">
                    <a:lumMod val="85000"/>
                  </a:schemeClr>
                </a:solidFill>
                <a:latin typeface="Candara" pitchFamily="34" charset="0"/>
                <a:cs typeface="Arial" pitchFamily="34" charset="0"/>
              </a:rPr>
              <a:t>“Because of your excellent work, you will receive you pay increase the first of next month. You deserve it. Good work.”</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524000"/>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209800"/>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9F9A09A3-BEC2-4B1A-B4FB-919A21E15615}"/>
              </a:ext>
            </a:extLst>
          </p:cNvPr>
          <p:cNvGrpSpPr/>
          <p:nvPr/>
        </p:nvGrpSpPr>
        <p:grpSpPr>
          <a:xfrm>
            <a:off x="0" y="6756400"/>
            <a:ext cx="9144000" cy="101600"/>
            <a:chOff x="0" y="5791200"/>
            <a:chExt cx="8084345" cy="330200"/>
          </a:xfrm>
        </p:grpSpPr>
        <p:sp>
          <p:nvSpPr>
            <p:cNvPr id="21" name="Rectangle 20">
              <a:extLst>
                <a:ext uri="{FF2B5EF4-FFF2-40B4-BE49-F238E27FC236}">
                  <a16:creationId xmlns:a16="http://schemas.microsoft.com/office/drawing/2014/main" id="{32BAC28D-ED0A-400E-A435-E43406181EBF}"/>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Rectangle 21">
              <a:extLst>
                <a:ext uri="{FF2B5EF4-FFF2-40B4-BE49-F238E27FC236}">
                  <a16:creationId xmlns:a16="http://schemas.microsoft.com/office/drawing/2014/main" id="{646B1448-6165-4862-B579-6995D1F5CCC7}"/>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Rectangle 22">
              <a:extLst>
                <a:ext uri="{FF2B5EF4-FFF2-40B4-BE49-F238E27FC236}">
                  <a16:creationId xmlns:a16="http://schemas.microsoft.com/office/drawing/2014/main" id="{696FB1A3-3AD2-4935-A68F-59C0932FBD50}"/>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32B7D7AC-1EB4-4A4F-ACBC-53E639BB9667}"/>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5" name="Rectangle 24">
              <a:extLst>
                <a:ext uri="{FF2B5EF4-FFF2-40B4-BE49-F238E27FC236}">
                  <a16:creationId xmlns:a16="http://schemas.microsoft.com/office/drawing/2014/main" id="{7C3901DA-6873-4DFD-AC6D-1F5A14210AFA}"/>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A0EFFB40-52BB-4206-B28A-15D39B6A3028}"/>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80F3610F-9A04-47CF-9EA1-CFD2E82F1F29}"/>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A5EAB11D-6B97-49F1-8460-4CD2EBF55154}"/>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29" name="Group 28">
            <a:extLst>
              <a:ext uri="{FF2B5EF4-FFF2-40B4-BE49-F238E27FC236}">
                <a16:creationId xmlns:a16="http://schemas.microsoft.com/office/drawing/2014/main" id="{E174BCF2-AE5C-40B8-BEE7-A7F65D942403}"/>
              </a:ext>
            </a:extLst>
          </p:cNvPr>
          <p:cNvGrpSpPr/>
          <p:nvPr/>
        </p:nvGrpSpPr>
        <p:grpSpPr>
          <a:xfrm rot="10800000">
            <a:off x="0" y="1"/>
            <a:ext cx="9144000" cy="101600"/>
            <a:chOff x="0" y="5791200"/>
            <a:chExt cx="8084345" cy="330200"/>
          </a:xfrm>
        </p:grpSpPr>
        <p:sp>
          <p:nvSpPr>
            <p:cNvPr id="30" name="Rectangle 29">
              <a:extLst>
                <a:ext uri="{FF2B5EF4-FFF2-40B4-BE49-F238E27FC236}">
                  <a16:creationId xmlns:a16="http://schemas.microsoft.com/office/drawing/2014/main" id="{7153E005-75B6-4866-9FAA-4F921E153226}"/>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5B8EFF-CF7C-4B7F-B460-49FEA23F65D5}"/>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2CC157F-075F-4502-B443-E8A9E92DA955}"/>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E8E57DF-0287-46FA-9BE6-8D124C34D82F}"/>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931A20F-42D8-4445-8B05-6EC3E34F06ED}"/>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218930F-D2A6-4FCD-9DF3-5510D93FE808}"/>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D2EAFE3-9A41-4EF0-BDE8-11D2BF861311}"/>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E905EA5-236B-454F-A8D0-3D17E436D415}"/>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descr="https://upload.wikimedia.org/wikipedia/en/thumb/f/fa/COMSATS_Logo.svg/1024px-COMSATS_Logo.svg.png">
            <a:extLst>
              <a:ext uri="{FF2B5EF4-FFF2-40B4-BE49-F238E27FC236}">
                <a16:creationId xmlns:a16="http://schemas.microsoft.com/office/drawing/2014/main" id="{B50C3FB4-BE19-4798-B533-D04C65F59AF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88211"/>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2" presetClass="entr" presetSubtype="8"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mph" presetSubtype="0" fill="hold" nodeType="clickEffect">
                                  <p:stCondLst>
                                    <p:cond delay="0"/>
                                  </p:stCondLst>
                                  <p:childTnLst>
                                    <p:animClr clrSpc="rgb" dir="cw">
                                      <p:cBhvr override="childStyle">
                                        <p:cTn id="18" dur="500" fill="hold"/>
                                        <p:tgtEl>
                                          <p:spTgt spid="17">
                                            <p:txEl>
                                              <p:pRg st="1" end="1"/>
                                            </p:txEl>
                                          </p:spTgt>
                                        </p:tgtEl>
                                        <p:attrNameLst>
                                          <p:attrName>style.color</p:attrName>
                                        </p:attrNameLst>
                                      </p:cBhvr>
                                      <p:to>
                                        <a:srgbClr val="000000"/>
                                      </p:to>
                                    </p:animClr>
                                    <p:animClr clrSpc="rgb" dir="cw">
                                      <p:cBhvr>
                                        <p:cTn id="19" dur="500" fill="hold"/>
                                        <p:tgtEl>
                                          <p:spTgt spid="17">
                                            <p:txEl>
                                              <p:pRg st="1" end="1"/>
                                            </p:txEl>
                                          </p:spTgt>
                                        </p:tgtEl>
                                        <p:attrNameLst>
                                          <p:attrName>fillcolor</p:attrName>
                                        </p:attrNameLst>
                                      </p:cBhvr>
                                      <p:to>
                                        <a:srgbClr val="000000"/>
                                      </p:to>
                                    </p:animClr>
                                    <p:set>
                                      <p:cBhvr>
                                        <p:cTn id="20" dur="500" fill="hold"/>
                                        <p:tgtEl>
                                          <p:spTgt spid="17">
                                            <p:txEl>
                                              <p:pRg st="1" end="1"/>
                                            </p:txEl>
                                          </p:spTgt>
                                        </p:tgtEl>
                                        <p:attrNameLst>
                                          <p:attrName>fill.type</p:attrName>
                                        </p:attrNameLst>
                                      </p:cBhvr>
                                      <p:to>
                                        <p:strVal val="solid"/>
                                      </p:to>
                                    </p:set>
                                    <p:set>
                                      <p:cBhvr>
                                        <p:cTn id="21" dur="500" fill="hold"/>
                                        <p:tgtEl>
                                          <p:spTgt spid="17">
                                            <p:txEl>
                                              <p:pRg st="1" end="1"/>
                                            </p:txEl>
                                          </p:spTgt>
                                        </p:tgtEl>
                                        <p:attrNameLst>
                                          <p:attrName>fill.on</p:attrName>
                                        </p:attrNameLst>
                                      </p:cBhvr>
                                      <p:to>
                                        <p:strVal val="true"/>
                                      </p:to>
                                    </p:set>
                                  </p:childTnLst>
                                </p:cTn>
                              </p:par>
                              <p:par>
                                <p:cTn id="22" presetID="19" presetClass="emph" presetSubtype="0" fill="hold" nodeType="withEffect">
                                  <p:stCondLst>
                                    <p:cond delay="0"/>
                                  </p:stCondLst>
                                  <p:childTnLst>
                                    <p:animClr clrSpc="rgb" dir="cw">
                                      <p:cBhvr override="childStyle">
                                        <p:cTn id="23" dur="500" fill="hold"/>
                                        <p:tgtEl>
                                          <p:spTgt spid="17">
                                            <p:txEl>
                                              <p:pRg st="2" end="2"/>
                                            </p:txEl>
                                          </p:spTgt>
                                        </p:tgtEl>
                                        <p:attrNameLst>
                                          <p:attrName>style.color</p:attrName>
                                        </p:attrNameLst>
                                      </p:cBhvr>
                                      <p:to>
                                        <a:srgbClr val="000000"/>
                                      </p:to>
                                    </p:animClr>
                                    <p:animClr clrSpc="rgb" dir="cw">
                                      <p:cBhvr>
                                        <p:cTn id="24" dur="500" fill="hold"/>
                                        <p:tgtEl>
                                          <p:spTgt spid="17">
                                            <p:txEl>
                                              <p:pRg st="2" end="2"/>
                                            </p:txEl>
                                          </p:spTgt>
                                        </p:tgtEl>
                                        <p:attrNameLst>
                                          <p:attrName>fillcolor</p:attrName>
                                        </p:attrNameLst>
                                      </p:cBhvr>
                                      <p:to>
                                        <a:srgbClr val="000000"/>
                                      </p:to>
                                    </p:animClr>
                                    <p:set>
                                      <p:cBhvr>
                                        <p:cTn id="25" dur="500" fill="hold"/>
                                        <p:tgtEl>
                                          <p:spTgt spid="17">
                                            <p:txEl>
                                              <p:pRg st="2" end="2"/>
                                            </p:txEl>
                                          </p:spTgt>
                                        </p:tgtEl>
                                        <p:attrNameLst>
                                          <p:attrName>fill.type</p:attrName>
                                        </p:attrNameLst>
                                      </p:cBhvr>
                                      <p:to>
                                        <p:strVal val="solid"/>
                                      </p:to>
                                    </p:set>
                                    <p:set>
                                      <p:cBhvr>
                                        <p:cTn id="26" dur="500" fill="hold"/>
                                        <p:tgtEl>
                                          <p:spTgt spid="17">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29</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00200"/>
            <a:ext cx="7848601" cy="4955203"/>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Bad News Letter</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Letter which provides a  bad news/ bad message/ unfavorable information</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Rejecting a job applicant</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Denying an employee’s raise</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Rejection of a proposal</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Rejecting a customer’s request for refund</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As the main point is a bad news, structure your correspondence to avoid offending your readers</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524000"/>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209800"/>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0FE57D52-BA11-4BD6-B458-BB29178D93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212221"/>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blue sketch arrow png">
            <a:extLst>
              <a:ext uri="{FF2B5EF4-FFF2-40B4-BE49-F238E27FC236}">
                <a16:creationId xmlns:a16="http://schemas.microsoft.com/office/drawing/2014/main" id="{FEE2CE78-21D3-4EDD-83FF-813427F028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600" y="3749159"/>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blue sketch arrow png">
            <a:extLst>
              <a:ext uri="{FF2B5EF4-FFF2-40B4-BE49-F238E27FC236}">
                <a16:creationId xmlns:a16="http://schemas.microsoft.com/office/drawing/2014/main" id="{FBA5A658-826B-490C-B3CB-E5B675B285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4319599"/>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blue sketch arrow png">
            <a:extLst>
              <a:ext uri="{FF2B5EF4-FFF2-40B4-BE49-F238E27FC236}">
                <a16:creationId xmlns:a16="http://schemas.microsoft.com/office/drawing/2014/main" id="{20F22B73-43C3-4FDE-94F5-0382059BCD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4877356"/>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blue sketch arrow png">
            <a:extLst>
              <a:ext uri="{FF2B5EF4-FFF2-40B4-BE49-F238E27FC236}">
                <a16:creationId xmlns:a16="http://schemas.microsoft.com/office/drawing/2014/main" id="{A5FA9DCF-05F7-4ABD-9125-29DFA17D6C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5446395"/>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71C913AC-2DD4-48C4-85FF-58B21A79311D}"/>
              </a:ext>
            </a:extLst>
          </p:cNvPr>
          <p:cNvGrpSpPr/>
          <p:nvPr/>
        </p:nvGrpSpPr>
        <p:grpSpPr>
          <a:xfrm>
            <a:off x="0" y="6756400"/>
            <a:ext cx="9144000" cy="101600"/>
            <a:chOff x="0" y="5791200"/>
            <a:chExt cx="8084345" cy="330200"/>
          </a:xfrm>
        </p:grpSpPr>
        <p:sp>
          <p:nvSpPr>
            <p:cNvPr id="26" name="Rectangle 25">
              <a:extLst>
                <a:ext uri="{FF2B5EF4-FFF2-40B4-BE49-F238E27FC236}">
                  <a16:creationId xmlns:a16="http://schemas.microsoft.com/office/drawing/2014/main" id="{4D9C3742-020D-421B-AA1A-C3AE9B17DA5C}"/>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260D307A-8453-4709-896A-16479DB693BF}"/>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4DF51472-A1C9-442D-853F-CDEC91B14B8B}"/>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822016DB-37A0-47F4-9530-2796D27FC5C2}"/>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0" name="Rectangle 29">
              <a:extLst>
                <a:ext uri="{FF2B5EF4-FFF2-40B4-BE49-F238E27FC236}">
                  <a16:creationId xmlns:a16="http://schemas.microsoft.com/office/drawing/2014/main" id="{0EE419B6-3B45-4038-AEAE-8A66E7B9AA63}"/>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1" name="Rectangle 30">
              <a:extLst>
                <a:ext uri="{FF2B5EF4-FFF2-40B4-BE49-F238E27FC236}">
                  <a16:creationId xmlns:a16="http://schemas.microsoft.com/office/drawing/2014/main" id="{BAD008CB-DB10-495B-B9EB-3F566F9A7216}"/>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Rectangle 31">
              <a:extLst>
                <a:ext uri="{FF2B5EF4-FFF2-40B4-BE49-F238E27FC236}">
                  <a16:creationId xmlns:a16="http://schemas.microsoft.com/office/drawing/2014/main" id="{57640A31-932C-4590-9C27-F83EB1A10992}"/>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Rectangle 32">
              <a:extLst>
                <a:ext uri="{FF2B5EF4-FFF2-40B4-BE49-F238E27FC236}">
                  <a16:creationId xmlns:a16="http://schemas.microsoft.com/office/drawing/2014/main" id="{636FC354-9AC5-4608-A1D7-FF7DAE0438A6}"/>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4" name="Group 33">
            <a:extLst>
              <a:ext uri="{FF2B5EF4-FFF2-40B4-BE49-F238E27FC236}">
                <a16:creationId xmlns:a16="http://schemas.microsoft.com/office/drawing/2014/main" id="{DC5FE250-A2EF-4186-B768-9056B0F3F600}"/>
              </a:ext>
            </a:extLst>
          </p:cNvPr>
          <p:cNvGrpSpPr/>
          <p:nvPr/>
        </p:nvGrpSpPr>
        <p:grpSpPr>
          <a:xfrm rot="10800000">
            <a:off x="0" y="1"/>
            <a:ext cx="9144000" cy="101600"/>
            <a:chOff x="0" y="5791200"/>
            <a:chExt cx="8084345" cy="330200"/>
          </a:xfrm>
        </p:grpSpPr>
        <p:sp>
          <p:nvSpPr>
            <p:cNvPr id="35" name="Rectangle 34">
              <a:extLst>
                <a:ext uri="{FF2B5EF4-FFF2-40B4-BE49-F238E27FC236}">
                  <a16:creationId xmlns:a16="http://schemas.microsoft.com/office/drawing/2014/main" id="{5D33C07D-ED65-4B13-A844-B65635A56BF9}"/>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BA2A287-ED77-4B86-8CB9-00D514144A21}"/>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94EDD0-20F4-46AE-9514-2BD4EDA19458}"/>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0CC79B7-D34F-4D58-88F6-25395038ABD8}"/>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BD541917-3E32-43FD-8272-51135FDF1DE3}"/>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0A9463C-1D8E-4BD5-91B2-44C140A2D585}"/>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2F1FAB0-09AD-44F0-AEE0-8CC5459558AE}"/>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CE692BE-5BA4-4183-97ED-B75F04DDD277}"/>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Picture 52" descr="https://upload.wikimedia.org/wikipedia/en/thumb/f/fa/COMSATS_Logo.svg/1024px-COMSATS_Logo.svg.png">
            <a:extLst>
              <a:ext uri="{FF2B5EF4-FFF2-40B4-BE49-F238E27FC236}">
                <a16:creationId xmlns:a16="http://schemas.microsoft.com/office/drawing/2014/main" id="{E2189D59-C619-4478-9AB5-179DE3A548D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397775"/>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7">
                                            <p:txEl>
                                              <p:pRg st="3" end="3"/>
                                            </p:txEl>
                                          </p:spTgt>
                                        </p:tgtEl>
                                        <p:attrNameLst>
                                          <p:attrName>style.color</p:attrName>
                                        </p:attrNameLst>
                                      </p:cBhvr>
                                      <p:to>
                                        <a:srgbClr val="000000"/>
                                      </p:to>
                                    </p:animClr>
                                    <p:animClr clrSpc="rgb" dir="cw">
                                      <p:cBhvr>
                                        <p:cTn id="37" dur="500" fill="hold"/>
                                        <p:tgtEl>
                                          <p:spTgt spid="17">
                                            <p:txEl>
                                              <p:pRg st="3" end="3"/>
                                            </p:txEl>
                                          </p:spTgt>
                                        </p:tgtEl>
                                        <p:attrNameLst>
                                          <p:attrName>fillcolor</p:attrName>
                                        </p:attrNameLst>
                                      </p:cBhvr>
                                      <p:to>
                                        <a:srgbClr val="000000"/>
                                      </p:to>
                                    </p:animClr>
                                    <p:set>
                                      <p:cBhvr>
                                        <p:cTn id="38" dur="500" fill="hold"/>
                                        <p:tgtEl>
                                          <p:spTgt spid="17">
                                            <p:txEl>
                                              <p:pRg st="3" end="3"/>
                                            </p:txEl>
                                          </p:spTgt>
                                        </p:tgtEl>
                                        <p:attrNameLst>
                                          <p:attrName>fill.type</p:attrName>
                                        </p:attrNameLst>
                                      </p:cBhvr>
                                      <p:to>
                                        <p:strVal val="solid"/>
                                      </p:to>
                                    </p:set>
                                    <p:set>
                                      <p:cBhvr>
                                        <p:cTn id="39" dur="500" fill="hold"/>
                                        <p:tgtEl>
                                          <p:spTgt spid="17">
                                            <p:txEl>
                                              <p:pRg st="3" end="3"/>
                                            </p:txEl>
                                          </p:spTgt>
                                        </p:tgtEl>
                                        <p:attrNameLst>
                                          <p:attrName>fill.on</p:attrName>
                                        </p:attrNameLst>
                                      </p:cBhvr>
                                      <p:to>
                                        <p:strVal val="true"/>
                                      </p:to>
                                    </p:set>
                                  </p:childTnLst>
                                </p:cTn>
                              </p:par>
                              <p:par>
                                <p:cTn id="40" presetID="2" presetClass="entr" presetSubtype="8"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dir="cw">
                                      <p:cBhvr override="childStyle">
                                        <p:cTn id="47" dur="500" fill="hold"/>
                                        <p:tgtEl>
                                          <p:spTgt spid="17">
                                            <p:txEl>
                                              <p:pRg st="4" end="4"/>
                                            </p:txEl>
                                          </p:spTgt>
                                        </p:tgtEl>
                                        <p:attrNameLst>
                                          <p:attrName>style.color</p:attrName>
                                        </p:attrNameLst>
                                      </p:cBhvr>
                                      <p:to>
                                        <a:srgbClr val="000000"/>
                                      </p:to>
                                    </p:animClr>
                                    <p:animClr clrSpc="rgb" dir="cw">
                                      <p:cBhvr>
                                        <p:cTn id="48" dur="500" fill="hold"/>
                                        <p:tgtEl>
                                          <p:spTgt spid="17">
                                            <p:txEl>
                                              <p:pRg st="4" end="4"/>
                                            </p:txEl>
                                          </p:spTgt>
                                        </p:tgtEl>
                                        <p:attrNameLst>
                                          <p:attrName>fillcolor</p:attrName>
                                        </p:attrNameLst>
                                      </p:cBhvr>
                                      <p:to>
                                        <a:srgbClr val="000000"/>
                                      </p:to>
                                    </p:animClr>
                                    <p:set>
                                      <p:cBhvr>
                                        <p:cTn id="49" dur="500" fill="hold"/>
                                        <p:tgtEl>
                                          <p:spTgt spid="17">
                                            <p:txEl>
                                              <p:pRg st="4" end="4"/>
                                            </p:txEl>
                                          </p:spTgt>
                                        </p:tgtEl>
                                        <p:attrNameLst>
                                          <p:attrName>fill.type</p:attrName>
                                        </p:attrNameLst>
                                      </p:cBhvr>
                                      <p:to>
                                        <p:strVal val="solid"/>
                                      </p:to>
                                    </p:set>
                                    <p:set>
                                      <p:cBhvr>
                                        <p:cTn id="50" dur="500" fill="hold"/>
                                        <p:tgtEl>
                                          <p:spTgt spid="17">
                                            <p:txEl>
                                              <p:pRg st="4" end="4"/>
                                            </p:txEl>
                                          </p:spTgt>
                                        </p:tgtEl>
                                        <p:attrNameLst>
                                          <p:attrName>fill.on</p:attrName>
                                        </p:attrNameLst>
                                      </p:cBhvr>
                                      <p:to>
                                        <p:strVal val="true"/>
                                      </p:to>
                                    </p:set>
                                  </p:childTnLst>
                                </p:cTn>
                              </p:par>
                              <p:par>
                                <p:cTn id="51" presetID="2" presetClass="entr" presetSubtype="8"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9" presetClass="emph" presetSubtype="0" fill="hold" nodeType="clickEffect">
                                  <p:stCondLst>
                                    <p:cond delay="0"/>
                                  </p:stCondLst>
                                  <p:childTnLst>
                                    <p:animClr clrSpc="rgb" dir="cw">
                                      <p:cBhvr override="childStyle">
                                        <p:cTn id="58" dur="500" fill="hold"/>
                                        <p:tgtEl>
                                          <p:spTgt spid="17">
                                            <p:txEl>
                                              <p:pRg st="5" end="5"/>
                                            </p:txEl>
                                          </p:spTgt>
                                        </p:tgtEl>
                                        <p:attrNameLst>
                                          <p:attrName>style.color</p:attrName>
                                        </p:attrNameLst>
                                      </p:cBhvr>
                                      <p:to>
                                        <a:srgbClr val="000000"/>
                                      </p:to>
                                    </p:animClr>
                                    <p:animClr clrSpc="rgb" dir="cw">
                                      <p:cBhvr>
                                        <p:cTn id="59" dur="500" fill="hold"/>
                                        <p:tgtEl>
                                          <p:spTgt spid="17">
                                            <p:txEl>
                                              <p:pRg st="5" end="5"/>
                                            </p:txEl>
                                          </p:spTgt>
                                        </p:tgtEl>
                                        <p:attrNameLst>
                                          <p:attrName>fillcolor</p:attrName>
                                        </p:attrNameLst>
                                      </p:cBhvr>
                                      <p:to>
                                        <a:srgbClr val="000000"/>
                                      </p:to>
                                    </p:animClr>
                                    <p:set>
                                      <p:cBhvr>
                                        <p:cTn id="60" dur="500" fill="hold"/>
                                        <p:tgtEl>
                                          <p:spTgt spid="17">
                                            <p:txEl>
                                              <p:pRg st="5" end="5"/>
                                            </p:txEl>
                                          </p:spTgt>
                                        </p:tgtEl>
                                        <p:attrNameLst>
                                          <p:attrName>fill.type</p:attrName>
                                        </p:attrNameLst>
                                      </p:cBhvr>
                                      <p:to>
                                        <p:strVal val="solid"/>
                                      </p:to>
                                    </p:set>
                                    <p:set>
                                      <p:cBhvr>
                                        <p:cTn id="61" dur="500" fill="hold"/>
                                        <p:tgtEl>
                                          <p:spTgt spid="17">
                                            <p:txEl>
                                              <p:pRg st="5" end="5"/>
                                            </p:txEl>
                                          </p:spTgt>
                                        </p:tgtEl>
                                        <p:attrNameLst>
                                          <p:attrName>fill.on</p:attrName>
                                        </p:attrNameLst>
                                      </p:cBhvr>
                                      <p:to>
                                        <p:strVal val="true"/>
                                      </p:to>
                                    </p:set>
                                  </p:childTnLst>
                                </p:cTn>
                              </p:par>
                              <p:par>
                                <p:cTn id="62" presetID="2" presetClass="entr" presetSubtype="8"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9" presetClass="emph" presetSubtype="0" fill="hold" nodeType="clickEffect">
                                  <p:stCondLst>
                                    <p:cond delay="0"/>
                                  </p:stCondLst>
                                  <p:childTnLst>
                                    <p:animClr clrSpc="rgb" dir="cw">
                                      <p:cBhvr override="childStyle">
                                        <p:cTn id="69" dur="500" fill="hold"/>
                                        <p:tgtEl>
                                          <p:spTgt spid="17">
                                            <p:txEl>
                                              <p:pRg st="6" end="6"/>
                                            </p:txEl>
                                          </p:spTgt>
                                        </p:tgtEl>
                                        <p:attrNameLst>
                                          <p:attrName>style.color</p:attrName>
                                        </p:attrNameLst>
                                      </p:cBhvr>
                                      <p:to>
                                        <a:srgbClr val="000000"/>
                                      </p:to>
                                    </p:animClr>
                                    <p:animClr clrSpc="rgb" dir="cw">
                                      <p:cBhvr>
                                        <p:cTn id="70" dur="500" fill="hold"/>
                                        <p:tgtEl>
                                          <p:spTgt spid="17">
                                            <p:txEl>
                                              <p:pRg st="6" end="6"/>
                                            </p:txEl>
                                          </p:spTgt>
                                        </p:tgtEl>
                                        <p:attrNameLst>
                                          <p:attrName>fillcolor</p:attrName>
                                        </p:attrNameLst>
                                      </p:cBhvr>
                                      <p:to>
                                        <a:srgbClr val="000000"/>
                                      </p:to>
                                    </p:animClr>
                                    <p:set>
                                      <p:cBhvr>
                                        <p:cTn id="71" dur="500" fill="hold"/>
                                        <p:tgtEl>
                                          <p:spTgt spid="17">
                                            <p:txEl>
                                              <p:pRg st="6" end="6"/>
                                            </p:txEl>
                                          </p:spTgt>
                                        </p:tgtEl>
                                        <p:attrNameLst>
                                          <p:attrName>fill.type</p:attrName>
                                        </p:attrNameLst>
                                      </p:cBhvr>
                                      <p:to>
                                        <p:strVal val="solid"/>
                                      </p:to>
                                    </p:set>
                                    <p:set>
                                      <p:cBhvr>
                                        <p:cTn id="72" dur="500" fill="hold"/>
                                        <p:tgtEl>
                                          <p:spTgt spid="17">
                                            <p:txEl>
                                              <p:pRg st="6" end="6"/>
                                            </p:txEl>
                                          </p:spTgt>
                                        </p:tgtEl>
                                        <p:attrNameLst>
                                          <p:attrName>fill.on</p:attrName>
                                        </p:attrNameLst>
                                      </p:cBhvr>
                                      <p:to>
                                        <p:strVal val="true"/>
                                      </p:to>
                                    </p:set>
                                  </p:childTnLst>
                                </p:cTn>
                              </p:par>
                              <p:par>
                                <p:cTn id="73" presetID="2" presetClass="entr" presetSubtype="8"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0-#ppt_w/2"/>
                                          </p:val>
                                        </p:tav>
                                        <p:tav tm="100000">
                                          <p:val>
                                            <p:strVal val="#ppt_x"/>
                                          </p:val>
                                        </p:tav>
                                      </p:tavLst>
                                    </p:anim>
                                    <p:anim calcmode="lin" valueType="num">
                                      <p:cBhvr additive="base">
                                        <p:cTn id="7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3</a:t>
            </a:fld>
            <a:endParaRPr lang="en-US" dirty="0"/>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80150"/>
            <a:ext cx="7848601" cy="4801314"/>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Complaint Letter</a:t>
            </a:r>
          </a:p>
          <a:p>
            <a:pPr marL="457200" indent="-457200" algn="just">
              <a:lnSpc>
                <a:spcPct val="150000"/>
              </a:lnSpc>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Also known as </a:t>
            </a:r>
            <a:r>
              <a:rPr lang="en-US" sz="2000" b="1" dirty="0">
                <a:solidFill>
                  <a:schemeClr val="bg1">
                    <a:lumMod val="85000"/>
                  </a:schemeClr>
                </a:solidFill>
                <a:latin typeface="Candara" pitchFamily="34" charset="0"/>
                <a:cs typeface="Arial" pitchFamily="34" charset="0"/>
              </a:rPr>
              <a:t>Claim Letters</a:t>
            </a:r>
          </a:p>
          <a:p>
            <a:pPr marL="457200" indent="-457200" algn="just">
              <a:lnSpc>
                <a:spcPct val="150000"/>
              </a:lnSpc>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Letter written to bring mistakes into notice</a:t>
            </a:r>
          </a:p>
          <a:p>
            <a:pPr marL="457200" indent="-457200" algn="just">
              <a:lnSpc>
                <a:spcPct val="150000"/>
              </a:lnSpc>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Usually written by a buyer to a seller highlighting all the problems faced at the time of receiving the order and its payment for resolution</a:t>
            </a:r>
          </a:p>
          <a:p>
            <a:pPr marL="457200" indent="-457200" algn="just">
              <a:lnSpc>
                <a:spcPct val="150000"/>
              </a:lnSpc>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Written after phones and emails</a:t>
            </a:r>
          </a:p>
          <a:p>
            <a:pPr marL="457200" indent="-457200" algn="just">
              <a:lnSpc>
                <a:spcPct val="150000"/>
              </a:lnSpc>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Formalizing a situation by bringing it in written form</a:t>
            </a:r>
          </a:p>
          <a:p>
            <a:pPr marL="457200" indent="-457200" algn="just">
              <a:lnSpc>
                <a:spcPct val="150000"/>
              </a:lnSpc>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Highlights customer’s dissatisfaction with the provided service/product</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11087"/>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183296"/>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3" name="Picture 2" descr="Image result for blue sketch arrow png">
            <a:extLst>
              <a:ext uri="{FF2B5EF4-FFF2-40B4-BE49-F238E27FC236}">
                <a16:creationId xmlns:a16="http://schemas.microsoft.com/office/drawing/2014/main" id="{427E5441-60D8-4BBE-AD3B-6FB337AC03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640585"/>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blue sketch arrow png">
            <a:extLst>
              <a:ext uri="{FF2B5EF4-FFF2-40B4-BE49-F238E27FC236}">
                <a16:creationId xmlns:a16="http://schemas.microsoft.com/office/drawing/2014/main" id="{6E7B4116-2346-48D2-9B3F-CCB4410701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4940527"/>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blue sketch arrow png">
            <a:extLst>
              <a:ext uri="{FF2B5EF4-FFF2-40B4-BE49-F238E27FC236}">
                <a16:creationId xmlns:a16="http://schemas.microsoft.com/office/drawing/2014/main" id="{3DE693FB-B42E-4607-8691-72DF4583BA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5386192"/>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blue sketch arrow png">
            <a:extLst>
              <a:ext uri="{FF2B5EF4-FFF2-40B4-BE49-F238E27FC236}">
                <a16:creationId xmlns:a16="http://schemas.microsoft.com/office/drawing/2014/main" id="{37C8E383-C5DF-4A9F-9D03-AE9085EA01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128771"/>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blue sketch arrow png">
            <a:extLst>
              <a:ext uri="{FF2B5EF4-FFF2-40B4-BE49-F238E27FC236}">
                <a16:creationId xmlns:a16="http://schemas.microsoft.com/office/drawing/2014/main" id="{F55F5FB0-B670-46FC-B09A-D0FB94148D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4524933"/>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B36B73AD-E615-4170-8B79-EF7E46CCCA40}"/>
              </a:ext>
            </a:extLst>
          </p:cNvPr>
          <p:cNvGrpSpPr/>
          <p:nvPr/>
        </p:nvGrpSpPr>
        <p:grpSpPr>
          <a:xfrm>
            <a:off x="0" y="6756400"/>
            <a:ext cx="9144000" cy="101600"/>
            <a:chOff x="0" y="5791200"/>
            <a:chExt cx="8084345" cy="330200"/>
          </a:xfrm>
        </p:grpSpPr>
        <p:sp>
          <p:nvSpPr>
            <p:cNvPr id="28" name="Rectangle 27">
              <a:extLst>
                <a:ext uri="{FF2B5EF4-FFF2-40B4-BE49-F238E27FC236}">
                  <a16:creationId xmlns:a16="http://schemas.microsoft.com/office/drawing/2014/main" id="{01112F77-67F0-4EC6-9F72-5844A430B47C}"/>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CC3EEF27-B887-4653-B1B6-1E1E95669CE8}"/>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569F4E7B-9D38-4A52-98D4-CDDEF57BB09F}"/>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1" name="Rectangle 30">
              <a:extLst>
                <a:ext uri="{FF2B5EF4-FFF2-40B4-BE49-F238E27FC236}">
                  <a16:creationId xmlns:a16="http://schemas.microsoft.com/office/drawing/2014/main" id="{BC1EF5E0-07B6-4590-B1D7-25D2ACBC7E8D}"/>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2" name="Rectangle 31">
              <a:extLst>
                <a:ext uri="{FF2B5EF4-FFF2-40B4-BE49-F238E27FC236}">
                  <a16:creationId xmlns:a16="http://schemas.microsoft.com/office/drawing/2014/main" id="{FFF025FB-6E34-4C94-9D89-B0539FC9365E}"/>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Rectangle 32">
              <a:extLst>
                <a:ext uri="{FF2B5EF4-FFF2-40B4-BE49-F238E27FC236}">
                  <a16:creationId xmlns:a16="http://schemas.microsoft.com/office/drawing/2014/main" id="{52A4C74C-4BDC-4965-A4D4-53022D2850F9}"/>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Rectangle 33">
              <a:extLst>
                <a:ext uri="{FF2B5EF4-FFF2-40B4-BE49-F238E27FC236}">
                  <a16:creationId xmlns:a16="http://schemas.microsoft.com/office/drawing/2014/main" id="{4E04EBB6-4D91-47BA-BD1F-6718FA3582F3}"/>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5" name="Rectangle 34">
              <a:extLst>
                <a:ext uri="{FF2B5EF4-FFF2-40B4-BE49-F238E27FC236}">
                  <a16:creationId xmlns:a16="http://schemas.microsoft.com/office/drawing/2014/main" id="{47B2375B-84B0-49CC-B44B-9DAF6D06397D}"/>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6" name="Group 35">
            <a:extLst>
              <a:ext uri="{FF2B5EF4-FFF2-40B4-BE49-F238E27FC236}">
                <a16:creationId xmlns:a16="http://schemas.microsoft.com/office/drawing/2014/main" id="{7E0E1CE3-A225-463B-941B-09A8A5B59FA0}"/>
              </a:ext>
            </a:extLst>
          </p:cNvPr>
          <p:cNvGrpSpPr/>
          <p:nvPr/>
        </p:nvGrpSpPr>
        <p:grpSpPr>
          <a:xfrm rot="10800000">
            <a:off x="0" y="1"/>
            <a:ext cx="9144000" cy="101600"/>
            <a:chOff x="0" y="5791200"/>
            <a:chExt cx="8084345" cy="330200"/>
          </a:xfrm>
        </p:grpSpPr>
        <p:sp>
          <p:nvSpPr>
            <p:cNvPr id="37" name="Rectangle 36">
              <a:extLst>
                <a:ext uri="{FF2B5EF4-FFF2-40B4-BE49-F238E27FC236}">
                  <a16:creationId xmlns:a16="http://schemas.microsoft.com/office/drawing/2014/main" id="{85C8E877-8E5F-4E2A-9968-3230C39FD01B}"/>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797DB5-4822-4B53-80FB-E0B407131DD0}"/>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E476650-D665-4997-9332-CFE2741B42C1}"/>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6222A78-7AC8-4B9D-BE64-2D430C691058}"/>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137E6368-8617-4AEE-AC24-948A87303723}"/>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5584D9E-CF23-47DA-B059-F7C2A40EB1E0}"/>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3C1967B-E352-42BC-A378-BD6B8096322D}"/>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FE6D5A1-6C3F-4E25-91A0-EE022200F0F6}"/>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Picture 54" descr="https://upload.wikimedia.org/wikipedia/en/thumb/f/fa/COMSATS_Logo.svg/1024px-COMSATS_Logo.svg.png">
            <a:extLst>
              <a:ext uri="{FF2B5EF4-FFF2-40B4-BE49-F238E27FC236}">
                <a16:creationId xmlns:a16="http://schemas.microsoft.com/office/drawing/2014/main" id="{12F75B8A-B11B-4648-8CD3-8645846BA56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489743"/>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7">
                                            <p:txEl>
                                              <p:pRg st="3" end="3"/>
                                            </p:txEl>
                                          </p:spTgt>
                                        </p:tgtEl>
                                        <p:attrNameLst>
                                          <p:attrName>style.color</p:attrName>
                                        </p:attrNameLst>
                                      </p:cBhvr>
                                      <p:to>
                                        <a:srgbClr val="000000"/>
                                      </p:to>
                                    </p:animClr>
                                    <p:animClr clrSpc="rgb" dir="cw">
                                      <p:cBhvr>
                                        <p:cTn id="37" dur="500" fill="hold"/>
                                        <p:tgtEl>
                                          <p:spTgt spid="17">
                                            <p:txEl>
                                              <p:pRg st="3" end="3"/>
                                            </p:txEl>
                                          </p:spTgt>
                                        </p:tgtEl>
                                        <p:attrNameLst>
                                          <p:attrName>fillcolor</p:attrName>
                                        </p:attrNameLst>
                                      </p:cBhvr>
                                      <p:to>
                                        <a:srgbClr val="000000"/>
                                      </p:to>
                                    </p:animClr>
                                    <p:set>
                                      <p:cBhvr>
                                        <p:cTn id="38" dur="500" fill="hold"/>
                                        <p:tgtEl>
                                          <p:spTgt spid="17">
                                            <p:txEl>
                                              <p:pRg st="3" end="3"/>
                                            </p:txEl>
                                          </p:spTgt>
                                        </p:tgtEl>
                                        <p:attrNameLst>
                                          <p:attrName>fill.type</p:attrName>
                                        </p:attrNameLst>
                                      </p:cBhvr>
                                      <p:to>
                                        <p:strVal val="solid"/>
                                      </p:to>
                                    </p:set>
                                    <p:set>
                                      <p:cBhvr>
                                        <p:cTn id="39" dur="500" fill="hold"/>
                                        <p:tgtEl>
                                          <p:spTgt spid="17">
                                            <p:txEl>
                                              <p:pRg st="3" end="3"/>
                                            </p:txEl>
                                          </p:spTgt>
                                        </p:tgtEl>
                                        <p:attrNameLst>
                                          <p:attrName>fill.on</p:attrName>
                                        </p:attrNameLst>
                                      </p:cBhvr>
                                      <p:to>
                                        <p:strVal val="true"/>
                                      </p:to>
                                    </p:set>
                                  </p:childTnLst>
                                </p:cTn>
                              </p:par>
                              <p:par>
                                <p:cTn id="40" presetID="2" presetClass="entr" presetSubtype="8"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0-#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dir="cw">
                                      <p:cBhvr override="childStyle">
                                        <p:cTn id="47" dur="500" fill="hold"/>
                                        <p:tgtEl>
                                          <p:spTgt spid="17">
                                            <p:txEl>
                                              <p:pRg st="4" end="4"/>
                                            </p:txEl>
                                          </p:spTgt>
                                        </p:tgtEl>
                                        <p:attrNameLst>
                                          <p:attrName>style.color</p:attrName>
                                        </p:attrNameLst>
                                      </p:cBhvr>
                                      <p:to>
                                        <a:srgbClr val="000000"/>
                                      </p:to>
                                    </p:animClr>
                                    <p:animClr clrSpc="rgb" dir="cw">
                                      <p:cBhvr>
                                        <p:cTn id="48" dur="500" fill="hold"/>
                                        <p:tgtEl>
                                          <p:spTgt spid="17">
                                            <p:txEl>
                                              <p:pRg st="4" end="4"/>
                                            </p:txEl>
                                          </p:spTgt>
                                        </p:tgtEl>
                                        <p:attrNameLst>
                                          <p:attrName>fillcolor</p:attrName>
                                        </p:attrNameLst>
                                      </p:cBhvr>
                                      <p:to>
                                        <a:srgbClr val="000000"/>
                                      </p:to>
                                    </p:animClr>
                                    <p:set>
                                      <p:cBhvr>
                                        <p:cTn id="49" dur="500" fill="hold"/>
                                        <p:tgtEl>
                                          <p:spTgt spid="17">
                                            <p:txEl>
                                              <p:pRg st="4" end="4"/>
                                            </p:txEl>
                                          </p:spTgt>
                                        </p:tgtEl>
                                        <p:attrNameLst>
                                          <p:attrName>fill.type</p:attrName>
                                        </p:attrNameLst>
                                      </p:cBhvr>
                                      <p:to>
                                        <p:strVal val="solid"/>
                                      </p:to>
                                    </p:set>
                                    <p:set>
                                      <p:cBhvr>
                                        <p:cTn id="50" dur="500" fill="hold"/>
                                        <p:tgtEl>
                                          <p:spTgt spid="17">
                                            <p:txEl>
                                              <p:pRg st="4" end="4"/>
                                            </p:txEl>
                                          </p:spTgt>
                                        </p:tgtEl>
                                        <p:attrNameLst>
                                          <p:attrName>fill.on</p:attrName>
                                        </p:attrNameLst>
                                      </p:cBhvr>
                                      <p:to>
                                        <p:strVal val="true"/>
                                      </p:to>
                                    </p:set>
                                  </p:childTnLst>
                                </p:cTn>
                              </p:par>
                              <p:par>
                                <p:cTn id="51" presetID="2" presetClass="entr" presetSubtype="8"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0-#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9" presetClass="emph" presetSubtype="0" fill="hold" nodeType="clickEffect">
                                  <p:stCondLst>
                                    <p:cond delay="0"/>
                                  </p:stCondLst>
                                  <p:childTnLst>
                                    <p:animClr clrSpc="rgb" dir="cw">
                                      <p:cBhvr override="childStyle">
                                        <p:cTn id="58" dur="500" fill="hold"/>
                                        <p:tgtEl>
                                          <p:spTgt spid="17">
                                            <p:txEl>
                                              <p:pRg st="5" end="5"/>
                                            </p:txEl>
                                          </p:spTgt>
                                        </p:tgtEl>
                                        <p:attrNameLst>
                                          <p:attrName>style.color</p:attrName>
                                        </p:attrNameLst>
                                      </p:cBhvr>
                                      <p:to>
                                        <a:srgbClr val="000000"/>
                                      </p:to>
                                    </p:animClr>
                                    <p:animClr clrSpc="rgb" dir="cw">
                                      <p:cBhvr>
                                        <p:cTn id="59" dur="500" fill="hold"/>
                                        <p:tgtEl>
                                          <p:spTgt spid="17">
                                            <p:txEl>
                                              <p:pRg st="5" end="5"/>
                                            </p:txEl>
                                          </p:spTgt>
                                        </p:tgtEl>
                                        <p:attrNameLst>
                                          <p:attrName>fillcolor</p:attrName>
                                        </p:attrNameLst>
                                      </p:cBhvr>
                                      <p:to>
                                        <a:srgbClr val="000000"/>
                                      </p:to>
                                    </p:animClr>
                                    <p:set>
                                      <p:cBhvr>
                                        <p:cTn id="60" dur="500" fill="hold"/>
                                        <p:tgtEl>
                                          <p:spTgt spid="17">
                                            <p:txEl>
                                              <p:pRg st="5" end="5"/>
                                            </p:txEl>
                                          </p:spTgt>
                                        </p:tgtEl>
                                        <p:attrNameLst>
                                          <p:attrName>fill.type</p:attrName>
                                        </p:attrNameLst>
                                      </p:cBhvr>
                                      <p:to>
                                        <p:strVal val="solid"/>
                                      </p:to>
                                    </p:set>
                                    <p:set>
                                      <p:cBhvr>
                                        <p:cTn id="61" dur="500" fill="hold"/>
                                        <p:tgtEl>
                                          <p:spTgt spid="17">
                                            <p:txEl>
                                              <p:pRg st="5" end="5"/>
                                            </p:txEl>
                                          </p:spTgt>
                                        </p:tgtEl>
                                        <p:attrNameLst>
                                          <p:attrName>fill.on</p:attrName>
                                        </p:attrNameLst>
                                      </p:cBhvr>
                                      <p:to>
                                        <p:strVal val="true"/>
                                      </p:to>
                                    </p:set>
                                  </p:childTnLst>
                                </p:cTn>
                              </p:par>
                              <p:par>
                                <p:cTn id="62" presetID="2" presetClass="entr" presetSubtype="8"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9" presetClass="emph" presetSubtype="0" fill="hold" nodeType="clickEffect">
                                  <p:stCondLst>
                                    <p:cond delay="0"/>
                                  </p:stCondLst>
                                  <p:childTnLst>
                                    <p:animClr clrSpc="rgb" dir="cw">
                                      <p:cBhvr override="childStyle">
                                        <p:cTn id="69" dur="500" fill="hold"/>
                                        <p:tgtEl>
                                          <p:spTgt spid="17">
                                            <p:txEl>
                                              <p:pRg st="6" end="6"/>
                                            </p:txEl>
                                          </p:spTgt>
                                        </p:tgtEl>
                                        <p:attrNameLst>
                                          <p:attrName>style.color</p:attrName>
                                        </p:attrNameLst>
                                      </p:cBhvr>
                                      <p:to>
                                        <a:srgbClr val="000000"/>
                                      </p:to>
                                    </p:animClr>
                                    <p:animClr clrSpc="rgb" dir="cw">
                                      <p:cBhvr>
                                        <p:cTn id="70" dur="500" fill="hold"/>
                                        <p:tgtEl>
                                          <p:spTgt spid="17">
                                            <p:txEl>
                                              <p:pRg st="6" end="6"/>
                                            </p:txEl>
                                          </p:spTgt>
                                        </p:tgtEl>
                                        <p:attrNameLst>
                                          <p:attrName>fillcolor</p:attrName>
                                        </p:attrNameLst>
                                      </p:cBhvr>
                                      <p:to>
                                        <a:srgbClr val="000000"/>
                                      </p:to>
                                    </p:animClr>
                                    <p:set>
                                      <p:cBhvr>
                                        <p:cTn id="71" dur="500" fill="hold"/>
                                        <p:tgtEl>
                                          <p:spTgt spid="17">
                                            <p:txEl>
                                              <p:pRg st="6" end="6"/>
                                            </p:txEl>
                                          </p:spTgt>
                                        </p:tgtEl>
                                        <p:attrNameLst>
                                          <p:attrName>fill.type</p:attrName>
                                        </p:attrNameLst>
                                      </p:cBhvr>
                                      <p:to>
                                        <p:strVal val="solid"/>
                                      </p:to>
                                    </p:set>
                                    <p:set>
                                      <p:cBhvr>
                                        <p:cTn id="72" dur="500" fill="hold"/>
                                        <p:tgtEl>
                                          <p:spTgt spid="17">
                                            <p:txEl>
                                              <p:pRg st="6" end="6"/>
                                            </p:txEl>
                                          </p:spTgt>
                                        </p:tgtEl>
                                        <p:attrNameLst>
                                          <p:attrName>fill.on</p:attrName>
                                        </p:attrNameLst>
                                      </p:cBhvr>
                                      <p:to>
                                        <p:strVal val="true"/>
                                      </p:to>
                                    </p:set>
                                  </p:childTnLst>
                                </p:cTn>
                              </p:par>
                              <p:par>
                                <p:cTn id="73" presetID="2" presetClass="entr" presetSubtype="8"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0-#ppt_w/2"/>
                                          </p:val>
                                        </p:tav>
                                        <p:tav tm="100000">
                                          <p:val>
                                            <p:strVal val="#ppt_x"/>
                                          </p:val>
                                        </p:tav>
                                      </p:tavLst>
                                    </p:anim>
                                    <p:anim calcmode="lin" valueType="num">
                                      <p:cBhvr additive="base">
                                        <p:cTn id="7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30</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00200"/>
            <a:ext cx="7848601" cy="5078313"/>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Bad News Letter: Introduction [1/2]</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Be very careful while structuring this section as it should not directly state the bad news which would directly offend the reader.</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No need for concisely stating the bad news as it would be harsh and abrupt.</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Prepare the reader for the upcoming information.</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Start with content which your reader can accept as valid.</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In case of rejecting a job applicant:</a:t>
            </a:r>
          </a:p>
          <a:p>
            <a:pPr marL="914400" lvl="1" indent="-457200" algn="just" fontAlgn="base">
              <a:spcBef>
                <a:spcPts val="750"/>
              </a:spcBef>
              <a:spcAft>
                <a:spcPct val="0"/>
              </a:spcAft>
              <a:buFont typeface="Courier New" panose="02070309020205020404" pitchFamily="49" charset="0"/>
              <a:buChar char="o"/>
            </a:pPr>
            <a:r>
              <a:rPr lang="en-US" altLang="en-US" i="1" dirty="0">
                <a:solidFill>
                  <a:schemeClr val="bg1">
                    <a:lumMod val="85000"/>
                  </a:schemeClr>
                </a:solidFill>
                <a:latin typeface="Candara" pitchFamily="34" charset="0"/>
                <a:cs typeface="Arial" pitchFamily="34" charset="0"/>
              </a:rPr>
              <a:t>“Thank you for your recent letter of application. As you can imagine, we received many letters from highly qualified applicants</a:t>
            </a:r>
            <a:r>
              <a:rPr lang="en-US" altLang="en-US" sz="2000" dirty="0">
                <a:solidFill>
                  <a:schemeClr val="bg1">
                    <a:lumMod val="85000"/>
                  </a:schemeClr>
                </a:solidFill>
                <a:latin typeface="Candara" pitchFamily="34" charset="0"/>
                <a:cs typeface="Arial" pitchFamily="34" charset="0"/>
              </a:rPr>
              <a:t>.”</a:t>
            </a:r>
            <a:endParaRPr lang="en-US" altLang="en-US" i="1" dirty="0">
              <a:solidFill>
                <a:schemeClr val="bg1">
                  <a:lumMod val="85000"/>
                </a:schemeClr>
              </a:solidFill>
              <a:latin typeface="Candara" pitchFamily="34" charset="0"/>
              <a:cs typeface="Arial" pitchFamily="34" charset="0"/>
            </a:endParaRP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524000"/>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209800"/>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0FE57D52-BA11-4BD6-B458-BB29178D93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212221"/>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blue sketch arrow png">
            <a:extLst>
              <a:ext uri="{FF2B5EF4-FFF2-40B4-BE49-F238E27FC236}">
                <a16:creationId xmlns:a16="http://schemas.microsoft.com/office/drawing/2014/main" id="{FBA5A658-826B-490C-B3CB-E5B675B285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4243399"/>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blue sketch arrow png">
            <a:extLst>
              <a:ext uri="{FF2B5EF4-FFF2-40B4-BE49-F238E27FC236}">
                <a16:creationId xmlns:a16="http://schemas.microsoft.com/office/drawing/2014/main" id="{20F22B73-43C3-4FDE-94F5-0382059BCD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4801156"/>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blue sketch arrow png">
            <a:extLst>
              <a:ext uri="{FF2B5EF4-FFF2-40B4-BE49-F238E27FC236}">
                <a16:creationId xmlns:a16="http://schemas.microsoft.com/office/drawing/2014/main" id="{A5FA9DCF-05F7-4ABD-9125-29DFA17D6C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5370195"/>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F3FA89A9-2B3A-407B-9205-CA007EE94E00}"/>
              </a:ext>
            </a:extLst>
          </p:cNvPr>
          <p:cNvGrpSpPr/>
          <p:nvPr/>
        </p:nvGrpSpPr>
        <p:grpSpPr>
          <a:xfrm>
            <a:off x="0" y="6756400"/>
            <a:ext cx="9144000" cy="101600"/>
            <a:chOff x="0" y="5791200"/>
            <a:chExt cx="8084345" cy="330200"/>
          </a:xfrm>
        </p:grpSpPr>
        <p:sp>
          <p:nvSpPr>
            <p:cNvPr id="26" name="Rectangle 25">
              <a:extLst>
                <a:ext uri="{FF2B5EF4-FFF2-40B4-BE49-F238E27FC236}">
                  <a16:creationId xmlns:a16="http://schemas.microsoft.com/office/drawing/2014/main" id="{70843DCF-7D94-4E4D-8D8D-52D3D89F3C02}"/>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C380EBE-AD47-460C-BD0E-EA2ED26D4905}"/>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76EBD500-FE07-4DD1-894D-4483AF759A59}"/>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71E2688F-70FC-4905-981B-8F6B15C06544}"/>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0" name="Rectangle 29">
              <a:extLst>
                <a:ext uri="{FF2B5EF4-FFF2-40B4-BE49-F238E27FC236}">
                  <a16:creationId xmlns:a16="http://schemas.microsoft.com/office/drawing/2014/main" id="{BEE732E0-FC56-46D7-95B7-24CB8822F518}"/>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1" name="Rectangle 30">
              <a:extLst>
                <a:ext uri="{FF2B5EF4-FFF2-40B4-BE49-F238E27FC236}">
                  <a16:creationId xmlns:a16="http://schemas.microsoft.com/office/drawing/2014/main" id="{AAC10039-A864-4BF5-9BB7-0158FD01B1D5}"/>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Rectangle 31">
              <a:extLst>
                <a:ext uri="{FF2B5EF4-FFF2-40B4-BE49-F238E27FC236}">
                  <a16:creationId xmlns:a16="http://schemas.microsoft.com/office/drawing/2014/main" id="{9BFD30AB-A6CE-4223-9F51-DD815C6E7167}"/>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Rectangle 32">
              <a:extLst>
                <a:ext uri="{FF2B5EF4-FFF2-40B4-BE49-F238E27FC236}">
                  <a16:creationId xmlns:a16="http://schemas.microsoft.com/office/drawing/2014/main" id="{D22731EC-EEA5-450B-8254-6BBDDB35554F}"/>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4" name="Group 33">
            <a:extLst>
              <a:ext uri="{FF2B5EF4-FFF2-40B4-BE49-F238E27FC236}">
                <a16:creationId xmlns:a16="http://schemas.microsoft.com/office/drawing/2014/main" id="{D112474D-7127-4423-9D58-13D8F4FA5044}"/>
              </a:ext>
            </a:extLst>
          </p:cNvPr>
          <p:cNvGrpSpPr/>
          <p:nvPr/>
        </p:nvGrpSpPr>
        <p:grpSpPr>
          <a:xfrm rot="10800000">
            <a:off x="0" y="1"/>
            <a:ext cx="9144000" cy="101600"/>
            <a:chOff x="0" y="5791200"/>
            <a:chExt cx="8084345" cy="330200"/>
          </a:xfrm>
        </p:grpSpPr>
        <p:sp>
          <p:nvSpPr>
            <p:cNvPr id="35" name="Rectangle 34">
              <a:extLst>
                <a:ext uri="{FF2B5EF4-FFF2-40B4-BE49-F238E27FC236}">
                  <a16:creationId xmlns:a16="http://schemas.microsoft.com/office/drawing/2014/main" id="{5411657C-B84E-4D6F-B9EF-5F45DB484B50}"/>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A6509A1-91A6-491A-83E7-3A8A36AB8F75}"/>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F345E31-0345-4356-9ED2-0C3E771A9E07}"/>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6321C87-D966-45B8-A192-4D533A6890AB}"/>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EEF72843-A876-4149-8419-782FFFBAB7B6}"/>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038D036-281D-4360-B20F-8FE5E79287E4}"/>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25FD260-B2AB-4114-A459-74146C28AB1E}"/>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E88B1D9-BF63-4D0C-8FD6-53D6852078BC}"/>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Picture 52" descr="https://upload.wikimedia.org/wikipedia/en/thumb/f/fa/COMSATS_Logo.svg/1024px-COMSATS_Logo.svg.png">
            <a:extLst>
              <a:ext uri="{FF2B5EF4-FFF2-40B4-BE49-F238E27FC236}">
                <a16:creationId xmlns:a16="http://schemas.microsoft.com/office/drawing/2014/main" id="{A5EFD170-B46D-45E4-BAD4-2F12CDF4F9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909433"/>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7">
                                            <p:txEl>
                                              <p:pRg st="3" end="3"/>
                                            </p:txEl>
                                          </p:spTgt>
                                        </p:tgtEl>
                                        <p:attrNameLst>
                                          <p:attrName>style.color</p:attrName>
                                        </p:attrNameLst>
                                      </p:cBhvr>
                                      <p:to>
                                        <a:srgbClr val="000000"/>
                                      </p:to>
                                    </p:animClr>
                                    <p:animClr clrSpc="rgb" dir="cw">
                                      <p:cBhvr>
                                        <p:cTn id="37" dur="500" fill="hold"/>
                                        <p:tgtEl>
                                          <p:spTgt spid="17">
                                            <p:txEl>
                                              <p:pRg st="3" end="3"/>
                                            </p:txEl>
                                          </p:spTgt>
                                        </p:tgtEl>
                                        <p:attrNameLst>
                                          <p:attrName>fillcolor</p:attrName>
                                        </p:attrNameLst>
                                      </p:cBhvr>
                                      <p:to>
                                        <a:srgbClr val="000000"/>
                                      </p:to>
                                    </p:animClr>
                                    <p:set>
                                      <p:cBhvr>
                                        <p:cTn id="38" dur="500" fill="hold"/>
                                        <p:tgtEl>
                                          <p:spTgt spid="17">
                                            <p:txEl>
                                              <p:pRg st="3" end="3"/>
                                            </p:txEl>
                                          </p:spTgt>
                                        </p:tgtEl>
                                        <p:attrNameLst>
                                          <p:attrName>fill.type</p:attrName>
                                        </p:attrNameLst>
                                      </p:cBhvr>
                                      <p:to>
                                        <p:strVal val="solid"/>
                                      </p:to>
                                    </p:set>
                                    <p:set>
                                      <p:cBhvr>
                                        <p:cTn id="39" dur="500" fill="hold"/>
                                        <p:tgtEl>
                                          <p:spTgt spid="17">
                                            <p:txEl>
                                              <p:pRg st="3" end="3"/>
                                            </p:txEl>
                                          </p:spTgt>
                                        </p:tgtEl>
                                        <p:attrNameLst>
                                          <p:attrName>fill.on</p:attrName>
                                        </p:attrNameLst>
                                      </p:cBhvr>
                                      <p:to>
                                        <p:strVal val="true"/>
                                      </p:to>
                                    </p:set>
                                  </p:childTnLst>
                                </p:cTn>
                              </p:par>
                              <p:par>
                                <p:cTn id="40" presetID="2" presetClass="entr" presetSubtype="8"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dir="cw">
                                      <p:cBhvr override="childStyle">
                                        <p:cTn id="47" dur="500" fill="hold"/>
                                        <p:tgtEl>
                                          <p:spTgt spid="17">
                                            <p:txEl>
                                              <p:pRg st="4" end="4"/>
                                            </p:txEl>
                                          </p:spTgt>
                                        </p:tgtEl>
                                        <p:attrNameLst>
                                          <p:attrName>style.color</p:attrName>
                                        </p:attrNameLst>
                                      </p:cBhvr>
                                      <p:to>
                                        <a:srgbClr val="000000"/>
                                      </p:to>
                                    </p:animClr>
                                    <p:animClr clrSpc="rgb" dir="cw">
                                      <p:cBhvr>
                                        <p:cTn id="48" dur="500" fill="hold"/>
                                        <p:tgtEl>
                                          <p:spTgt spid="17">
                                            <p:txEl>
                                              <p:pRg st="4" end="4"/>
                                            </p:txEl>
                                          </p:spTgt>
                                        </p:tgtEl>
                                        <p:attrNameLst>
                                          <p:attrName>fillcolor</p:attrName>
                                        </p:attrNameLst>
                                      </p:cBhvr>
                                      <p:to>
                                        <a:srgbClr val="000000"/>
                                      </p:to>
                                    </p:animClr>
                                    <p:set>
                                      <p:cBhvr>
                                        <p:cTn id="49" dur="500" fill="hold"/>
                                        <p:tgtEl>
                                          <p:spTgt spid="17">
                                            <p:txEl>
                                              <p:pRg st="4" end="4"/>
                                            </p:txEl>
                                          </p:spTgt>
                                        </p:tgtEl>
                                        <p:attrNameLst>
                                          <p:attrName>fill.type</p:attrName>
                                        </p:attrNameLst>
                                      </p:cBhvr>
                                      <p:to>
                                        <p:strVal val="solid"/>
                                      </p:to>
                                    </p:set>
                                    <p:set>
                                      <p:cBhvr>
                                        <p:cTn id="50" dur="500" fill="hold"/>
                                        <p:tgtEl>
                                          <p:spTgt spid="17">
                                            <p:txEl>
                                              <p:pRg st="4" end="4"/>
                                            </p:txEl>
                                          </p:spTgt>
                                        </p:tgtEl>
                                        <p:attrNameLst>
                                          <p:attrName>fill.on</p:attrName>
                                        </p:attrNameLst>
                                      </p:cBhvr>
                                      <p:to>
                                        <p:strVal val="true"/>
                                      </p:to>
                                    </p:set>
                                  </p:childTnLst>
                                </p:cTn>
                              </p:par>
                              <p:par>
                                <p:cTn id="51" presetID="2" presetClass="entr" presetSubtype="8"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0-#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9" presetClass="emph" presetSubtype="0" fill="hold" nodeType="clickEffect">
                                  <p:stCondLst>
                                    <p:cond delay="0"/>
                                  </p:stCondLst>
                                  <p:childTnLst>
                                    <p:animClr clrSpc="rgb" dir="cw">
                                      <p:cBhvr override="childStyle">
                                        <p:cTn id="58" dur="500" fill="hold"/>
                                        <p:tgtEl>
                                          <p:spTgt spid="17">
                                            <p:txEl>
                                              <p:pRg st="5" end="5"/>
                                            </p:txEl>
                                          </p:spTgt>
                                        </p:tgtEl>
                                        <p:attrNameLst>
                                          <p:attrName>style.color</p:attrName>
                                        </p:attrNameLst>
                                      </p:cBhvr>
                                      <p:to>
                                        <a:srgbClr val="000000"/>
                                      </p:to>
                                    </p:animClr>
                                    <p:animClr clrSpc="rgb" dir="cw">
                                      <p:cBhvr>
                                        <p:cTn id="59" dur="500" fill="hold"/>
                                        <p:tgtEl>
                                          <p:spTgt spid="17">
                                            <p:txEl>
                                              <p:pRg st="5" end="5"/>
                                            </p:txEl>
                                          </p:spTgt>
                                        </p:tgtEl>
                                        <p:attrNameLst>
                                          <p:attrName>fillcolor</p:attrName>
                                        </p:attrNameLst>
                                      </p:cBhvr>
                                      <p:to>
                                        <a:srgbClr val="000000"/>
                                      </p:to>
                                    </p:animClr>
                                    <p:set>
                                      <p:cBhvr>
                                        <p:cTn id="60" dur="500" fill="hold"/>
                                        <p:tgtEl>
                                          <p:spTgt spid="17">
                                            <p:txEl>
                                              <p:pRg st="5" end="5"/>
                                            </p:txEl>
                                          </p:spTgt>
                                        </p:tgtEl>
                                        <p:attrNameLst>
                                          <p:attrName>fill.type</p:attrName>
                                        </p:attrNameLst>
                                      </p:cBhvr>
                                      <p:to>
                                        <p:strVal val="solid"/>
                                      </p:to>
                                    </p:set>
                                    <p:set>
                                      <p:cBhvr>
                                        <p:cTn id="61" dur="500" fill="hold"/>
                                        <p:tgtEl>
                                          <p:spTgt spid="17">
                                            <p:txEl>
                                              <p:pRg st="5" end="5"/>
                                            </p:txEl>
                                          </p:spTgt>
                                        </p:tgtEl>
                                        <p:attrNameLst>
                                          <p:attrName>fill.on</p:attrName>
                                        </p:attrNameLst>
                                      </p:cBhvr>
                                      <p:to>
                                        <p:strVal val="true"/>
                                      </p:to>
                                    </p:set>
                                  </p:childTnLst>
                                </p:cTn>
                              </p:par>
                              <p:par>
                                <p:cTn id="62" presetID="19" presetClass="emph" presetSubtype="0" fill="hold" nodeType="withEffect">
                                  <p:stCondLst>
                                    <p:cond delay="0"/>
                                  </p:stCondLst>
                                  <p:childTnLst>
                                    <p:animClr clrSpc="rgb" dir="cw">
                                      <p:cBhvr override="childStyle">
                                        <p:cTn id="63" dur="500" fill="hold"/>
                                        <p:tgtEl>
                                          <p:spTgt spid="17">
                                            <p:txEl>
                                              <p:pRg st="6" end="6"/>
                                            </p:txEl>
                                          </p:spTgt>
                                        </p:tgtEl>
                                        <p:attrNameLst>
                                          <p:attrName>style.color</p:attrName>
                                        </p:attrNameLst>
                                      </p:cBhvr>
                                      <p:to>
                                        <a:srgbClr val="000000"/>
                                      </p:to>
                                    </p:animClr>
                                    <p:animClr clrSpc="rgb" dir="cw">
                                      <p:cBhvr>
                                        <p:cTn id="64" dur="500" fill="hold"/>
                                        <p:tgtEl>
                                          <p:spTgt spid="17">
                                            <p:txEl>
                                              <p:pRg st="6" end="6"/>
                                            </p:txEl>
                                          </p:spTgt>
                                        </p:tgtEl>
                                        <p:attrNameLst>
                                          <p:attrName>fillcolor</p:attrName>
                                        </p:attrNameLst>
                                      </p:cBhvr>
                                      <p:to>
                                        <a:srgbClr val="000000"/>
                                      </p:to>
                                    </p:animClr>
                                    <p:set>
                                      <p:cBhvr>
                                        <p:cTn id="65" dur="500" fill="hold"/>
                                        <p:tgtEl>
                                          <p:spTgt spid="17">
                                            <p:txEl>
                                              <p:pRg st="6" end="6"/>
                                            </p:txEl>
                                          </p:spTgt>
                                        </p:tgtEl>
                                        <p:attrNameLst>
                                          <p:attrName>fill.type</p:attrName>
                                        </p:attrNameLst>
                                      </p:cBhvr>
                                      <p:to>
                                        <p:strVal val="solid"/>
                                      </p:to>
                                    </p:set>
                                    <p:set>
                                      <p:cBhvr>
                                        <p:cTn id="66" dur="500" fill="hold"/>
                                        <p:tgtEl>
                                          <p:spTgt spid="17">
                                            <p:txEl>
                                              <p:pRg st="6" end="6"/>
                                            </p:txEl>
                                          </p:spTgt>
                                        </p:tgtEl>
                                        <p:attrNameLst>
                                          <p:attrName>fill.on</p:attrName>
                                        </p:attrNameLst>
                                      </p:cBhvr>
                                      <p:to>
                                        <p:strVal val="true"/>
                                      </p:to>
                                    </p:set>
                                  </p:childTnLst>
                                </p:cTn>
                              </p:par>
                              <p:par>
                                <p:cTn id="67" presetID="2" presetClass="entr" presetSubtype="8"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0-#ppt_w/2"/>
                                          </p:val>
                                        </p:tav>
                                        <p:tav tm="100000">
                                          <p:val>
                                            <p:strVal val="#ppt_x"/>
                                          </p:val>
                                        </p:tav>
                                      </p:tavLst>
                                    </p:anim>
                                    <p:anim calcmode="lin" valueType="num">
                                      <p:cBhvr additive="base">
                                        <p:cTn id="7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31</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00200"/>
            <a:ext cx="7848601" cy="2421176"/>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Bad News Letter: Introduction [2/2]</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In case of Terminating a Client/Vendor Relationship:</a:t>
            </a:r>
          </a:p>
          <a:p>
            <a:pPr marL="914400" lvl="1" indent="-457200" algn="just" fontAlgn="base">
              <a:spcBef>
                <a:spcPts val="750"/>
              </a:spcBef>
              <a:spcAft>
                <a:spcPct val="0"/>
              </a:spcAft>
              <a:buFont typeface="Courier New" panose="02070309020205020404" pitchFamily="49" charset="0"/>
              <a:buChar char="o"/>
            </a:pPr>
            <a:r>
              <a:rPr lang="en-US" altLang="en-US" i="1" dirty="0">
                <a:solidFill>
                  <a:schemeClr val="bg1">
                    <a:lumMod val="85000"/>
                  </a:schemeClr>
                </a:solidFill>
                <a:latin typeface="Candara" pitchFamily="34" charset="0"/>
                <a:cs typeface="Arial" pitchFamily="34" charset="0"/>
              </a:rPr>
              <a:t>“As you know, our business demands exact tolerances and precise work man ship. Because of these requirements and the reputation your company has for quality production, we were happy to pursue a long term contract with you.”</a:t>
            </a:r>
            <a:endParaRPr lang="en-US" i="1" dirty="0">
              <a:solidFill>
                <a:schemeClr val="bg1">
                  <a:lumMod val="85000"/>
                </a:schemeClr>
              </a:solidFill>
              <a:latin typeface="Candara" pitchFamily="34" charset="0"/>
              <a:cs typeface="Arial" pitchFamily="34" charset="0"/>
            </a:endParaRP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524000"/>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209800"/>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38AFA2D4-10DA-4BD8-BBFD-12E5D8AC7A6A}"/>
              </a:ext>
            </a:extLst>
          </p:cNvPr>
          <p:cNvGrpSpPr/>
          <p:nvPr/>
        </p:nvGrpSpPr>
        <p:grpSpPr>
          <a:xfrm>
            <a:off x="0" y="6756400"/>
            <a:ext cx="9144000" cy="101600"/>
            <a:chOff x="0" y="5791200"/>
            <a:chExt cx="8084345" cy="330200"/>
          </a:xfrm>
        </p:grpSpPr>
        <p:sp>
          <p:nvSpPr>
            <p:cNvPr id="21" name="Rectangle 20">
              <a:extLst>
                <a:ext uri="{FF2B5EF4-FFF2-40B4-BE49-F238E27FC236}">
                  <a16:creationId xmlns:a16="http://schemas.microsoft.com/office/drawing/2014/main" id="{6C1C651F-0011-4E78-B877-9043441E80C5}"/>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Rectangle 21">
              <a:extLst>
                <a:ext uri="{FF2B5EF4-FFF2-40B4-BE49-F238E27FC236}">
                  <a16:creationId xmlns:a16="http://schemas.microsoft.com/office/drawing/2014/main" id="{55C32391-B82A-4F2D-8E51-07DAA5062758}"/>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Rectangle 22">
              <a:extLst>
                <a:ext uri="{FF2B5EF4-FFF2-40B4-BE49-F238E27FC236}">
                  <a16:creationId xmlns:a16="http://schemas.microsoft.com/office/drawing/2014/main" id="{268F32EB-20F2-469F-8CD6-26ECCF8B4426}"/>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E9E648A5-7978-40B7-9E81-011F3FADFCED}"/>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5" name="Rectangle 24">
              <a:extLst>
                <a:ext uri="{FF2B5EF4-FFF2-40B4-BE49-F238E27FC236}">
                  <a16:creationId xmlns:a16="http://schemas.microsoft.com/office/drawing/2014/main" id="{2286534E-5AC4-4654-ACEC-B8ACF5399745}"/>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BB127154-A0EE-4161-8A5F-FA39CD2B2413}"/>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E5C5C695-4B4C-4EB3-AEF3-32E194A70556}"/>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71BD487A-8A9E-4983-AE7B-746EE8F9DA68}"/>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29" name="Group 28">
            <a:extLst>
              <a:ext uri="{FF2B5EF4-FFF2-40B4-BE49-F238E27FC236}">
                <a16:creationId xmlns:a16="http://schemas.microsoft.com/office/drawing/2014/main" id="{5F9AB994-7E06-463B-8370-E0EE433E0451}"/>
              </a:ext>
            </a:extLst>
          </p:cNvPr>
          <p:cNvGrpSpPr/>
          <p:nvPr/>
        </p:nvGrpSpPr>
        <p:grpSpPr>
          <a:xfrm rot="10800000">
            <a:off x="0" y="1"/>
            <a:ext cx="9144000" cy="101600"/>
            <a:chOff x="0" y="5791200"/>
            <a:chExt cx="8084345" cy="330200"/>
          </a:xfrm>
        </p:grpSpPr>
        <p:sp>
          <p:nvSpPr>
            <p:cNvPr id="30" name="Rectangle 29">
              <a:extLst>
                <a:ext uri="{FF2B5EF4-FFF2-40B4-BE49-F238E27FC236}">
                  <a16:creationId xmlns:a16="http://schemas.microsoft.com/office/drawing/2014/main" id="{83760820-BBD9-49E5-BF73-782801B7F1DD}"/>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D7E99FC-D6F0-4882-9EA4-BAD1910B29FC}"/>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A2D8D5C-7058-48B2-BAA2-2CBAB5BE37D5}"/>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D13056C-52C9-4814-B4DC-578B306C0412}"/>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E09ED04-445B-471C-99F5-BC6284FA88A9}"/>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EA2609-CB6E-4E79-BF87-D1DE198FEA59}"/>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339C6D2-0349-475F-BD9C-86B8031EF018}"/>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A74BB6E-3B27-49DA-8876-8F287318EC61}"/>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descr="https://upload.wikimedia.org/wikipedia/en/thumb/f/fa/COMSATS_Logo.svg/1024px-COMSATS_Logo.svg.png">
            <a:extLst>
              <a:ext uri="{FF2B5EF4-FFF2-40B4-BE49-F238E27FC236}">
                <a16:creationId xmlns:a16="http://schemas.microsoft.com/office/drawing/2014/main" id="{E571C884-3671-4DD2-8CAB-DB690F6998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13433"/>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9" presetClass="emph" presetSubtype="0" fill="hold" nodeType="withEffect">
                                  <p:stCondLst>
                                    <p:cond delay="0"/>
                                  </p:stCondLst>
                                  <p:childTnLst>
                                    <p:animClr clrSpc="rgb" dir="cw">
                                      <p:cBhvr override="childStyle">
                                        <p:cTn id="23" dur="500" fill="hold"/>
                                        <p:tgtEl>
                                          <p:spTgt spid="17">
                                            <p:txEl>
                                              <p:pRg st="2" end="2"/>
                                            </p:txEl>
                                          </p:spTgt>
                                        </p:tgtEl>
                                        <p:attrNameLst>
                                          <p:attrName>style.color</p:attrName>
                                        </p:attrNameLst>
                                      </p:cBhvr>
                                      <p:to>
                                        <a:srgbClr val="000000"/>
                                      </p:to>
                                    </p:animClr>
                                    <p:animClr clrSpc="rgb" dir="cw">
                                      <p:cBhvr>
                                        <p:cTn id="24" dur="500" fill="hold"/>
                                        <p:tgtEl>
                                          <p:spTgt spid="17">
                                            <p:txEl>
                                              <p:pRg st="2" end="2"/>
                                            </p:txEl>
                                          </p:spTgt>
                                        </p:tgtEl>
                                        <p:attrNameLst>
                                          <p:attrName>fillcolor</p:attrName>
                                        </p:attrNameLst>
                                      </p:cBhvr>
                                      <p:to>
                                        <a:srgbClr val="000000"/>
                                      </p:to>
                                    </p:animClr>
                                    <p:set>
                                      <p:cBhvr>
                                        <p:cTn id="25" dur="500" fill="hold"/>
                                        <p:tgtEl>
                                          <p:spTgt spid="17">
                                            <p:txEl>
                                              <p:pRg st="2" end="2"/>
                                            </p:txEl>
                                          </p:spTgt>
                                        </p:tgtEl>
                                        <p:attrNameLst>
                                          <p:attrName>fill.type</p:attrName>
                                        </p:attrNameLst>
                                      </p:cBhvr>
                                      <p:to>
                                        <p:strVal val="solid"/>
                                      </p:to>
                                    </p:set>
                                    <p:set>
                                      <p:cBhvr>
                                        <p:cTn id="26" dur="500" fill="hold"/>
                                        <p:tgtEl>
                                          <p:spTgt spid="17">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32</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00200"/>
            <a:ext cx="7848601" cy="465768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Bad News Letter: Discussion [1/2]</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No more delays</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Present the inevitable bad news</a:t>
            </a: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In case of rejecting a job applicant:</a:t>
            </a:r>
          </a:p>
          <a:p>
            <a:pPr marL="914400" lvl="1" indent="-457200" algn="just" fontAlgn="base">
              <a:spcBef>
                <a:spcPts val="750"/>
              </a:spcBef>
              <a:spcAft>
                <a:spcPct val="0"/>
              </a:spcAft>
              <a:buFont typeface="Courier New" panose="02070309020205020404" pitchFamily="49" charset="0"/>
              <a:buChar char="o"/>
            </a:pPr>
            <a:r>
              <a:rPr lang="en-US" altLang="en-US" i="1" dirty="0">
                <a:solidFill>
                  <a:schemeClr val="bg1">
                    <a:lumMod val="85000"/>
                  </a:schemeClr>
                </a:solidFill>
                <a:latin typeface="Candara" pitchFamily="34" charset="0"/>
                <a:cs typeface="Arial" pitchFamily="34" charset="0"/>
              </a:rPr>
              <a:t>“Although we appreciate your interest in </a:t>
            </a:r>
            <a:r>
              <a:rPr lang="en-US" altLang="en-US" i="1" dirty="0" err="1">
                <a:solidFill>
                  <a:schemeClr val="bg1">
                    <a:lumMod val="85000"/>
                  </a:schemeClr>
                </a:solidFill>
                <a:latin typeface="Candara" pitchFamily="34" charset="0"/>
                <a:cs typeface="Arial" pitchFamily="34" charset="0"/>
              </a:rPr>
              <a:t>Nayatel</a:t>
            </a:r>
            <a:r>
              <a:rPr lang="en-US" altLang="en-US" i="1" dirty="0">
                <a:solidFill>
                  <a:schemeClr val="bg1">
                    <a:lumMod val="85000"/>
                  </a:schemeClr>
                </a:solidFill>
                <a:latin typeface="Candara" pitchFamily="34" charset="0"/>
                <a:cs typeface="Arial" pitchFamily="34" charset="0"/>
              </a:rPr>
              <a:t>, the advertisement  specifically required that all applicants have an M.S. in computer science and at least five years of experience in  telecommunications. We also suggested that a knowledge of fiber optics would be preferred. Your degree meets our criteria successfully. However, your years of experience fall below our requirements, and your resume does not mention fiber optics expertise. Therefore, we must reject your application.”</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524000"/>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209800"/>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3C7C2CF2-286D-4C2A-8A4B-4891AE322D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753265"/>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blue sketch arrow png">
            <a:extLst>
              <a:ext uri="{FF2B5EF4-FFF2-40B4-BE49-F238E27FC236}">
                <a16:creationId xmlns:a16="http://schemas.microsoft.com/office/drawing/2014/main" id="{46F12F0E-2D30-4682-975E-881FCA45CF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334150"/>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CB985ACA-658E-4029-A43A-13BB8899275C}"/>
              </a:ext>
            </a:extLst>
          </p:cNvPr>
          <p:cNvGrpSpPr/>
          <p:nvPr/>
        </p:nvGrpSpPr>
        <p:grpSpPr>
          <a:xfrm>
            <a:off x="0" y="6756400"/>
            <a:ext cx="9144000" cy="101600"/>
            <a:chOff x="0" y="5791200"/>
            <a:chExt cx="8084345" cy="330200"/>
          </a:xfrm>
        </p:grpSpPr>
        <p:sp>
          <p:nvSpPr>
            <p:cNvPr id="23" name="Rectangle 22">
              <a:extLst>
                <a:ext uri="{FF2B5EF4-FFF2-40B4-BE49-F238E27FC236}">
                  <a16:creationId xmlns:a16="http://schemas.microsoft.com/office/drawing/2014/main" id="{026A3085-B8EB-417F-BA31-E66A0E403996}"/>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24BB7C0D-6DDB-434F-A236-F1980297B1D6}"/>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544F149D-F81E-465D-AD5C-6AEBAFBBE303}"/>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633DE0B2-E13C-4C97-9F0F-1C79C02F2013}"/>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7" name="Rectangle 26">
              <a:extLst>
                <a:ext uri="{FF2B5EF4-FFF2-40B4-BE49-F238E27FC236}">
                  <a16:creationId xmlns:a16="http://schemas.microsoft.com/office/drawing/2014/main" id="{1139E591-9E12-421F-865D-5CABB0BD87A1}"/>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61E8B598-E7A4-49A1-BD15-0B7AA949B574}"/>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7DD769FD-8C43-4619-A53A-1B9D790A03FE}"/>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B4839D65-B111-4DB6-9F64-69C66E825462}"/>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1" name="Group 30">
            <a:extLst>
              <a:ext uri="{FF2B5EF4-FFF2-40B4-BE49-F238E27FC236}">
                <a16:creationId xmlns:a16="http://schemas.microsoft.com/office/drawing/2014/main" id="{07D9F126-2DD8-4D29-AC06-8318E2F6A4D7}"/>
              </a:ext>
            </a:extLst>
          </p:cNvPr>
          <p:cNvGrpSpPr/>
          <p:nvPr/>
        </p:nvGrpSpPr>
        <p:grpSpPr>
          <a:xfrm rot="10800000">
            <a:off x="0" y="1"/>
            <a:ext cx="9144000" cy="101600"/>
            <a:chOff x="0" y="5791200"/>
            <a:chExt cx="8084345" cy="330200"/>
          </a:xfrm>
        </p:grpSpPr>
        <p:sp>
          <p:nvSpPr>
            <p:cNvPr id="32" name="Rectangle 31">
              <a:extLst>
                <a:ext uri="{FF2B5EF4-FFF2-40B4-BE49-F238E27FC236}">
                  <a16:creationId xmlns:a16="http://schemas.microsoft.com/office/drawing/2014/main" id="{C66ECE24-90DA-4678-AA26-F0D2D284C1E3}"/>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F617641-5600-42DC-8391-84CCDC2D6333}"/>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DB0E1E4-CE69-432D-A1E5-6A243730B011}"/>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E2ABE4E-1420-4A4B-ADBC-D900FA41391B}"/>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AC61C0A-9F77-4B23-A29D-A6F412E66F4F}"/>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3F909F8-F568-42AC-A0BB-7292351D3C7D}"/>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34A6D8A-F51A-41FC-87CA-45C4B715A6DA}"/>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C07EBF1-F7EE-4108-84B7-358DEBE5EF4E}"/>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descr="https://upload.wikimedia.org/wikipedia/en/thumb/f/fa/COMSATS_Logo.svg/1024px-COMSATS_Logo.svg.png">
            <a:extLst>
              <a:ext uri="{FF2B5EF4-FFF2-40B4-BE49-F238E27FC236}">
                <a16:creationId xmlns:a16="http://schemas.microsoft.com/office/drawing/2014/main" id="{7221C54F-B5FA-41EF-A8B3-D5A6E8F4A40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316904"/>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7">
                                            <p:txEl>
                                              <p:pRg st="3" end="3"/>
                                            </p:txEl>
                                          </p:spTgt>
                                        </p:tgtEl>
                                        <p:attrNameLst>
                                          <p:attrName>style.color</p:attrName>
                                        </p:attrNameLst>
                                      </p:cBhvr>
                                      <p:to>
                                        <a:srgbClr val="000000"/>
                                      </p:to>
                                    </p:animClr>
                                    <p:animClr clrSpc="rgb" dir="cw">
                                      <p:cBhvr>
                                        <p:cTn id="37" dur="500" fill="hold"/>
                                        <p:tgtEl>
                                          <p:spTgt spid="17">
                                            <p:txEl>
                                              <p:pRg st="3" end="3"/>
                                            </p:txEl>
                                          </p:spTgt>
                                        </p:tgtEl>
                                        <p:attrNameLst>
                                          <p:attrName>fillcolor</p:attrName>
                                        </p:attrNameLst>
                                      </p:cBhvr>
                                      <p:to>
                                        <a:srgbClr val="000000"/>
                                      </p:to>
                                    </p:animClr>
                                    <p:set>
                                      <p:cBhvr>
                                        <p:cTn id="38" dur="500" fill="hold"/>
                                        <p:tgtEl>
                                          <p:spTgt spid="17">
                                            <p:txEl>
                                              <p:pRg st="3" end="3"/>
                                            </p:txEl>
                                          </p:spTgt>
                                        </p:tgtEl>
                                        <p:attrNameLst>
                                          <p:attrName>fill.type</p:attrName>
                                        </p:attrNameLst>
                                      </p:cBhvr>
                                      <p:to>
                                        <p:strVal val="solid"/>
                                      </p:to>
                                    </p:set>
                                    <p:set>
                                      <p:cBhvr>
                                        <p:cTn id="39" dur="500" fill="hold"/>
                                        <p:tgtEl>
                                          <p:spTgt spid="17">
                                            <p:txEl>
                                              <p:pRg st="3" end="3"/>
                                            </p:txEl>
                                          </p:spTgt>
                                        </p:tgtEl>
                                        <p:attrNameLst>
                                          <p:attrName>fill.on</p:attrName>
                                        </p:attrNameLst>
                                      </p:cBhvr>
                                      <p:to>
                                        <p:strVal val="true"/>
                                      </p:to>
                                    </p:set>
                                  </p:childTnLst>
                                </p:cTn>
                              </p:par>
                              <p:par>
                                <p:cTn id="40" presetID="19" presetClass="emph" presetSubtype="0" fill="hold" nodeType="withEffect">
                                  <p:stCondLst>
                                    <p:cond delay="0"/>
                                  </p:stCondLst>
                                  <p:childTnLst>
                                    <p:animClr clrSpc="rgb" dir="cw">
                                      <p:cBhvr override="childStyle">
                                        <p:cTn id="41" dur="500" fill="hold"/>
                                        <p:tgtEl>
                                          <p:spTgt spid="17">
                                            <p:txEl>
                                              <p:pRg st="4" end="4"/>
                                            </p:txEl>
                                          </p:spTgt>
                                        </p:tgtEl>
                                        <p:attrNameLst>
                                          <p:attrName>style.color</p:attrName>
                                        </p:attrNameLst>
                                      </p:cBhvr>
                                      <p:to>
                                        <a:srgbClr val="000000"/>
                                      </p:to>
                                    </p:animClr>
                                    <p:animClr clrSpc="rgb" dir="cw">
                                      <p:cBhvr>
                                        <p:cTn id="42" dur="500" fill="hold"/>
                                        <p:tgtEl>
                                          <p:spTgt spid="17">
                                            <p:txEl>
                                              <p:pRg st="4" end="4"/>
                                            </p:txEl>
                                          </p:spTgt>
                                        </p:tgtEl>
                                        <p:attrNameLst>
                                          <p:attrName>fillcolor</p:attrName>
                                        </p:attrNameLst>
                                      </p:cBhvr>
                                      <p:to>
                                        <a:srgbClr val="000000"/>
                                      </p:to>
                                    </p:animClr>
                                    <p:set>
                                      <p:cBhvr>
                                        <p:cTn id="43" dur="500" fill="hold"/>
                                        <p:tgtEl>
                                          <p:spTgt spid="17">
                                            <p:txEl>
                                              <p:pRg st="4" end="4"/>
                                            </p:txEl>
                                          </p:spTgt>
                                        </p:tgtEl>
                                        <p:attrNameLst>
                                          <p:attrName>fill.type</p:attrName>
                                        </p:attrNameLst>
                                      </p:cBhvr>
                                      <p:to>
                                        <p:strVal val="solid"/>
                                      </p:to>
                                    </p:set>
                                    <p:set>
                                      <p:cBhvr>
                                        <p:cTn id="44" dur="500" fill="hold"/>
                                        <p:tgtEl>
                                          <p:spTgt spid="17">
                                            <p:txEl>
                                              <p:pRg st="4" end="4"/>
                                            </p:txEl>
                                          </p:spTgt>
                                        </p:tgtEl>
                                        <p:attrNameLst>
                                          <p:attrName>fill.on</p:attrName>
                                        </p:attrNameLst>
                                      </p:cBhvr>
                                      <p:to>
                                        <p:strVal val="true"/>
                                      </p:to>
                                    </p:set>
                                  </p:childTnLst>
                                </p:cTn>
                              </p:par>
                              <p:par>
                                <p:cTn id="45" presetID="2" presetClass="entr" presetSubtype="8"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33</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00200"/>
            <a:ext cx="7848601" cy="3559949"/>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Bad News Letter: Discussion [2/2]</a:t>
            </a:r>
            <a:endParaRPr lang="en-US" sz="2000" dirty="0">
              <a:solidFill>
                <a:schemeClr val="bg1">
                  <a:lumMod val="85000"/>
                </a:schemeClr>
              </a:solidFill>
              <a:latin typeface="Candara" pitchFamily="34" charset="0"/>
              <a:cs typeface="Arial" pitchFamily="34" charset="0"/>
            </a:endParaRPr>
          </a:p>
          <a:p>
            <a:pPr marL="457200" indent="-457200" algn="just">
              <a:lnSpc>
                <a:spcPct val="150000"/>
              </a:lnSpc>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In case of ending the Client/Vendor relations:</a:t>
            </a:r>
          </a:p>
          <a:p>
            <a:pPr marL="914400" lvl="1" indent="-457200" algn="just" fontAlgn="base">
              <a:spcBef>
                <a:spcPts val="750"/>
              </a:spcBef>
              <a:spcAft>
                <a:spcPct val="0"/>
              </a:spcAft>
              <a:buFont typeface="Courier New" panose="02070309020205020404" pitchFamily="49" charset="0"/>
              <a:buChar char="o"/>
            </a:pPr>
            <a:r>
              <a:rPr lang="en-US" altLang="en-US" i="1" dirty="0">
                <a:solidFill>
                  <a:schemeClr val="bg1">
                    <a:lumMod val="85000"/>
                  </a:schemeClr>
                </a:solidFill>
                <a:latin typeface="Candara" pitchFamily="34" charset="0"/>
                <a:cs typeface="Arial" pitchFamily="34" charset="0"/>
              </a:rPr>
              <a:t>“However your last two shipments contained flawed goods. In fact, we found these problems:</a:t>
            </a:r>
          </a:p>
          <a:p>
            <a:pPr marL="1371600" lvl="2" indent="-457200" algn="just" fontAlgn="base">
              <a:spcBef>
                <a:spcPts val="750"/>
              </a:spcBef>
              <a:spcAft>
                <a:spcPct val="0"/>
              </a:spcAft>
              <a:buFont typeface="Wingdings" panose="05000000000000000000" pitchFamily="2" charset="2"/>
              <a:buChar char="§"/>
            </a:pPr>
            <a:r>
              <a:rPr lang="en-US" altLang="en-US" i="1" dirty="0">
                <a:solidFill>
                  <a:schemeClr val="bg1">
                    <a:lumMod val="85000"/>
                  </a:schemeClr>
                </a:solidFill>
                <a:latin typeface="Candara" pitchFamily="34" charset="0"/>
                <a:cs typeface="Arial" pitchFamily="34" charset="0"/>
              </a:rPr>
              <a:t>37 percent of your shipped components were off tolerance by 0.25 mm.</a:t>
            </a:r>
          </a:p>
          <a:p>
            <a:pPr marL="1371600" lvl="2" indent="-457200" algn="just" fontAlgn="base">
              <a:spcBef>
                <a:spcPts val="750"/>
              </a:spcBef>
              <a:spcAft>
                <a:spcPct val="0"/>
              </a:spcAft>
              <a:buFont typeface="Wingdings" panose="05000000000000000000" pitchFamily="2" charset="2"/>
              <a:buChar char="§"/>
            </a:pPr>
            <a:r>
              <a:rPr lang="en-US" altLang="en-US" i="1" dirty="0">
                <a:solidFill>
                  <a:schemeClr val="bg1">
                    <a:lumMod val="85000"/>
                  </a:schemeClr>
                </a:solidFill>
                <a:latin typeface="Candara" pitchFamily="34" charset="0"/>
                <a:cs typeface="Arial" pitchFamily="34" charset="0"/>
              </a:rPr>
              <a:t>Your O-rings suffered stress fractures when under 2,000 lb. of pressure.</a:t>
            </a:r>
          </a:p>
          <a:p>
            <a:pPr marL="1371600" lvl="2" indent="-457200" algn="just" fontAlgn="base">
              <a:spcBef>
                <a:spcPts val="750"/>
              </a:spcBef>
              <a:spcAft>
                <a:spcPct val="0"/>
              </a:spcAft>
              <a:buFont typeface="Wingdings" panose="05000000000000000000" pitchFamily="2" charset="2"/>
              <a:buChar char="§"/>
            </a:pPr>
            <a:r>
              <a:rPr lang="en-US" altLang="en-US" i="1" dirty="0">
                <a:solidFill>
                  <a:schemeClr val="bg1">
                    <a:lumMod val="85000"/>
                  </a:schemeClr>
                </a:solidFill>
                <a:latin typeface="Candara" pitchFamily="34" charset="0"/>
                <a:cs typeface="Arial" pitchFamily="34" charset="0"/>
              </a:rPr>
              <a:t>Because of these failures, we are returning the products.”</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524000"/>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209800"/>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EFB8CEB3-5852-4FE1-8462-9D29C82A05EE}"/>
              </a:ext>
            </a:extLst>
          </p:cNvPr>
          <p:cNvGrpSpPr/>
          <p:nvPr/>
        </p:nvGrpSpPr>
        <p:grpSpPr>
          <a:xfrm>
            <a:off x="0" y="6756400"/>
            <a:ext cx="9144000" cy="101600"/>
            <a:chOff x="0" y="5791200"/>
            <a:chExt cx="8084345" cy="330200"/>
          </a:xfrm>
        </p:grpSpPr>
        <p:sp>
          <p:nvSpPr>
            <p:cNvPr id="21" name="Rectangle 20">
              <a:extLst>
                <a:ext uri="{FF2B5EF4-FFF2-40B4-BE49-F238E27FC236}">
                  <a16:creationId xmlns:a16="http://schemas.microsoft.com/office/drawing/2014/main" id="{8CF95189-F52E-4A88-B02E-B274359DEDC5}"/>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Rectangle 21">
              <a:extLst>
                <a:ext uri="{FF2B5EF4-FFF2-40B4-BE49-F238E27FC236}">
                  <a16:creationId xmlns:a16="http://schemas.microsoft.com/office/drawing/2014/main" id="{348143E7-35AC-45D7-A497-063AB43B6815}"/>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Rectangle 22">
              <a:extLst>
                <a:ext uri="{FF2B5EF4-FFF2-40B4-BE49-F238E27FC236}">
                  <a16:creationId xmlns:a16="http://schemas.microsoft.com/office/drawing/2014/main" id="{C1B7E1A0-0557-48CC-966B-B1506D8E7151}"/>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FD969EC6-463E-485B-8CC6-32C388C90BC7}"/>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5" name="Rectangle 24">
              <a:extLst>
                <a:ext uri="{FF2B5EF4-FFF2-40B4-BE49-F238E27FC236}">
                  <a16:creationId xmlns:a16="http://schemas.microsoft.com/office/drawing/2014/main" id="{9D31D1EC-2624-4F09-AB1C-DEEC531DE020}"/>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EC312F90-1298-4BBC-BEE5-7B291903CAE8}"/>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638AE0B-B58B-48AE-9971-A8101CD9CC2E}"/>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38E04766-072B-4848-BD98-6D9088B24E16}"/>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29" name="Group 28">
            <a:extLst>
              <a:ext uri="{FF2B5EF4-FFF2-40B4-BE49-F238E27FC236}">
                <a16:creationId xmlns:a16="http://schemas.microsoft.com/office/drawing/2014/main" id="{DCF45DC7-D2C2-4D0C-B2D5-E383C1C10C4A}"/>
              </a:ext>
            </a:extLst>
          </p:cNvPr>
          <p:cNvGrpSpPr/>
          <p:nvPr/>
        </p:nvGrpSpPr>
        <p:grpSpPr>
          <a:xfrm rot="10800000">
            <a:off x="0" y="1"/>
            <a:ext cx="9144000" cy="101600"/>
            <a:chOff x="0" y="5791200"/>
            <a:chExt cx="8084345" cy="330200"/>
          </a:xfrm>
        </p:grpSpPr>
        <p:sp>
          <p:nvSpPr>
            <p:cNvPr id="30" name="Rectangle 29">
              <a:extLst>
                <a:ext uri="{FF2B5EF4-FFF2-40B4-BE49-F238E27FC236}">
                  <a16:creationId xmlns:a16="http://schemas.microsoft.com/office/drawing/2014/main" id="{470E1564-52E9-4188-AB63-92061985F782}"/>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9E94CF5-A149-483A-A3A8-3B06C6CAA963}"/>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6D9986B-49AD-4AF1-AA70-13B55FF1041D}"/>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5189C3B-A1B9-4A91-9C01-A6B297A1B172}"/>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B6DA638C-0D4D-4D27-8BC2-AFBE1CB6285D}"/>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61802C2-4A0B-40FF-979D-D2DA74BED966}"/>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88D4C26-7993-4016-BD7C-D9EBB3620E54}"/>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821E06F-D2BE-4B25-9069-51D530F99EF5}"/>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descr="https://upload.wikimedia.org/wikipedia/en/thumb/f/fa/COMSATS_Logo.svg/1024px-COMSATS_Logo.svg.png">
            <a:extLst>
              <a:ext uri="{FF2B5EF4-FFF2-40B4-BE49-F238E27FC236}">
                <a16:creationId xmlns:a16="http://schemas.microsoft.com/office/drawing/2014/main" id="{CBADEFC3-05D1-4B9F-BF67-6A4E9F7A0A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96298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9" presetClass="emph" presetSubtype="0" fill="hold" nodeType="withEffect">
                                  <p:stCondLst>
                                    <p:cond delay="0"/>
                                  </p:stCondLst>
                                  <p:childTnLst>
                                    <p:animClr clrSpc="rgb" dir="cw">
                                      <p:cBhvr override="childStyle">
                                        <p:cTn id="23" dur="500" fill="hold"/>
                                        <p:tgtEl>
                                          <p:spTgt spid="17">
                                            <p:txEl>
                                              <p:pRg st="2" end="2"/>
                                            </p:txEl>
                                          </p:spTgt>
                                        </p:tgtEl>
                                        <p:attrNameLst>
                                          <p:attrName>style.color</p:attrName>
                                        </p:attrNameLst>
                                      </p:cBhvr>
                                      <p:to>
                                        <a:srgbClr val="000000"/>
                                      </p:to>
                                    </p:animClr>
                                    <p:animClr clrSpc="rgb" dir="cw">
                                      <p:cBhvr>
                                        <p:cTn id="24" dur="500" fill="hold"/>
                                        <p:tgtEl>
                                          <p:spTgt spid="17">
                                            <p:txEl>
                                              <p:pRg st="2" end="2"/>
                                            </p:txEl>
                                          </p:spTgt>
                                        </p:tgtEl>
                                        <p:attrNameLst>
                                          <p:attrName>fillcolor</p:attrName>
                                        </p:attrNameLst>
                                      </p:cBhvr>
                                      <p:to>
                                        <a:srgbClr val="000000"/>
                                      </p:to>
                                    </p:animClr>
                                    <p:set>
                                      <p:cBhvr>
                                        <p:cTn id="25" dur="500" fill="hold"/>
                                        <p:tgtEl>
                                          <p:spTgt spid="17">
                                            <p:txEl>
                                              <p:pRg st="2" end="2"/>
                                            </p:txEl>
                                          </p:spTgt>
                                        </p:tgtEl>
                                        <p:attrNameLst>
                                          <p:attrName>fill.type</p:attrName>
                                        </p:attrNameLst>
                                      </p:cBhvr>
                                      <p:to>
                                        <p:strVal val="solid"/>
                                      </p:to>
                                    </p:set>
                                    <p:set>
                                      <p:cBhvr>
                                        <p:cTn id="26" dur="500" fill="hold"/>
                                        <p:tgtEl>
                                          <p:spTgt spid="17">
                                            <p:txEl>
                                              <p:pRg st="2" end="2"/>
                                            </p:txEl>
                                          </p:spTgt>
                                        </p:tgtEl>
                                        <p:attrNameLst>
                                          <p:attrName>fill.on</p:attrName>
                                        </p:attrNameLst>
                                      </p:cBhvr>
                                      <p:to>
                                        <p:strVal val="true"/>
                                      </p:to>
                                    </p:set>
                                  </p:childTnLst>
                                </p:cTn>
                              </p:par>
                              <p:par>
                                <p:cTn id="27" presetID="19" presetClass="emph" presetSubtype="0" fill="hold" nodeType="withEffect">
                                  <p:stCondLst>
                                    <p:cond delay="0"/>
                                  </p:stCondLst>
                                  <p:childTnLst>
                                    <p:animClr clrSpc="rgb" dir="cw">
                                      <p:cBhvr override="childStyle">
                                        <p:cTn id="28" dur="500" fill="hold"/>
                                        <p:tgtEl>
                                          <p:spTgt spid="17">
                                            <p:txEl>
                                              <p:pRg st="3" end="3"/>
                                            </p:txEl>
                                          </p:spTgt>
                                        </p:tgtEl>
                                        <p:attrNameLst>
                                          <p:attrName>style.color</p:attrName>
                                        </p:attrNameLst>
                                      </p:cBhvr>
                                      <p:to>
                                        <a:srgbClr val="000000"/>
                                      </p:to>
                                    </p:animClr>
                                    <p:animClr clrSpc="rgb" dir="cw">
                                      <p:cBhvr>
                                        <p:cTn id="29" dur="500" fill="hold"/>
                                        <p:tgtEl>
                                          <p:spTgt spid="17">
                                            <p:txEl>
                                              <p:pRg st="3" end="3"/>
                                            </p:txEl>
                                          </p:spTgt>
                                        </p:tgtEl>
                                        <p:attrNameLst>
                                          <p:attrName>fillcolor</p:attrName>
                                        </p:attrNameLst>
                                      </p:cBhvr>
                                      <p:to>
                                        <a:srgbClr val="000000"/>
                                      </p:to>
                                    </p:animClr>
                                    <p:set>
                                      <p:cBhvr>
                                        <p:cTn id="30" dur="500" fill="hold"/>
                                        <p:tgtEl>
                                          <p:spTgt spid="17">
                                            <p:txEl>
                                              <p:pRg st="3" end="3"/>
                                            </p:txEl>
                                          </p:spTgt>
                                        </p:tgtEl>
                                        <p:attrNameLst>
                                          <p:attrName>fill.type</p:attrName>
                                        </p:attrNameLst>
                                      </p:cBhvr>
                                      <p:to>
                                        <p:strVal val="solid"/>
                                      </p:to>
                                    </p:set>
                                    <p:set>
                                      <p:cBhvr>
                                        <p:cTn id="31" dur="500" fill="hold"/>
                                        <p:tgtEl>
                                          <p:spTgt spid="17">
                                            <p:txEl>
                                              <p:pRg st="3" end="3"/>
                                            </p:txEl>
                                          </p:spTgt>
                                        </p:tgtEl>
                                        <p:attrNameLst>
                                          <p:attrName>fill.on</p:attrName>
                                        </p:attrNameLst>
                                      </p:cBhvr>
                                      <p:to>
                                        <p:strVal val="true"/>
                                      </p:to>
                                    </p:set>
                                  </p:childTnLst>
                                </p:cTn>
                              </p:par>
                              <p:par>
                                <p:cTn id="32" presetID="19" presetClass="emph" presetSubtype="0" fill="hold" nodeType="withEffect">
                                  <p:stCondLst>
                                    <p:cond delay="0"/>
                                  </p:stCondLst>
                                  <p:childTnLst>
                                    <p:animClr clrSpc="rgb" dir="cw">
                                      <p:cBhvr override="childStyle">
                                        <p:cTn id="33" dur="500" fill="hold"/>
                                        <p:tgtEl>
                                          <p:spTgt spid="17">
                                            <p:txEl>
                                              <p:pRg st="4" end="4"/>
                                            </p:txEl>
                                          </p:spTgt>
                                        </p:tgtEl>
                                        <p:attrNameLst>
                                          <p:attrName>style.color</p:attrName>
                                        </p:attrNameLst>
                                      </p:cBhvr>
                                      <p:to>
                                        <a:srgbClr val="000000"/>
                                      </p:to>
                                    </p:animClr>
                                    <p:animClr clrSpc="rgb" dir="cw">
                                      <p:cBhvr>
                                        <p:cTn id="34" dur="500" fill="hold"/>
                                        <p:tgtEl>
                                          <p:spTgt spid="17">
                                            <p:txEl>
                                              <p:pRg st="4" end="4"/>
                                            </p:txEl>
                                          </p:spTgt>
                                        </p:tgtEl>
                                        <p:attrNameLst>
                                          <p:attrName>fillcolor</p:attrName>
                                        </p:attrNameLst>
                                      </p:cBhvr>
                                      <p:to>
                                        <a:srgbClr val="000000"/>
                                      </p:to>
                                    </p:animClr>
                                    <p:set>
                                      <p:cBhvr>
                                        <p:cTn id="35" dur="500" fill="hold"/>
                                        <p:tgtEl>
                                          <p:spTgt spid="17">
                                            <p:txEl>
                                              <p:pRg st="4" end="4"/>
                                            </p:txEl>
                                          </p:spTgt>
                                        </p:tgtEl>
                                        <p:attrNameLst>
                                          <p:attrName>fill.type</p:attrName>
                                        </p:attrNameLst>
                                      </p:cBhvr>
                                      <p:to>
                                        <p:strVal val="solid"/>
                                      </p:to>
                                    </p:set>
                                    <p:set>
                                      <p:cBhvr>
                                        <p:cTn id="36" dur="500" fill="hold"/>
                                        <p:tgtEl>
                                          <p:spTgt spid="17">
                                            <p:txEl>
                                              <p:pRg st="4" end="4"/>
                                            </p:txEl>
                                          </p:spTgt>
                                        </p:tgtEl>
                                        <p:attrNameLst>
                                          <p:attrName>fill.on</p:attrName>
                                        </p:attrNameLst>
                                      </p:cBhvr>
                                      <p:to>
                                        <p:strVal val="true"/>
                                      </p:to>
                                    </p:set>
                                  </p:childTnLst>
                                </p:cTn>
                              </p:par>
                              <p:par>
                                <p:cTn id="37" presetID="19" presetClass="emph" presetSubtype="0" fill="hold" nodeType="withEffect">
                                  <p:stCondLst>
                                    <p:cond delay="0"/>
                                  </p:stCondLst>
                                  <p:childTnLst>
                                    <p:animClr clrSpc="rgb" dir="cw">
                                      <p:cBhvr override="childStyle">
                                        <p:cTn id="38" dur="500" fill="hold"/>
                                        <p:tgtEl>
                                          <p:spTgt spid="17">
                                            <p:txEl>
                                              <p:pRg st="5" end="5"/>
                                            </p:txEl>
                                          </p:spTgt>
                                        </p:tgtEl>
                                        <p:attrNameLst>
                                          <p:attrName>style.color</p:attrName>
                                        </p:attrNameLst>
                                      </p:cBhvr>
                                      <p:to>
                                        <a:srgbClr val="000000"/>
                                      </p:to>
                                    </p:animClr>
                                    <p:animClr clrSpc="rgb" dir="cw">
                                      <p:cBhvr>
                                        <p:cTn id="39" dur="500" fill="hold"/>
                                        <p:tgtEl>
                                          <p:spTgt spid="17">
                                            <p:txEl>
                                              <p:pRg st="5" end="5"/>
                                            </p:txEl>
                                          </p:spTgt>
                                        </p:tgtEl>
                                        <p:attrNameLst>
                                          <p:attrName>fillcolor</p:attrName>
                                        </p:attrNameLst>
                                      </p:cBhvr>
                                      <p:to>
                                        <a:srgbClr val="000000"/>
                                      </p:to>
                                    </p:animClr>
                                    <p:set>
                                      <p:cBhvr>
                                        <p:cTn id="40" dur="500" fill="hold"/>
                                        <p:tgtEl>
                                          <p:spTgt spid="17">
                                            <p:txEl>
                                              <p:pRg st="5" end="5"/>
                                            </p:txEl>
                                          </p:spTgt>
                                        </p:tgtEl>
                                        <p:attrNameLst>
                                          <p:attrName>fill.type</p:attrName>
                                        </p:attrNameLst>
                                      </p:cBhvr>
                                      <p:to>
                                        <p:strVal val="solid"/>
                                      </p:to>
                                    </p:set>
                                    <p:set>
                                      <p:cBhvr>
                                        <p:cTn id="41" dur="500" fill="hold"/>
                                        <p:tgtEl>
                                          <p:spTgt spid="17">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34</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00200"/>
            <a:ext cx="7848601" cy="4975721"/>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Bad News Letter: Conclusion [1/3]</a:t>
            </a:r>
            <a:endParaRPr lang="en-US" sz="2000" dirty="0">
              <a:solidFill>
                <a:schemeClr val="bg1">
                  <a:lumMod val="85000"/>
                </a:schemeClr>
              </a:solidFill>
              <a:latin typeface="Candara" pitchFamily="34" charset="0"/>
              <a:cs typeface="Arial" pitchFamily="34" charset="0"/>
            </a:endParaRPr>
          </a:p>
          <a:p>
            <a:pPr marL="457200" indent="-457200" algn="just">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Do not leave your readers feeling defeated and hopeless</a:t>
            </a:r>
          </a:p>
          <a:p>
            <a:pPr marL="457200" indent="-457200" algn="just">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Try to maintain the following relations at the end:</a:t>
            </a:r>
          </a:p>
          <a:p>
            <a:pPr marL="914400" lvl="1" indent="-457200" algn="just" fontAlgn="base">
              <a:spcBef>
                <a:spcPts val="750"/>
              </a:spcBef>
              <a:spcAft>
                <a:spcPct val="0"/>
              </a:spcAft>
              <a:buFont typeface="Courier New" panose="02070309020205020404" pitchFamily="49" charset="0"/>
              <a:buChar char="o"/>
            </a:pPr>
            <a:r>
              <a:rPr lang="en-US" i="1" dirty="0">
                <a:solidFill>
                  <a:schemeClr val="bg1">
                    <a:lumMod val="85000"/>
                  </a:schemeClr>
                </a:solidFill>
                <a:latin typeface="Candara" pitchFamily="34" charset="0"/>
                <a:cs typeface="Arial" pitchFamily="34" charset="0"/>
              </a:rPr>
              <a:t>Customer/client</a:t>
            </a:r>
          </a:p>
          <a:p>
            <a:pPr marL="914400" lvl="1" indent="-457200" algn="just" fontAlgn="base">
              <a:spcBef>
                <a:spcPts val="750"/>
              </a:spcBef>
              <a:spcAft>
                <a:spcPct val="0"/>
              </a:spcAft>
              <a:buFont typeface="Courier New" panose="02070309020205020404" pitchFamily="49" charset="0"/>
              <a:buChar char="o"/>
            </a:pPr>
            <a:r>
              <a:rPr lang="en-US" i="1" dirty="0">
                <a:solidFill>
                  <a:schemeClr val="bg1">
                    <a:lumMod val="85000"/>
                  </a:schemeClr>
                </a:solidFill>
                <a:latin typeface="Candara" pitchFamily="34" charset="0"/>
                <a:cs typeface="Arial" pitchFamily="34" charset="0"/>
              </a:rPr>
              <a:t>Supervisor/subordinate</a:t>
            </a:r>
          </a:p>
          <a:p>
            <a:pPr marL="914400" lvl="1" indent="-457200" algn="just" fontAlgn="base">
              <a:spcBef>
                <a:spcPts val="750"/>
              </a:spcBef>
              <a:spcAft>
                <a:spcPct val="0"/>
              </a:spcAft>
              <a:buFont typeface="Courier New" panose="02070309020205020404" pitchFamily="49" charset="0"/>
              <a:buChar char="o"/>
            </a:pPr>
            <a:r>
              <a:rPr lang="en-US" i="1" dirty="0">
                <a:solidFill>
                  <a:schemeClr val="bg1">
                    <a:lumMod val="85000"/>
                  </a:schemeClr>
                </a:solidFill>
                <a:latin typeface="Candara" pitchFamily="34" charset="0"/>
                <a:cs typeface="Arial" pitchFamily="34" charset="0"/>
              </a:rPr>
              <a:t>Employer/employee</a:t>
            </a:r>
          </a:p>
          <a:p>
            <a:pPr marL="457200" indent="-457200" algn="just">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Conclude by giving your readers an opportunity for future success</a:t>
            </a:r>
          </a:p>
          <a:p>
            <a:pPr marL="457200" indent="-457200" algn="just">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Provide options which will allow your readers to </a:t>
            </a:r>
          </a:p>
          <a:p>
            <a:pPr marL="914400" lvl="1" indent="-457200" algn="just" fontAlgn="base">
              <a:spcBef>
                <a:spcPts val="750"/>
              </a:spcBef>
              <a:spcAft>
                <a:spcPct val="0"/>
              </a:spcAft>
              <a:buFont typeface="Courier New" panose="02070309020205020404" pitchFamily="49" charset="0"/>
              <a:buChar char="o"/>
            </a:pPr>
            <a:r>
              <a:rPr lang="en-US" i="1" dirty="0">
                <a:solidFill>
                  <a:schemeClr val="bg1">
                    <a:lumMod val="85000"/>
                  </a:schemeClr>
                </a:solidFill>
                <a:latin typeface="Candara" pitchFamily="34" charset="0"/>
                <a:cs typeface="Arial" pitchFamily="34" charset="0"/>
              </a:rPr>
              <a:t>Get back in your good graces</a:t>
            </a:r>
          </a:p>
          <a:p>
            <a:pPr marL="914400" lvl="1" indent="-457200" algn="just" fontAlgn="base">
              <a:spcBef>
                <a:spcPts val="750"/>
              </a:spcBef>
              <a:spcAft>
                <a:spcPct val="0"/>
              </a:spcAft>
              <a:buFont typeface="Courier New" panose="02070309020205020404" pitchFamily="49" charset="0"/>
              <a:buChar char="o"/>
            </a:pPr>
            <a:r>
              <a:rPr lang="en-US" i="1" dirty="0">
                <a:solidFill>
                  <a:schemeClr val="bg1">
                    <a:lumMod val="85000"/>
                  </a:schemeClr>
                </a:solidFill>
                <a:latin typeface="Candara" pitchFamily="34" charset="0"/>
                <a:cs typeface="Arial" pitchFamily="34" charset="0"/>
              </a:rPr>
              <a:t>Seek employment in future</a:t>
            </a:r>
          </a:p>
          <a:p>
            <a:pPr marL="914400" lvl="1" indent="-457200" algn="just" fontAlgn="base">
              <a:spcBef>
                <a:spcPts val="750"/>
              </a:spcBef>
              <a:spcAft>
                <a:spcPct val="0"/>
              </a:spcAft>
              <a:buFont typeface="Courier New" panose="02070309020205020404" pitchFamily="49" charset="0"/>
              <a:buChar char="o"/>
            </a:pPr>
            <a:r>
              <a:rPr lang="en-US" i="1" dirty="0">
                <a:solidFill>
                  <a:schemeClr val="bg1">
                    <a:lumMod val="85000"/>
                  </a:schemeClr>
                </a:solidFill>
                <a:latin typeface="Candara" pitchFamily="34" charset="0"/>
                <a:cs typeface="Arial" pitchFamily="34" charset="0"/>
              </a:rPr>
              <a:t>Reapply for refund</a:t>
            </a:r>
          </a:p>
          <a:p>
            <a:pPr marL="457200" indent="-457200" algn="just">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Try to make your readers feel as happy as possible</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524000"/>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71" y="2096815"/>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634E3BAE-39D4-42EE-B65A-D5F332DC70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167" y="2494395"/>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blue sketch arrow png">
            <a:extLst>
              <a:ext uri="{FF2B5EF4-FFF2-40B4-BE49-F238E27FC236}">
                <a16:creationId xmlns:a16="http://schemas.microsoft.com/office/drawing/2014/main" id="{64B4C05C-934E-4EFB-94B1-80489CE0C8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71" y="4041820"/>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blue sketch arrow png">
            <a:extLst>
              <a:ext uri="{FF2B5EF4-FFF2-40B4-BE49-F238E27FC236}">
                <a16:creationId xmlns:a16="http://schemas.microsoft.com/office/drawing/2014/main" id="{332A2EF9-1DEE-4E8B-8A10-AD01AB1DF0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71" y="4461517"/>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blue sketch arrow png">
            <a:extLst>
              <a:ext uri="{FF2B5EF4-FFF2-40B4-BE49-F238E27FC236}">
                <a16:creationId xmlns:a16="http://schemas.microsoft.com/office/drawing/2014/main" id="{C6D2E3E6-2F5F-44AE-9537-128DDDEDE1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71" y="5979913"/>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0F281060-70B9-4CF5-A999-1575434CCA54}"/>
              </a:ext>
            </a:extLst>
          </p:cNvPr>
          <p:cNvGrpSpPr/>
          <p:nvPr/>
        </p:nvGrpSpPr>
        <p:grpSpPr>
          <a:xfrm>
            <a:off x="0" y="6756400"/>
            <a:ext cx="9144000" cy="101600"/>
            <a:chOff x="0" y="5791200"/>
            <a:chExt cx="8084345" cy="330200"/>
          </a:xfrm>
        </p:grpSpPr>
        <p:sp>
          <p:nvSpPr>
            <p:cNvPr id="25" name="Rectangle 24">
              <a:extLst>
                <a:ext uri="{FF2B5EF4-FFF2-40B4-BE49-F238E27FC236}">
                  <a16:creationId xmlns:a16="http://schemas.microsoft.com/office/drawing/2014/main" id="{35E4E873-A16F-4657-B7BF-F3937B69FA72}"/>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5FFB92DE-F5C0-4112-9CB1-0658B47AA05E}"/>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6B51302C-8E52-4BFC-BE7A-38B731FA0BBC}"/>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0A90AD5F-7C0B-4900-AC35-1BE1E6092EC1}"/>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35B82BCA-0958-4A71-8F17-D12B4B8E387F}"/>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C1CA67AD-0692-4669-87B9-2D4926E8B9F3}"/>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1" name="Rectangle 30">
              <a:extLst>
                <a:ext uri="{FF2B5EF4-FFF2-40B4-BE49-F238E27FC236}">
                  <a16:creationId xmlns:a16="http://schemas.microsoft.com/office/drawing/2014/main" id="{FAD8666A-9321-4AB9-8143-0C466D304789}"/>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Rectangle 31">
              <a:extLst>
                <a:ext uri="{FF2B5EF4-FFF2-40B4-BE49-F238E27FC236}">
                  <a16:creationId xmlns:a16="http://schemas.microsoft.com/office/drawing/2014/main" id="{B97BAB66-6329-4EF3-964E-B2D6AE055C76}"/>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3" name="Group 32">
            <a:extLst>
              <a:ext uri="{FF2B5EF4-FFF2-40B4-BE49-F238E27FC236}">
                <a16:creationId xmlns:a16="http://schemas.microsoft.com/office/drawing/2014/main" id="{C9CF2938-FACE-4EA7-A585-C56F656C2748}"/>
              </a:ext>
            </a:extLst>
          </p:cNvPr>
          <p:cNvGrpSpPr/>
          <p:nvPr/>
        </p:nvGrpSpPr>
        <p:grpSpPr>
          <a:xfrm rot="10800000">
            <a:off x="0" y="1"/>
            <a:ext cx="9144000" cy="101600"/>
            <a:chOff x="0" y="5791200"/>
            <a:chExt cx="8084345" cy="330200"/>
          </a:xfrm>
        </p:grpSpPr>
        <p:sp>
          <p:nvSpPr>
            <p:cNvPr id="34" name="Rectangle 33">
              <a:extLst>
                <a:ext uri="{FF2B5EF4-FFF2-40B4-BE49-F238E27FC236}">
                  <a16:creationId xmlns:a16="http://schemas.microsoft.com/office/drawing/2014/main" id="{EBE3A676-50A2-48B3-A456-F716D736925B}"/>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D6BB078-23BF-4F17-BD53-BD185AA60F0E}"/>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0508BAB-F880-41A8-B217-5F1FB1CDEAFB}"/>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CB8BFA6-6745-479C-A380-B0D439209A45}"/>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F6AFE75A-3901-4897-BA81-58F4505877E2}"/>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D732C65-1E57-4C89-8C62-A0A23D4EE2C5}"/>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C412D27-3EFF-4717-BE79-555F585C6FD0}"/>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C69353-CAA5-4C56-84A1-112B4A8AB5B1}"/>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descr="https://upload.wikimedia.org/wikipedia/en/thumb/f/fa/COMSATS_Logo.svg/1024px-COMSATS_Logo.svg.png">
            <a:extLst>
              <a:ext uri="{FF2B5EF4-FFF2-40B4-BE49-F238E27FC236}">
                <a16:creationId xmlns:a16="http://schemas.microsoft.com/office/drawing/2014/main" id="{AB4132D8-1108-4321-A4D2-D09E1582094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152391"/>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19" presetClass="emph" presetSubtype="0" fill="hold" nodeType="withEffect">
                                  <p:stCondLst>
                                    <p:cond delay="0"/>
                                  </p:stCondLst>
                                  <p:childTnLst>
                                    <p:animClr clrSpc="rgb" dir="cw">
                                      <p:cBhvr override="childStyle">
                                        <p:cTn id="34" dur="500" fill="hold"/>
                                        <p:tgtEl>
                                          <p:spTgt spid="17">
                                            <p:txEl>
                                              <p:pRg st="3" end="3"/>
                                            </p:txEl>
                                          </p:spTgt>
                                        </p:tgtEl>
                                        <p:attrNameLst>
                                          <p:attrName>style.color</p:attrName>
                                        </p:attrNameLst>
                                      </p:cBhvr>
                                      <p:to>
                                        <a:srgbClr val="000000"/>
                                      </p:to>
                                    </p:animClr>
                                    <p:animClr clrSpc="rgb" dir="cw">
                                      <p:cBhvr>
                                        <p:cTn id="35" dur="500" fill="hold"/>
                                        <p:tgtEl>
                                          <p:spTgt spid="17">
                                            <p:txEl>
                                              <p:pRg st="3" end="3"/>
                                            </p:txEl>
                                          </p:spTgt>
                                        </p:tgtEl>
                                        <p:attrNameLst>
                                          <p:attrName>fillcolor</p:attrName>
                                        </p:attrNameLst>
                                      </p:cBhvr>
                                      <p:to>
                                        <a:srgbClr val="000000"/>
                                      </p:to>
                                    </p:animClr>
                                    <p:set>
                                      <p:cBhvr>
                                        <p:cTn id="36" dur="500" fill="hold"/>
                                        <p:tgtEl>
                                          <p:spTgt spid="17">
                                            <p:txEl>
                                              <p:pRg st="3" end="3"/>
                                            </p:txEl>
                                          </p:spTgt>
                                        </p:tgtEl>
                                        <p:attrNameLst>
                                          <p:attrName>fill.type</p:attrName>
                                        </p:attrNameLst>
                                      </p:cBhvr>
                                      <p:to>
                                        <p:strVal val="solid"/>
                                      </p:to>
                                    </p:set>
                                    <p:set>
                                      <p:cBhvr>
                                        <p:cTn id="37" dur="500" fill="hold"/>
                                        <p:tgtEl>
                                          <p:spTgt spid="17">
                                            <p:txEl>
                                              <p:pRg st="3" end="3"/>
                                            </p:txEl>
                                          </p:spTgt>
                                        </p:tgtEl>
                                        <p:attrNameLst>
                                          <p:attrName>fill.on</p:attrName>
                                        </p:attrNameLst>
                                      </p:cBhvr>
                                      <p:to>
                                        <p:strVal val="true"/>
                                      </p:to>
                                    </p:set>
                                  </p:childTnLst>
                                </p:cTn>
                              </p:par>
                              <p:par>
                                <p:cTn id="38" presetID="19" presetClass="emph" presetSubtype="0" fill="hold" nodeType="withEffect">
                                  <p:stCondLst>
                                    <p:cond delay="0"/>
                                  </p:stCondLst>
                                  <p:childTnLst>
                                    <p:animClr clrSpc="rgb" dir="cw">
                                      <p:cBhvr override="childStyle">
                                        <p:cTn id="39" dur="500" fill="hold"/>
                                        <p:tgtEl>
                                          <p:spTgt spid="17">
                                            <p:txEl>
                                              <p:pRg st="4" end="4"/>
                                            </p:txEl>
                                          </p:spTgt>
                                        </p:tgtEl>
                                        <p:attrNameLst>
                                          <p:attrName>style.color</p:attrName>
                                        </p:attrNameLst>
                                      </p:cBhvr>
                                      <p:to>
                                        <a:srgbClr val="000000"/>
                                      </p:to>
                                    </p:animClr>
                                    <p:animClr clrSpc="rgb" dir="cw">
                                      <p:cBhvr>
                                        <p:cTn id="40" dur="500" fill="hold"/>
                                        <p:tgtEl>
                                          <p:spTgt spid="17">
                                            <p:txEl>
                                              <p:pRg st="4" end="4"/>
                                            </p:txEl>
                                          </p:spTgt>
                                        </p:tgtEl>
                                        <p:attrNameLst>
                                          <p:attrName>fillcolor</p:attrName>
                                        </p:attrNameLst>
                                      </p:cBhvr>
                                      <p:to>
                                        <a:srgbClr val="000000"/>
                                      </p:to>
                                    </p:animClr>
                                    <p:set>
                                      <p:cBhvr>
                                        <p:cTn id="41" dur="500" fill="hold"/>
                                        <p:tgtEl>
                                          <p:spTgt spid="17">
                                            <p:txEl>
                                              <p:pRg st="4" end="4"/>
                                            </p:txEl>
                                          </p:spTgt>
                                        </p:tgtEl>
                                        <p:attrNameLst>
                                          <p:attrName>fill.type</p:attrName>
                                        </p:attrNameLst>
                                      </p:cBhvr>
                                      <p:to>
                                        <p:strVal val="solid"/>
                                      </p:to>
                                    </p:set>
                                    <p:set>
                                      <p:cBhvr>
                                        <p:cTn id="42" dur="500" fill="hold"/>
                                        <p:tgtEl>
                                          <p:spTgt spid="17">
                                            <p:txEl>
                                              <p:pRg st="4" end="4"/>
                                            </p:txEl>
                                          </p:spTgt>
                                        </p:tgtEl>
                                        <p:attrNameLst>
                                          <p:attrName>fill.on</p:attrName>
                                        </p:attrNameLst>
                                      </p:cBhvr>
                                      <p:to>
                                        <p:strVal val="true"/>
                                      </p:to>
                                    </p:set>
                                  </p:childTnLst>
                                </p:cTn>
                              </p:par>
                              <p:par>
                                <p:cTn id="43" presetID="19" presetClass="emph" presetSubtype="0" fill="hold" nodeType="withEffect">
                                  <p:stCondLst>
                                    <p:cond delay="0"/>
                                  </p:stCondLst>
                                  <p:childTnLst>
                                    <p:animClr clrSpc="rgb" dir="cw">
                                      <p:cBhvr override="childStyle">
                                        <p:cTn id="44" dur="500" fill="hold"/>
                                        <p:tgtEl>
                                          <p:spTgt spid="17">
                                            <p:txEl>
                                              <p:pRg st="5" end="5"/>
                                            </p:txEl>
                                          </p:spTgt>
                                        </p:tgtEl>
                                        <p:attrNameLst>
                                          <p:attrName>style.color</p:attrName>
                                        </p:attrNameLst>
                                      </p:cBhvr>
                                      <p:to>
                                        <a:srgbClr val="000000"/>
                                      </p:to>
                                    </p:animClr>
                                    <p:animClr clrSpc="rgb" dir="cw">
                                      <p:cBhvr>
                                        <p:cTn id="45" dur="500" fill="hold"/>
                                        <p:tgtEl>
                                          <p:spTgt spid="17">
                                            <p:txEl>
                                              <p:pRg st="5" end="5"/>
                                            </p:txEl>
                                          </p:spTgt>
                                        </p:tgtEl>
                                        <p:attrNameLst>
                                          <p:attrName>fillcolor</p:attrName>
                                        </p:attrNameLst>
                                      </p:cBhvr>
                                      <p:to>
                                        <a:srgbClr val="000000"/>
                                      </p:to>
                                    </p:animClr>
                                    <p:set>
                                      <p:cBhvr>
                                        <p:cTn id="46" dur="500" fill="hold"/>
                                        <p:tgtEl>
                                          <p:spTgt spid="17">
                                            <p:txEl>
                                              <p:pRg st="5" end="5"/>
                                            </p:txEl>
                                          </p:spTgt>
                                        </p:tgtEl>
                                        <p:attrNameLst>
                                          <p:attrName>fill.type</p:attrName>
                                        </p:attrNameLst>
                                      </p:cBhvr>
                                      <p:to>
                                        <p:strVal val="solid"/>
                                      </p:to>
                                    </p:set>
                                    <p:set>
                                      <p:cBhvr>
                                        <p:cTn id="47" dur="500" fill="hold"/>
                                        <p:tgtEl>
                                          <p:spTgt spid="17">
                                            <p:txEl>
                                              <p:pRg st="5" end="5"/>
                                            </p:txEl>
                                          </p:spTgt>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9" presetClass="emph" presetSubtype="0" fill="hold" nodeType="clickEffect">
                                  <p:stCondLst>
                                    <p:cond delay="0"/>
                                  </p:stCondLst>
                                  <p:childTnLst>
                                    <p:animClr clrSpc="rgb" dir="cw">
                                      <p:cBhvr override="childStyle">
                                        <p:cTn id="51" dur="500" fill="hold"/>
                                        <p:tgtEl>
                                          <p:spTgt spid="17">
                                            <p:txEl>
                                              <p:pRg st="6" end="6"/>
                                            </p:txEl>
                                          </p:spTgt>
                                        </p:tgtEl>
                                        <p:attrNameLst>
                                          <p:attrName>style.color</p:attrName>
                                        </p:attrNameLst>
                                      </p:cBhvr>
                                      <p:to>
                                        <a:srgbClr val="000000"/>
                                      </p:to>
                                    </p:animClr>
                                    <p:animClr clrSpc="rgb" dir="cw">
                                      <p:cBhvr>
                                        <p:cTn id="52" dur="500" fill="hold"/>
                                        <p:tgtEl>
                                          <p:spTgt spid="17">
                                            <p:txEl>
                                              <p:pRg st="6" end="6"/>
                                            </p:txEl>
                                          </p:spTgt>
                                        </p:tgtEl>
                                        <p:attrNameLst>
                                          <p:attrName>fillcolor</p:attrName>
                                        </p:attrNameLst>
                                      </p:cBhvr>
                                      <p:to>
                                        <a:srgbClr val="000000"/>
                                      </p:to>
                                    </p:animClr>
                                    <p:set>
                                      <p:cBhvr>
                                        <p:cTn id="53" dur="500" fill="hold"/>
                                        <p:tgtEl>
                                          <p:spTgt spid="17">
                                            <p:txEl>
                                              <p:pRg st="6" end="6"/>
                                            </p:txEl>
                                          </p:spTgt>
                                        </p:tgtEl>
                                        <p:attrNameLst>
                                          <p:attrName>fill.type</p:attrName>
                                        </p:attrNameLst>
                                      </p:cBhvr>
                                      <p:to>
                                        <p:strVal val="solid"/>
                                      </p:to>
                                    </p:set>
                                    <p:set>
                                      <p:cBhvr>
                                        <p:cTn id="54" dur="500" fill="hold"/>
                                        <p:tgtEl>
                                          <p:spTgt spid="17">
                                            <p:txEl>
                                              <p:pRg st="6" end="6"/>
                                            </p:txEl>
                                          </p:spTgt>
                                        </p:tgtEl>
                                        <p:attrNameLst>
                                          <p:attrName>fill.on</p:attrName>
                                        </p:attrNameLst>
                                      </p:cBhvr>
                                      <p:to>
                                        <p:strVal val="true"/>
                                      </p:to>
                                    </p:set>
                                  </p:childTnLst>
                                </p:cTn>
                              </p:par>
                              <p:par>
                                <p:cTn id="55" presetID="2" presetClass="entr" presetSubtype="8"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0-#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9" presetClass="emph" presetSubtype="0" fill="hold" nodeType="clickEffect">
                                  <p:stCondLst>
                                    <p:cond delay="0"/>
                                  </p:stCondLst>
                                  <p:childTnLst>
                                    <p:animClr clrSpc="rgb" dir="cw">
                                      <p:cBhvr override="childStyle">
                                        <p:cTn id="62" dur="500" fill="hold"/>
                                        <p:tgtEl>
                                          <p:spTgt spid="17">
                                            <p:txEl>
                                              <p:pRg st="7" end="7"/>
                                            </p:txEl>
                                          </p:spTgt>
                                        </p:tgtEl>
                                        <p:attrNameLst>
                                          <p:attrName>style.color</p:attrName>
                                        </p:attrNameLst>
                                      </p:cBhvr>
                                      <p:to>
                                        <a:srgbClr val="000000"/>
                                      </p:to>
                                    </p:animClr>
                                    <p:animClr clrSpc="rgb" dir="cw">
                                      <p:cBhvr>
                                        <p:cTn id="63" dur="500" fill="hold"/>
                                        <p:tgtEl>
                                          <p:spTgt spid="17">
                                            <p:txEl>
                                              <p:pRg st="7" end="7"/>
                                            </p:txEl>
                                          </p:spTgt>
                                        </p:tgtEl>
                                        <p:attrNameLst>
                                          <p:attrName>fillcolor</p:attrName>
                                        </p:attrNameLst>
                                      </p:cBhvr>
                                      <p:to>
                                        <a:srgbClr val="000000"/>
                                      </p:to>
                                    </p:animClr>
                                    <p:set>
                                      <p:cBhvr>
                                        <p:cTn id="64" dur="500" fill="hold"/>
                                        <p:tgtEl>
                                          <p:spTgt spid="17">
                                            <p:txEl>
                                              <p:pRg st="7" end="7"/>
                                            </p:txEl>
                                          </p:spTgt>
                                        </p:tgtEl>
                                        <p:attrNameLst>
                                          <p:attrName>fill.type</p:attrName>
                                        </p:attrNameLst>
                                      </p:cBhvr>
                                      <p:to>
                                        <p:strVal val="solid"/>
                                      </p:to>
                                    </p:set>
                                    <p:set>
                                      <p:cBhvr>
                                        <p:cTn id="65" dur="500" fill="hold"/>
                                        <p:tgtEl>
                                          <p:spTgt spid="17">
                                            <p:txEl>
                                              <p:pRg st="7" end="7"/>
                                            </p:txEl>
                                          </p:spTgt>
                                        </p:tgtEl>
                                        <p:attrNameLst>
                                          <p:attrName>fill.on</p:attrName>
                                        </p:attrNameLst>
                                      </p:cBhvr>
                                      <p:to>
                                        <p:strVal val="true"/>
                                      </p:to>
                                    </p:set>
                                  </p:childTnLst>
                                </p:cTn>
                              </p:par>
                              <p:par>
                                <p:cTn id="66" presetID="2" presetClass="entr" presetSubtype="8"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0-#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par>
                                <p:cTn id="70" presetID="19" presetClass="emph" presetSubtype="0" fill="hold" nodeType="withEffect">
                                  <p:stCondLst>
                                    <p:cond delay="0"/>
                                  </p:stCondLst>
                                  <p:childTnLst>
                                    <p:animClr clrSpc="rgb" dir="cw">
                                      <p:cBhvr override="childStyle">
                                        <p:cTn id="71" dur="500" fill="hold"/>
                                        <p:tgtEl>
                                          <p:spTgt spid="17">
                                            <p:txEl>
                                              <p:pRg st="8" end="8"/>
                                            </p:txEl>
                                          </p:spTgt>
                                        </p:tgtEl>
                                        <p:attrNameLst>
                                          <p:attrName>style.color</p:attrName>
                                        </p:attrNameLst>
                                      </p:cBhvr>
                                      <p:to>
                                        <a:srgbClr val="000000"/>
                                      </p:to>
                                    </p:animClr>
                                    <p:animClr clrSpc="rgb" dir="cw">
                                      <p:cBhvr>
                                        <p:cTn id="72" dur="500" fill="hold"/>
                                        <p:tgtEl>
                                          <p:spTgt spid="17">
                                            <p:txEl>
                                              <p:pRg st="8" end="8"/>
                                            </p:txEl>
                                          </p:spTgt>
                                        </p:tgtEl>
                                        <p:attrNameLst>
                                          <p:attrName>fillcolor</p:attrName>
                                        </p:attrNameLst>
                                      </p:cBhvr>
                                      <p:to>
                                        <a:srgbClr val="000000"/>
                                      </p:to>
                                    </p:animClr>
                                    <p:set>
                                      <p:cBhvr>
                                        <p:cTn id="73" dur="500" fill="hold"/>
                                        <p:tgtEl>
                                          <p:spTgt spid="17">
                                            <p:txEl>
                                              <p:pRg st="8" end="8"/>
                                            </p:txEl>
                                          </p:spTgt>
                                        </p:tgtEl>
                                        <p:attrNameLst>
                                          <p:attrName>fill.type</p:attrName>
                                        </p:attrNameLst>
                                      </p:cBhvr>
                                      <p:to>
                                        <p:strVal val="solid"/>
                                      </p:to>
                                    </p:set>
                                    <p:set>
                                      <p:cBhvr>
                                        <p:cTn id="74" dur="500" fill="hold"/>
                                        <p:tgtEl>
                                          <p:spTgt spid="17">
                                            <p:txEl>
                                              <p:pRg st="8" end="8"/>
                                            </p:txEl>
                                          </p:spTgt>
                                        </p:tgtEl>
                                        <p:attrNameLst>
                                          <p:attrName>fill.on</p:attrName>
                                        </p:attrNameLst>
                                      </p:cBhvr>
                                      <p:to>
                                        <p:strVal val="true"/>
                                      </p:to>
                                    </p:set>
                                  </p:childTnLst>
                                </p:cTn>
                              </p:par>
                              <p:par>
                                <p:cTn id="75" presetID="19" presetClass="emph" presetSubtype="0" fill="hold" nodeType="withEffect">
                                  <p:stCondLst>
                                    <p:cond delay="0"/>
                                  </p:stCondLst>
                                  <p:childTnLst>
                                    <p:animClr clrSpc="rgb" dir="cw">
                                      <p:cBhvr override="childStyle">
                                        <p:cTn id="76" dur="500" fill="hold"/>
                                        <p:tgtEl>
                                          <p:spTgt spid="17">
                                            <p:txEl>
                                              <p:pRg st="9" end="9"/>
                                            </p:txEl>
                                          </p:spTgt>
                                        </p:tgtEl>
                                        <p:attrNameLst>
                                          <p:attrName>style.color</p:attrName>
                                        </p:attrNameLst>
                                      </p:cBhvr>
                                      <p:to>
                                        <a:srgbClr val="000000"/>
                                      </p:to>
                                    </p:animClr>
                                    <p:animClr clrSpc="rgb" dir="cw">
                                      <p:cBhvr>
                                        <p:cTn id="77" dur="500" fill="hold"/>
                                        <p:tgtEl>
                                          <p:spTgt spid="17">
                                            <p:txEl>
                                              <p:pRg st="9" end="9"/>
                                            </p:txEl>
                                          </p:spTgt>
                                        </p:tgtEl>
                                        <p:attrNameLst>
                                          <p:attrName>fillcolor</p:attrName>
                                        </p:attrNameLst>
                                      </p:cBhvr>
                                      <p:to>
                                        <a:srgbClr val="000000"/>
                                      </p:to>
                                    </p:animClr>
                                    <p:set>
                                      <p:cBhvr>
                                        <p:cTn id="78" dur="500" fill="hold"/>
                                        <p:tgtEl>
                                          <p:spTgt spid="17">
                                            <p:txEl>
                                              <p:pRg st="9" end="9"/>
                                            </p:txEl>
                                          </p:spTgt>
                                        </p:tgtEl>
                                        <p:attrNameLst>
                                          <p:attrName>fill.type</p:attrName>
                                        </p:attrNameLst>
                                      </p:cBhvr>
                                      <p:to>
                                        <p:strVal val="solid"/>
                                      </p:to>
                                    </p:set>
                                    <p:set>
                                      <p:cBhvr>
                                        <p:cTn id="79" dur="500" fill="hold"/>
                                        <p:tgtEl>
                                          <p:spTgt spid="17">
                                            <p:txEl>
                                              <p:pRg st="9" end="9"/>
                                            </p:txEl>
                                          </p:spTgt>
                                        </p:tgtEl>
                                        <p:attrNameLst>
                                          <p:attrName>fill.on</p:attrName>
                                        </p:attrNameLst>
                                      </p:cBhvr>
                                      <p:to>
                                        <p:strVal val="true"/>
                                      </p:to>
                                    </p:set>
                                  </p:childTnLst>
                                </p:cTn>
                              </p:par>
                              <p:par>
                                <p:cTn id="80" presetID="19" presetClass="emph" presetSubtype="0" fill="hold" nodeType="withEffect">
                                  <p:stCondLst>
                                    <p:cond delay="0"/>
                                  </p:stCondLst>
                                  <p:childTnLst>
                                    <p:animClr clrSpc="rgb" dir="cw">
                                      <p:cBhvr override="childStyle">
                                        <p:cTn id="81" dur="500" fill="hold"/>
                                        <p:tgtEl>
                                          <p:spTgt spid="17">
                                            <p:txEl>
                                              <p:pRg st="10" end="10"/>
                                            </p:txEl>
                                          </p:spTgt>
                                        </p:tgtEl>
                                        <p:attrNameLst>
                                          <p:attrName>style.color</p:attrName>
                                        </p:attrNameLst>
                                      </p:cBhvr>
                                      <p:to>
                                        <a:srgbClr val="000000"/>
                                      </p:to>
                                    </p:animClr>
                                    <p:animClr clrSpc="rgb" dir="cw">
                                      <p:cBhvr>
                                        <p:cTn id="82" dur="500" fill="hold"/>
                                        <p:tgtEl>
                                          <p:spTgt spid="17">
                                            <p:txEl>
                                              <p:pRg st="10" end="10"/>
                                            </p:txEl>
                                          </p:spTgt>
                                        </p:tgtEl>
                                        <p:attrNameLst>
                                          <p:attrName>fillcolor</p:attrName>
                                        </p:attrNameLst>
                                      </p:cBhvr>
                                      <p:to>
                                        <a:srgbClr val="000000"/>
                                      </p:to>
                                    </p:animClr>
                                    <p:set>
                                      <p:cBhvr>
                                        <p:cTn id="83" dur="500" fill="hold"/>
                                        <p:tgtEl>
                                          <p:spTgt spid="17">
                                            <p:txEl>
                                              <p:pRg st="10" end="10"/>
                                            </p:txEl>
                                          </p:spTgt>
                                        </p:tgtEl>
                                        <p:attrNameLst>
                                          <p:attrName>fill.type</p:attrName>
                                        </p:attrNameLst>
                                      </p:cBhvr>
                                      <p:to>
                                        <p:strVal val="solid"/>
                                      </p:to>
                                    </p:set>
                                    <p:set>
                                      <p:cBhvr>
                                        <p:cTn id="84" dur="500" fill="hold"/>
                                        <p:tgtEl>
                                          <p:spTgt spid="17">
                                            <p:txEl>
                                              <p:pRg st="10" end="10"/>
                                            </p:txEl>
                                          </p:spTgt>
                                        </p:tgtEl>
                                        <p:attrNameLst>
                                          <p:attrName>fill.on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19" presetClass="emph" presetSubtype="0" fill="hold" nodeType="clickEffect">
                                  <p:stCondLst>
                                    <p:cond delay="0"/>
                                  </p:stCondLst>
                                  <p:childTnLst>
                                    <p:animClr clrSpc="rgb" dir="cw">
                                      <p:cBhvr override="childStyle">
                                        <p:cTn id="88" dur="500" fill="hold"/>
                                        <p:tgtEl>
                                          <p:spTgt spid="17">
                                            <p:txEl>
                                              <p:pRg st="11" end="11"/>
                                            </p:txEl>
                                          </p:spTgt>
                                        </p:tgtEl>
                                        <p:attrNameLst>
                                          <p:attrName>style.color</p:attrName>
                                        </p:attrNameLst>
                                      </p:cBhvr>
                                      <p:to>
                                        <a:srgbClr val="000000"/>
                                      </p:to>
                                    </p:animClr>
                                    <p:animClr clrSpc="rgb" dir="cw">
                                      <p:cBhvr>
                                        <p:cTn id="89" dur="500" fill="hold"/>
                                        <p:tgtEl>
                                          <p:spTgt spid="17">
                                            <p:txEl>
                                              <p:pRg st="11" end="11"/>
                                            </p:txEl>
                                          </p:spTgt>
                                        </p:tgtEl>
                                        <p:attrNameLst>
                                          <p:attrName>fillcolor</p:attrName>
                                        </p:attrNameLst>
                                      </p:cBhvr>
                                      <p:to>
                                        <a:srgbClr val="000000"/>
                                      </p:to>
                                    </p:animClr>
                                    <p:set>
                                      <p:cBhvr>
                                        <p:cTn id="90" dur="500" fill="hold"/>
                                        <p:tgtEl>
                                          <p:spTgt spid="17">
                                            <p:txEl>
                                              <p:pRg st="11" end="11"/>
                                            </p:txEl>
                                          </p:spTgt>
                                        </p:tgtEl>
                                        <p:attrNameLst>
                                          <p:attrName>fill.type</p:attrName>
                                        </p:attrNameLst>
                                      </p:cBhvr>
                                      <p:to>
                                        <p:strVal val="solid"/>
                                      </p:to>
                                    </p:set>
                                    <p:set>
                                      <p:cBhvr>
                                        <p:cTn id="91" dur="500" fill="hold"/>
                                        <p:tgtEl>
                                          <p:spTgt spid="17">
                                            <p:txEl>
                                              <p:pRg st="11" end="11"/>
                                            </p:txEl>
                                          </p:spTgt>
                                        </p:tgtEl>
                                        <p:attrNameLst>
                                          <p:attrName>fill.on</p:attrName>
                                        </p:attrNameLst>
                                      </p:cBhvr>
                                      <p:to>
                                        <p:strVal val="true"/>
                                      </p:to>
                                    </p:set>
                                  </p:childTnLst>
                                </p:cTn>
                              </p:par>
                              <p:par>
                                <p:cTn id="92" presetID="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additive="base">
                                        <p:cTn id="94" dur="500" fill="hold"/>
                                        <p:tgtEl>
                                          <p:spTgt spid="23"/>
                                        </p:tgtEl>
                                        <p:attrNameLst>
                                          <p:attrName>ppt_x</p:attrName>
                                        </p:attrNameLst>
                                      </p:cBhvr>
                                      <p:tavLst>
                                        <p:tav tm="0">
                                          <p:val>
                                            <p:strVal val="0-#ppt_w/2"/>
                                          </p:val>
                                        </p:tav>
                                        <p:tav tm="100000">
                                          <p:val>
                                            <p:strVal val="#ppt_x"/>
                                          </p:val>
                                        </p:tav>
                                      </p:tavLst>
                                    </p:anim>
                                    <p:anim calcmode="lin" valueType="num">
                                      <p:cBhvr additive="base">
                                        <p:cTn id="95"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35</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00200"/>
            <a:ext cx="7848601" cy="2544286"/>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Bad News Letter: Conclusion [2/3]</a:t>
            </a:r>
            <a:endParaRPr lang="en-US" sz="2000" dirty="0">
              <a:solidFill>
                <a:schemeClr val="bg1">
                  <a:lumMod val="85000"/>
                </a:schemeClr>
              </a:solidFill>
              <a:latin typeface="Candara" pitchFamily="34" charset="0"/>
              <a:cs typeface="Arial" pitchFamily="34" charset="0"/>
            </a:endParaRPr>
          </a:p>
          <a:p>
            <a:pPr marL="457200" indent="-457200" algn="just">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In case of rejecting a job applicant:</a:t>
            </a:r>
          </a:p>
          <a:p>
            <a:pPr marL="914400" lvl="1" indent="-457200" algn="just" fontAlgn="base">
              <a:spcBef>
                <a:spcPts val="750"/>
              </a:spcBef>
              <a:spcAft>
                <a:spcPct val="0"/>
              </a:spcAft>
              <a:buFont typeface="Courier New" panose="02070309020205020404" pitchFamily="49" charset="0"/>
              <a:buChar char="o"/>
            </a:pPr>
            <a:r>
              <a:rPr lang="en-US" altLang="en-US" i="1" dirty="0">
                <a:solidFill>
                  <a:schemeClr val="bg1">
                    <a:lumMod val="85000"/>
                  </a:schemeClr>
                </a:solidFill>
                <a:latin typeface="Candara" pitchFamily="34" charset="0"/>
                <a:cs typeface="Arial" pitchFamily="34" charset="0"/>
              </a:rPr>
              <a:t>“If you have fiber optics knowledge or have acquired additional job experiences which pertain to our work requirements, we would be happy to reconsider your application. In any case, we will keep your letter on file. When new positions open up, your letter will reassessed. Good luck in your job search.”</a:t>
            </a:r>
            <a:endParaRPr lang="en-US" i="1" dirty="0">
              <a:solidFill>
                <a:schemeClr val="bg1">
                  <a:lumMod val="85000"/>
                </a:schemeClr>
              </a:solidFill>
              <a:latin typeface="Candara" pitchFamily="34" charset="0"/>
              <a:cs typeface="Arial" pitchFamily="34" charset="0"/>
            </a:endParaRP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524000"/>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71" y="2096815"/>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27FF0EAD-C7B7-4838-BBB8-E833235A06D8}"/>
              </a:ext>
            </a:extLst>
          </p:cNvPr>
          <p:cNvGrpSpPr/>
          <p:nvPr/>
        </p:nvGrpSpPr>
        <p:grpSpPr>
          <a:xfrm>
            <a:off x="0" y="6756400"/>
            <a:ext cx="9144000" cy="101600"/>
            <a:chOff x="0" y="5791200"/>
            <a:chExt cx="8084345" cy="330200"/>
          </a:xfrm>
        </p:grpSpPr>
        <p:sp>
          <p:nvSpPr>
            <p:cNvPr id="21" name="Rectangle 20">
              <a:extLst>
                <a:ext uri="{FF2B5EF4-FFF2-40B4-BE49-F238E27FC236}">
                  <a16:creationId xmlns:a16="http://schemas.microsoft.com/office/drawing/2014/main" id="{9EAA6567-6E3F-4F2C-BA52-CFA218880FE4}"/>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Rectangle 21">
              <a:extLst>
                <a:ext uri="{FF2B5EF4-FFF2-40B4-BE49-F238E27FC236}">
                  <a16:creationId xmlns:a16="http://schemas.microsoft.com/office/drawing/2014/main" id="{A9570137-665E-4785-A8AB-6E6907AC4A65}"/>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Rectangle 22">
              <a:extLst>
                <a:ext uri="{FF2B5EF4-FFF2-40B4-BE49-F238E27FC236}">
                  <a16:creationId xmlns:a16="http://schemas.microsoft.com/office/drawing/2014/main" id="{828C7A57-B527-46E9-9A7E-F2E00335D139}"/>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5989E1BC-6925-44A6-8E52-958691FC77CE}"/>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5" name="Rectangle 24">
              <a:extLst>
                <a:ext uri="{FF2B5EF4-FFF2-40B4-BE49-F238E27FC236}">
                  <a16:creationId xmlns:a16="http://schemas.microsoft.com/office/drawing/2014/main" id="{5A03ADCC-4D5E-4F76-AE70-21927D9C2909}"/>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C0E561DE-AFC2-4953-9223-C7A64C5CB978}"/>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0F3E2F8-FD02-4B31-A6DC-4F0725536BAC}"/>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C3212CE7-81B2-448D-8612-09D242983C01}"/>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29" name="Group 28">
            <a:extLst>
              <a:ext uri="{FF2B5EF4-FFF2-40B4-BE49-F238E27FC236}">
                <a16:creationId xmlns:a16="http://schemas.microsoft.com/office/drawing/2014/main" id="{364110B4-03AF-4C7D-B9D2-9C942F376A12}"/>
              </a:ext>
            </a:extLst>
          </p:cNvPr>
          <p:cNvGrpSpPr/>
          <p:nvPr/>
        </p:nvGrpSpPr>
        <p:grpSpPr>
          <a:xfrm rot="10800000">
            <a:off x="0" y="1"/>
            <a:ext cx="9144000" cy="101600"/>
            <a:chOff x="0" y="5791200"/>
            <a:chExt cx="8084345" cy="330200"/>
          </a:xfrm>
        </p:grpSpPr>
        <p:sp>
          <p:nvSpPr>
            <p:cNvPr id="30" name="Rectangle 29">
              <a:extLst>
                <a:ext uri="{FF2B5EF4-FFF2-40B4-BE49-F238E27FC236}">
                  <a16:creationId xmlns:a16="http://schemas.microsoft.com/office/drawing/2014/main" id="{2B32DB0F-0ED3-429C-8EA6-3BE9916AA845}"/>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9DF8DF-A8A7-43B1-8A11-BFF28ABA69C7}"/>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25D2E03-4C05-4D66-9D81-88119E5E54EC}"/>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7C9A0E-FE03-4908-873B-816A82E75ACA}"/>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A00471D-E466-4D0F-8118-ABFE319FEC96}"/>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8901BE0-FD3B-4F6B-B072-C60796914B6F}"/>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7858554-EB34-429B-9977-B470A3476CB4}"/>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9BB79A-BE5D-466E-A616-05545AF325B2}"/>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descr="https://upload.wikimedia.org/wikipedia/en/thumb/f/fa/COMSATS_Logo.svg/1024px-COMSATS_Logo.svg.png">
            <a:extLst>
              <a:ext uri="{FF2B5EF4-FFF2-40B4-BE49-F238E27FC236}">
                <a16:creationId xmlns:a16="http://schemas.microsoft.com/office/drawing/2014/main" id="{F735ACBF-6AC0-488A-AB83-824973C4E52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81139"/>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9" presetClass="emph" presetSubtype="0" fill="hold" nodeType="withEffect">
                                  <p:stCondLst>
                                    <p:cond delay="0"/>
                                  </p:stCondLst>
                                  <p:childTnLst>
                                    <p:animClr clrSpc="rgb" dir="cw">
                                      <p:cBhvr override="childStyle">
                                        <p:cTn id="23" dur="500" fill="hold"/>
                                        <p:tgtEl>
                                          <p:spTgt spid="17">
                                            <p:txEl>
                                              <p:pRg st="2" end="2"/>
                                            </p:txEl>
                                          </p:spTgt>
                                        </p:tgtEl>
                                        <p:attrNameLst>
                                          <p:attrName>style.color</p:attrName>
                                        </p:attrNameLst>
                                      </p:cBhvr>
                                      <p:to>
                                        <a:srgbClr val="000000"/>
                                      </p:to>
                                    </p:animClr>
                                    <p:animClr clrSpc="rgb" dir="cw">
                                      <p:cBhvr>
                                        <p:cTn id="24" dur="500" fill="hold"/>
                                        <p:tgtEl>
                                          <p:spTgt spid="17">
                                            <p:txEl>
                                              <p:pRg st="2" end="2"/>
                                            </p:txEl>
                                          </p:spTgt>
                                        </p:tgtEl>
                                        <p:attrNameLst>
                                          <p:attrName>fillcolor</p:attrName>
                                        </p:attrNameLst>
                                      </p:cBhvr>
                                      <p:to>
                                        <a:srgbClr val="000000"/>
                                      </p:to>
                                    </p:animClr>
                                    <p:set>
                                      <p:cBhvr>
                                        <p:cTn id="25" dur="500" fill="hold"/>
                                        <p:tgtEl>
                                          <p:spTgt spid="17">
                                            <p:txEl>
                                              <p:pRg st="2" end="2"/>
                                            </p:txEl>
                                          </p:spTgt>
                                        </p:tgtEl>
                                        <p:attrNameLst>
                                          <p:attrName>fill.type</p:attrName>
                                        </p:attrNameLst>
                                      </p:cBhvr>
                                      <p:to>
                                        <p:strVal val="solid"/>
                                      </p:to>
                                    </p:set>
                                    <p:set>
                                      <p:cBhvr>
                                        <p:cTn id="26" dur="500" fill="hold"/>
                                        <p:tgtEl>
                                          <p:spTgt spid="17">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36</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00200"/>
            <a:ext cx="7848601" cy="2267287"/>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Bad News Letter: Conclusion [3/3]</a:t>
            </a:r>
            <a:endParaRPr lang="en-US" sz="2000" dirty="0">
              <a:solidFill>
                <a:schemeClr val="bg1">
                  <a:lumMod val="85000"/>
                </a:schemeClr>
              </a:solidFill>
              <a:latin typeface="Candara" pitchFamily="34" charset="0"/>
              <a:cs typeface="Arial" pitchFamily="34" charset="0"/>
            </a:endParaRPr>
          </a:p>
          <a:p>
            <a:pPr marL="457200" indent="-457200" algn="just">
              <a:spcBef>
                <a:spcPts val="750"/>
              </a:spcBef>
              <a:buFont typeface="Arial" panose="020B0604020202020204" pitchFamily="34" charset="0"/>
              <a:buChar char="•"/>
            </a:pPr>
            <a:r>
              <a:rPr lang="en-US" sz="2000" dirty="0">
                <a:solidFill>
                  <a:schemeClr val="bg1">
                    <a:lumMod val="85000"/>
                  </a:schemeClr>
                </a:solidFill>
                <a:latin typeface="Candara" pitchFamily="34" charset="0"/>
                <a:cs typeface="Arial" pitchFamily="34" charset="0"/>
              </a:rPr>
              <a:t>In case of ending a vendor/client relations:</a:t>
            </a:r>
          </a:p>
          <a:p>
            <a:pPr marL="914400" lvl="1" indent="-457200" algn="just" fontAlgn="base">
              <a:spcBef>
                <a:spcPts val="750"/>
              </a:spcBef>
              <a:spcAft>
                <a:spcPct val="0"/>
              </a:spcAft>
              <a:buFont typeface="Courier New" panose="02070309020205020404" pitchFamily="49" charset="0"/>
              <a:buChar char="o"/>
            </a:pPr>
            <a:r>
              <a:rPr lang="en-US" altLang="en-US" i="1" dirty="0">
                <a:solidFill>
                  <a:schemeClr val="bg1">
                    <a:lumMod val="85000"/>
                  </a:schemeClr>
                </a:solidFill>
                <a:latin typeface="Candara" pitchFamily="34" charset="0"/>
                <a:cs typeface="Arial" pitchFamily="34" charset="0"/>
              </a:rPr>
              <a:t>“If you can correct these problems and document to our satisfaction that the errors have eliminated, we would be willing to reconsider our stance. We have enjoyed working with you, John and look forward to the possibility of future contracts.”</a:t>
            </a:r>
            <a:endParaRPr lang="en-US" i="1" dirty="0">
              <a:solidFill>
                <a:schemeClr val="bg1">
                  <a:lumMod val="85000"/>
                </a:schemeClr>
              </a:solidFill>
              <a:latin typeface="Candara" pitchFamily="34" charset="0"/>
              <a:cs typeface="Arial" pitchFamily="34" charset="0"/>
            </a:endParaRP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524000"/>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71" y="2096815"/>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48C8B719-3F59-408A-AA3F-0D52157B4113}"/>
              </a:ext>
            </a:extLst>
          </p:cNvPr>
          <p:cNvGrpSpPr/>
          <p:nvPr/>
        </p:nvGrpSpPr>
        <p:grpSpPr>
          <a:xfrm>
            <a:off x="0" y="6756400"/>
            <a:ext cx="9144000" cy="101600"/>
            <a:chOff x="0" y="5791200"/>
            <a:chExt cx="8084345" cy="330200"/>
          </a:xfrm>
        </p:grpSpPr>
        <p:sp>
          <p:nvSpPr>
            <p:cNvPr id="21" name="Rectangle 20">
              <a:extLst>
                <a:ext uri="{FF2B5EF4-FFF2-40B4-BE49-F238E27FC236}">
                  <a16:creationId xmlns:a16="http://schemas.microsoft.com/office/drawing/2014/main" id="{5737E082-355E-4550-83E9-27505E8657BE}"/>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Rectangle 21">
              <a:extLst>
                <a:ext uri="{FF2B5EF4-FFF2-40B4-BE49-F238E27FC236}">
                  <a16:creationId xmlns:a16="http://schemas.microsoft.com/office/drawing/2014/main" id="{6813D5C3-0212-4D14-A0C1-8BE7DF96CA70}"/>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Rectangle 22">
              <a:extLst>
                <a:ext uri="{FF2B5EF4-FFF2-40B4-BE49-F238E27FC236}">
                  <a16:creationId xmlns:a16="http://schemas.microsoft.com/office/drawing/2014/main" id="{79424FEB-1B97-4A2A-B916-4AC9C5A08722}"/>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AF2EC887-ED40-4052-8B34-5EF669758CED}"/>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5" name="Rectangle 24">
              <a:extLst>
                <a:ext uri="{FF2B5EF4-FFF2-40B4-BE49-F238E27FC236}">
                  <a16:creationId xmlns:a16="http://schemas.microsoft.com/office/drawing/2014/main" id="{F05B55E1-A06F-4EEF-A106-23CADC3B1EB1}"/>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4C14B158-06AC-4206-8FF9-3481D57F8B64}"/>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D4D70828-74C4-4C07-BF3F-EEEF6BFF42DA}"/>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B53765DF-A3F9-420E-A98B-DD7D009037BB}"/>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29" name="Group 28">
            <a:extLst>
              <a:ext uri="{FF2B5EF4-FFF2-40B4-BE49-F238E27FC236}">
                <a16:creationId xmlns:a16="http://schemas.microsoft.com/office/drawing/2014/main" id="{77924CA3-CCFD-46BA-B0D6-82F11C4FD95D}"/>
              </a:ext>
            </a:extLst>
          </p:cNvPr>
          <p:cNvGrpSpPr/>
          <p:nvPr/>
        </p:nvGrpSpPr>
        <p:grpSpPr>
          <a:xfrm rot="10800000">
            <a:off x="0" y="1"/>
            <a:ext cx="9144000" cy="101600"/>
            <a:chOff x="0" y="5791200"/>
            <a:chExt cx="8084345" cy="330200"/>
          </a:xfrm>
        </p:grpSpPr>
        <p:sp>
          <p:nvSpPr>
            <p:cNvPr id="30" name="Rectangle 29">
              <a:extLst>
                <a:ext uri="{FF2B5EF4-FFF2-40B4-BE49-F238E27FC236}">
                  <a16:creationId xmlns:a16="http://schemas.microsoft.com/office/drawing/2014/main" id="{C8148C5A-A319-4997-9CCB-8B6470A8E25C}"/>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DA15B71-7DC0-4DA3-9BB6-07A0EC11B0FF}"/>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F69FCB5-CEFC-4AAC-BD93-64305CDD9A31}"/>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30DA9D0-1309-4AB6-8790-047AD0B23D0D}"/>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4F69584-4767-4C02-9636-A4FAABD48D64}"/>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7721C5E-AE91-4D61-AFA7-F395C032B121}"/>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87EF25A-EF87-4AF8-BAE6-9A04136163DC}"/>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3E3B6A-22E7-40EB-B9AD-C9F9445B9C2A}"/>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descr="https://upload.wikimedia.org/wikipedia/en/thumb/f/fa/COMSATS_Logo.svg/1024px-COMSATS_Logo.svg.png">
            <a:extLst>
              <a:ext uri="{FF2B5EF4-FFF2-40B4-BE49-F238E27FC236}">
                <a16:creationId xmlns:a16="http://schemas.microsoft.com/office/drawing/2014/main" id="{913896DF-E40E-40A0-B383-1D56FD3613F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493990"/>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9" presetClass="emph" presetSubtype="0" fill="hold" nodeType="withEffect">
                                  <p:stCondLst>
                                    <p:cond delay="0"/>
                                  </p:stCondLst>
                                  <p:childTnLst>
                                    <p:animClr clrSpc="rgb" dir="cw">
                                      <p:cBhvr override="childStyle">
                                        <p:cTn id="23" dur="500" fill="hold"/>
                                        <p:tgtEl>
                                          <p:spTgt spid="17">
                                            <p:txEl>
                                              <p:pRg st="2" end="2"/>
                                            </p:txEl>
                                          </p:spTgt>
                                        </p:tgtEl>
                                        <p:attrNameLst>
                                          <p:attrName>style.color</p:attrName>
                                        </p:attrNameLst>
                                      </p:cBhvr>
                                      <p:to>
                                        <a:srgbClr val="000000"/>
                                      </p:to>
                                    </p:animClr>
                                    <p:animClr clrSpc="rgb" dir="cw">
                                      <p:cBhvr>
                                        <p:cTn id="24" dur="500" fill="hold"/>
                                        <p:tgtEl>
                                          <p:spTgt spid="17">
                                            <p:txEl>
                                              <p:pRg st="2" end="2"/>
                                            </p:txEl>
                                          </p:spTgt>
                                        </p:tgtEl>
                                        <p:attrNameLst>
                                          <p:attrName>fillcolor</p:attrName>
                                        </p:attrNameLst>
                                      </p:cBhvr>
                                      <p:to>
                                        <a:srgbClr val="000000"/>
                                      </p:to>
                                    </p:animClr>
                                    <p:set>
                                      <p:cBhvr>
                                        <p:cTn id="25" dur="500" fill="hold"/>
                                        <p:tgtEl>
                                          <p:spTgt spid="17">
                                            <p:txEl>
                                              <p:pRg st="2" end="2"/>
                                            </p:txEl>
                                          </p:spTgt>
                                        </p:tgtEl>
                                        <p:attrNameLst>
                                          <p:attrName>fill.type</p:attrName>
                                        </p:attrNameLst>
                                      </p:cBhvr>
                                      <p:to>
                                        <p:strVal val="solid"/>
                                      </p:to>
                                    </p:set>
                                    <p:set>
                                      <p:cBhvr>
                                        <p:cTn id="26" dur="500" fill="hold"/>
                                        <p:tgtEl>
                                          <p:spTgt spid="17">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37</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00200"/>
            <a:ext cx="7848601" cy="505779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Essential Tips for Letter Writing [1/2]</a:t>
            </a:r>
            <a:endParaRPr lang="en-US" sz="2000" dirty="0">
              <a:solidFill>
                <a:schemeClr val="bg1">
                  <a:lumMod val="85000"/>
                </a:schemeClr>
              </a:solidFill>
              <a:latin typeface="Candara" pitchFamily="34" charset="0"/>
              <a:cs typeface="Arial" pitchFamily="34" charset="0"/>
            </a:endParaRPr>
          </a:p>
          <a:p>
            <a:pPr marL="457200" indent="-457200" algn="just">
              <a:spcBef>
                <a:spcPts val="750"/>
              </a:spcBef>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Be professional and courteous by sending your letter in a timely manner. Do not procrastinate.</a:t>
            </a:r>
          </a:p>
          <a:p>
            <a:pPr marL="457200" indent="-457200" algn="just">
              <a:spcBef>
                <a:spcPts val="750"/>
              </a:spcBef>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When responding to previous correspondence, it is often a good idea to repeat important information. Your response letter is also a wonderful opportunity to ask any questions or clear up any misunderstandings you might have.</a:t>
            </a:r>
          </a:p>
          <a:p>
            <a:pPr marL="457200" indent="-457200" algn="just">
              <a:spcBef>
                <a:spcPts val="750"/>
              </a:spcBef>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When asked for advice, respond quickly. Give advice only on the subject you have been asked about. Keep your advice simple and to the point, and make it easy for the person to respond if he or she wants to discuss the subject at greater length.</a:t>
            </a:r>
          </a:p>
          <a:p>
            <a:pPr marL="457200" indent="-457200" algn="just">
              <a:spcBef>
                <a:spcPts val="750"/>
              </a:spcBef>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If you have been asked for advice and do not feel that you can give it, express your regret, and suggest that someone else would be in a better position to be of assistance.</a:t>
            </a:r>
            <a:endParaRPr lang="en-US" sz="2000" dirty="0">
              <a:solidFill>
                <a:schemeClr val="bg1">
                  <a:lumMod val="85000"/>
                </a:schemeClr>
              </a:solidFill>
              <a:latin typeface="Candara" pitchFamily="34" charset="0"/>
              <a:cs typeface="Arial" pitchFamily="34" charset="0"/>
            </a:endParaRP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524000"/>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71" y="2096815"/>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6257CD8E-450C-47CD-A848-15DC2392DE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71" y="2848020"/>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blue sketch arrow png">
            <a:extLst>
              <a:ext uri="{FF2B5EF4-FFF2-40B4-BE49-F238E27FC236}">
                <a16:creationId xmlns:a16="http://schemas.microsoft.com/office/drawing/2014/main" id="{7D475EB2-3E3D-430A-933B-6A6B0FA7D1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71" y="4120891"/>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blue sketch arrow png">
            <a:extLst>
              <a:ext uri="{FF2B5EF4-FFF2-40B4-BE49-F238E27FC236}">
                <a16:creationId xmlns:a16="http://schemas.microsoft.com/office/drawing/2014/main" id="{707A7EDE-5280-4A48-BCA1-5A9A415B9B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71" y="5446395"/>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D3F21C3A-6231-4F38-8ADA-5F2AD4F80189}"/>
              </a:ext>
            </a:extLst>
          </p:cNvPr>
          <p:cNvGrpSpPr/>
          <p:nvPr/>
        </p:nvGrpSpPr>
        <p:grpSpPr>
          <a:xfrm>
            <a:off x="0" y="6756400"/>
            <a:ext cx="9144000" cy="101600"/>
            <a:chOff x="0" y="5791200"/>
            <a:chExt cx="8084345" cy="330200"/>
          </a:xfrm>
        </p:grpSpPr>
        <p:sp>
          <p:nvSpPr>
            <p:cNvPr id="24" name="Rectangle 23">
              <a:extLst>
                <a:ext uri="{FF2B5EF4-FFF2-40B4-BE49-F238E27FC236}">
                  <a16:creationId xmlns:a16="http://schemas.microsoft.com/office/drawing/2014/main" id="{EE44D17E-62E9-4B7C-9C2C-309D38986DDB}"/>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32F47A70-7C56-43EC-BDF5-8AEECBB41A54}"/>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FE183AAC-F484-4D85-BD46-728B7879F1E0}"/>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41148E7F-949E-4B62-98EB-9BD77F28BAC0}"/>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8" name="Rectangle 27">
              <a:extLst>
                <a:ext uri="{FF2B5EF4-FFF2-40B4-BE49-F238E27FC236}">
                  <a16:creationId xmlns:a16="http://schemas.microsoft.com/office/drawing/2014/main" id="{D801A4AD-D618-421E-BEE4-19BCFECD71D8}"/>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AEE9844C-C845-4A40-BEAE-316DB6E2E4DC}"/>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8451A9F9-66BE-4D8A-8117-5976049A6FB4}"/>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1" name="Rectangle 30">
              <a:extLst>
                <a:ext uri="{FF2B5EF4-FFF2-40B4-BE49-F238E27FC236}">
                  <a16:creationId xmlns:a16="http://schemas.microsoft.com/office/drawing/2014/main" id="{0939E013-73E6-4716-8373-345389036897}"/>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2" name="Group 31">
            <a:extLst>
              <a:ext uri="{FF2B5EF4-FFF2-40B4-BE49-F238E27FC236}">
                <a16:creationId xmlns:a16="http://schemas.microsoft.com/office/drawing/2014/main" id="{1A56A51B-FA71-4856-8ACE-4F7F5B3C29BD}"/>
              </a:ext>
            </a:extLst>
          </p:cNvPr>
          <p:cNvGrpSpPr/>
          <p:nvPr/>
        </p:nvGrpSpPr>
        <p:grpSpPr>
          <a:xfrm rot="10800000">
            <a:off x="0" y="1"/>
            <a:ext cx="9144000" cy="101600"/>
            <a:chOff x="0" y="5791200"/>
            <a:chExt cx="8084345" cy="330200"/>
          </a:xfrm>
        </p:grpSpPr>
        <p:sp>
          <p:nvSpPr>
            <p:cNvPr id="33" name="Rectangle 32">
              <a:extLst>
                <a:ext uri="{FF2B5EF4-FFF2-40B4-BE49-F238E27FC236}">
                  <a16:creationId xmlns:a16="http://schemas.microsoft.com/office/drawing/2014/main" id="{2641F3A9-780D-4401-96C6-00AEBB44BB89}"/>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1C4976F-A77C-47BF-B5DA-4C0DC10BF83D}"/>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84E042B-901A-456C-BEB2-4DA565E14539}"/>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CC4BE66-8A6C-42EB-8328-8438D7F49B49}"/>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36804A1-2171-492B-A758-93920B3E2D90}"/>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24B102C-884C-4600-AF4E-9CB5F857A04D}"/>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41E6805-AAD6-4EE2-99EC-3BC7F9030C48}"/>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79400B6-65AA-4CB6-8DA0-8237F7140B3E}"/>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icture 50" descr="https://upload.wikimedia.org/wikipedia/en/thumb/f/fa/COMSATS_Logo.svg/1024px-COMSATS_Logo.svg.png">
            <a:extLst>
              <a:ext uri="{FF2B5EF4-FFF2-40B4-BE49-F238E27FC236}">
                <a16:creationId xmlns:a16="http://schemas.microsoft.com/office/drawing/2014/main" id="{3BEE3924-C6A2-4763-8CDC-9FB825E93CA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937521"/>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7">
                                            <p:txEl>
                                              <p:pRg st="3" end="3"/>
                                            </p:txEl>
                                          </p:spTgt>
                                        </p:tgtEl>
                                        <p:attrNameLst>
                                          <p:attrName>style.color</p:attrName>
                                        </p:attrNameLst>
                                      </p:cBhvr>
                                      <p:to>
                                        <a:srgbClr val="000000"/>
                                      </p:to>
                                    </p:animClr>
                                    <p:animClr clrSpc="rgb" dir="cw">
                                      <p:cBhvr>
                                        <p:cTn id="37" dur="500" fill="hold"/>
                                        <p:tgtEl>
                                          <p:spTgt spid="17">
                                            <p:txEl>
                                              <p:pRg st="3" end="3"/>
                                            </p:txEl>
                                          </p:spTgt>
                                        </p:tgtEl>
                                        <p:attrNameLst>
                                          <p:attrName>fillcolor</p:attrName>
                                        </p:attrNameLst>
                                      </p:cBhvr>
                                      <p:to>
                                        <a:srgbClr val="000000"/>
                                      </p:to>
                                    </p:animClr>
                                    <p:set>
                                      <p:cBhvr>
                                        <p:cTn id="38" dur="500" fill="hold"/>
                                        <p:tgtEl>
                                          <p:spTgt spid="17">
                                            <p:txEl>
                                              <p:pRg st="3" end="3"/>
                                            </p:txEl>
                                          </p:spTgt>
                                        </p:tgtEl>
                                        <p:attrNameLst>
                                          <p:attrName>fill.type</p:attrName>
                                        </p:attrNameLst>
                                      </p:cBhvr>
                                      <p:to>
                                        <p:strVal val="solid"/>
                                      </p:to>
                                    </p:set>
                                    <p:set>
                                      <p:cBhvr>
                                        <p:cTn id="39" dur="500" fill="hold"/>
                                        <p:tgtEl>
                                          <p:spTgt spid="17">
                                            <p:txEl>
                                              <p:pRg st="3" end="3"/>
                                            </p:txEl>
                                          </p:spTgt>
                                        </p:tgtEl>
                                        <p:attrNameLst>
                                          <p:attrName>fill.on</p:attrName>
                                        </p:attrNameLst>
                                      </p:cBhvr>
                                      <p:to>
                                        <p:strVal val="true"/>
                                      </p:to>
                                    </p:set>
                                  </p:childTnLst>
                                </p:cTn>
                              </p:par>
                              <p:par>
                                <p:cTn id="40" presetID="2" presetClass="entr" presetSubtype="8"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dir="cw">
                                      <p:cBhvr override="childStyle">
                                        <p:cTn id="47" dur="500" fill="hold"/>
                                        <p:tgtEl>
                                          <p:spTgt spid="17">
                                            <p:txEl>
                                              <p:pRg st="4" end="4"/>
                                            </p:txEl>
                                          </p:spTgt>
                                        </p:tgtEl>
                                        <p:attrNameLst>
                                          <p:attrName>style.color</p:attrName>
                                        </p:attrNameLst>
                                      </p:cBhvr>
                                      <p:to>
                                        <a:srgbClr val="000000"/>
                                      </p:to>
                                    </p:animClr>
                                    <p:animClr clrSpc="rgb" dir="cw">
                                      <p:cBhvr>
                                        <p:cTn id="48" dur="500" fill="hold"/>
                                        <p:tgtEl>
                                          <p:spTgt spid="17">
                                            <p:txEl>
                                              <p:pRg st="4" end="4"/>
                                            </p:txEl>
                                          </p:spTgt>
                                        </p:tgtEl>
                                        <p:attrNameLst>
                                          <p:attrName>fillcolor</p:attrName>
                                        </p:attrNameLst>
                                      </p:cBhvr>
                                      <p:to>
                                        <a:srgbClr val="000000"/>
                                      </p:to>
                                    </p:animClr>
                                    <p:set>
                                      <p:cBhvr>
                                        <p:cTn id="49" dur="500" fill="hold"/>
                                        <p:tgtEl>
                                          <p:spTgt spid="17">
                                            <p:txEl>
                                              <p:pRg st="4" end="4"/>
                                            </p:txEl>
                                          </p:spTgt>
                                        </p:tgtEl>
                                        <p:attrNameLst>
                                          <p:attrName>fill.type</p:attrName>
                                        </p:attrNameLst>
                                      </p:cBhvr>
                                      <p:to>
                                        <p:strVal val="solid"/>
                                      </p:to>
                                    </p:set>
                                    <p:set>
                                      <p:cBhvr>
                                        <p:cTn id="50" dur="500" fill="hold"/>
                                        <p:tgtEl>
                                          <p:spTgt spid="17">
                                            <p:txEl>
                                              <p:pRg st="4" end="4"/>
                                            </p:txEl>
                                          </p:spTgt>
                                        </p:tgtEl>
                                        <p:attrNameLst>
                                          <p:attrName>fill.on</p:attrName>
                                        </p:attrNameLst>
                                      </p:cBhvr>
                                      <p:to>
                                        <p:strVal val="true"/>
                                      </p:to>
                                    </p:set>
                                  </p:childTnLst>
                                </p:cTn>
                              </p:par>
                              <p:par>
                                <p:cTn id="51" presetID="2" presetClass="entr" presetSubtype="8"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38</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00200"/>
            <a:ext cx="7848601" cy="413446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Essential Tips for Letter Writing [2/2]</a:t>
            </a:r>
            <a:endParaRPr lang="en-US" sz="2000" dirty="0">
              <a:solidFill>
                <a:schemeClr val="bg1">
                  <a:lumMod val="85000"/>
                </a:schemeClr>
              </a:solidFill>
              <a:latin typeface="Candara" pitchFamily="34" charset="0"/>
              <a:cs typeface="Arial" pitchFamily="34" charset="0"/>
            </a:endParaRPr>
          </a:p>
          <a:p>
            <a:pPr marL="457200" indent="-457200" algn="just">
              <a:spcBef>
                <a:spcPts val="750"/>
              </a:spcBef>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Avoid comments or expressions of personal opinion, unless they are complimentary.</a:t>
            </a:r>
          </a:p>
          <a:p>
            <a:pPr marL="457200" indent="-457200" algn="just">
              <a:spcBef>
                <a:spcPts val="750"/>
              </a:spcBef>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Even if your letter contains negative information (such as declining a job offer, denying someone credit, or declining to follow a suggestion), the tone should still be positive and courteous.</a:t>
            </a:r>
          </a:p>
          <a:p>
            <a:pPr marL="457200" indent="-457200" algn="just">
              <a:spcBef>
                <a:spcPts val="750"/>
              </a:spcBef>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When responding to your reader, a long letter is generally not necessary. Just include enough information to address the issue at hand.</a:t>
            </a:r>
          </a:p>
          <a:p>
            <a:pPr marL="457200" indent="-457200" algn="just">
              <a:spcBef>
                <a:spcPts val="750"/>
              </a:spcBef>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It is often a good idea to thank the reader for his or her time and interest.</a:t>
            </a:r>
            <a:endParaRPr lang="en-US" sz="2000" dirty="0">
              <a:solidFill>
                <a:schemeClr val="bg1">
                  <a:lumMod val="85000"/>
                </a:schemeClr>
              </a:solidFill>
              <a:latin typeface="Candara" pitchFamily="34" charset="0"/>
              <a:cs typeface="Arial" pitchFamily="34" charset="0"/>
            </a:endParaRP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524000"/>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71" y="2096815"/>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 name="Picture 2" descr="Image result for blue sketch arrow png">
            <a:extLst>
              <a:ext uri="{FF2B5EF4-FFF2-40B4-BE49-F238E27FC236}">
                <a16:creationId xmlns:a16="http://schemas.microsoft.com/office/drawing/2014/main" id="{6257CD8E-450C-47CD-A848-15DC2392DE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71" y="2821409"/>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blue sketch arrow png">
            <a:extLst>
              <a:ext uri="{FF2B5EF4-FFF2-40B4-BE49-F238E27FC236}">
                <a16:creationId xmlns:a16="http://schemas.microsoft.com/office/drawing/2014/main" id="{7D475EB2-3E3D-430A-933B-6A6B0FA7D1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71" y="3827781"/>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blue sketch arrow png">
            <a:extLst>
              <a:ext uri="{FF2B5EF4-FFF2-40B4-BE49-F238E27FC236}">
                <a16:creationId xmlns:a16="http://schemas.microsoft.com/office/drawing/2014/main" id="{707A7EDE-5280-4A48-BCA1-5A9A415B9B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71" y="4839753"/>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CC49B118-5827-4DEC-A987-889DBC67FFD2}"/>
              </a:ext>
            </a:extLst>
          </p:cNvPr>
          <p:cNvGrpSpPr/>
          <p:nvPr/>
        </p:nvGrpSpPr>
        <p:grpSpPr>
          <a:xfrm>
            <a:off x="0" y="6756400"/>
            <a:ext cx="9144000" cy="101600"/>
            <a:chOff x="0" y="5791200"/>
            <a:chExt cx="8084345" cy="330200"/>
          </a:xfrm>
        </p:grpSpPr>
        <p:sp>
          <p:nvSpPr>
            <p:cNvPr id="24" name="Rectangle 23">
              <a:extLst>
                <a:ext uri="{FF2B5EF4-FFF2-40B4-BE49-F238E27FC236}">
                  <a16:creationId xmlns:a16="http://schemas.microsoft.com/office/drawing/2014/main" id="{CB20A35D-9AFF-4161-AC9A-B4378364A477}"/>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CB0B64BE-35F5-4316-A7B3-512F024487F7}"/>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F85F963A-4FFA-4923-A275-29F362BB5F2A}"/>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FE8AB13B-27FE-460C-B449-B8B1D40DC703}"/>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8" name="Rectangle 27">
              <a:extLst>
                <a:ext uri="{FF2B5EF4-FFF2-40B4-BE49-F238E27FC236}">
                  <a16:creationId xmlns:a16="http://schemas.microsoft.com/office/drawing/2014/main" id="{DD3EEC9C-70FD-42BF-819A-D392F2847E3E}"/>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EC5D5874-6F89-48E4-8ADA-B842D8AF766E}"/>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2CC2E957-CA95-4FF6-9820-7B7BF86E38DE}"/>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1" name="Rectangle 30">
              <a:extLst>
                <a:ext uri="{FF2B5EF4-FFF2-40B4-BE49-F238E27FC236}">
                  <a16:creationId xmlns:a16="http://schemas.microsoft.com/office/drawing/2014/main" id="{4B601094-541C-4E72-B36A-AC3F87C8F75E}"/>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2" name="Group 31">
            <a:extLst>
              <a:ext uri="{FF2B5EF4-FFF2-40B4-BE49-F238E27FC236}">
                <a16:creationId xmlns:a16="http://schemas.microsoft.com/office/drawing/2014/main" id="{B969F9E2-FA27-4354-8EDC-3C78C4E8DD25}"/>
              </a:ext>
            </a:extLst>
          </p:cNvPr>
          <p:cNvGrpSpPr/>
          <p:nvPr/>
        </p:nvGrpSpPr>
        <p:grpSpPr>
          <a:xfrm rot="10800000">
            <a:off x="0" y="1"/>
            <a:ext cx="9144000" cy="101600"/>
            <a:chOff x="0" y="5791200"/>
            <a:chExt cx="8084345" cy="330200"/>
          </a:xfrm>
        </p:grpSpPr>
        <p:sp>
          <p:nvSpPr>
            <p:cNvPr id="33" name="Rectangle 32">
              <a:extLst>
                <a:ext uri="{FF2B5EF4-FFF2-40B4-BE49-F238E27FC236}">
                  <a16:creationId xmlns:a16="http://schemas.microsoft.com/office/drawing/2014/main" id="{C651452F-3BDA-428C-AEE0-93E539455405}"/>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418691B-358E-4B6A-BC33-81C4D9639668}"/>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D2115D6-6FD3-45F9-85BF-21674242AFD2}"/>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3C11AC1-DB16-4222-8FCE-67AA3A30F953}"/>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83FFC94-95C6-4E05-9972-1F7A9BBA6580}"/>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0E5ACB2-2CEF-400E-AA20-5E5187D93D69}"/>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E37E70D-1A67-4A68-8A58-F054BDC09CD0}"/>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A4DE629-D8D8-41CD-80F6-759B48A57C4A}"/>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icture 50" descr="https://upload.wikimedia.org/wikipedia/en/thumb/f/fa/COMSATS_Logo.svg/1024px-COMSATS_Logo.svg.png">
            <a:extLst>
              <a:ext uri="{FF2B5EF4-FFF2-40B4-BE49-F238E27FC236}">
                <a16:creationId xmlns:a16="http://schemas.microsoft.com/office/drawing/2014/main" id="{ED4FE097-FB88-4481-BB21-F31BCA5649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915089"/>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7">
                                            <p:txEl>
                                              <p:pRg st="3" end="3"/>
                                            </p:txEl>
                                          </p:spTgt>
                                        </p:tgtEl>
                                        <p:attrNameLst>
                                          <p:attrName>style.color</p:attrName>
                                        </p:attrNameLst>
                                      </p:cBhvr>
                                      <p:to>
                                        <a:srgbClr val="000000"/>
                                      </p:to>
                                    </p:animClr>
                                    <p:animClr clrSpc="rgb" dir="cw">
                                      <p:cBhvr>
                                        <p:cTn id="37" dur="500" fill="hold"/>
                                        <p:tgtEl>
                                          <p:spTgt spid="17">
                                            <p:txEl>
                                              <p:pRg st="3" end="3"/>
                                            </p:txEl>
                                          </p:spTgt>
                                        </p:tgtEl>
                                        <p:attrNameLst>
                                          <p:attrName>fillcolor</p:attrName>
                                        </p:attrNameLst>
                                      </p:cBhvr>
                                      <p:to>
                                        <a:srgbClr val="000000"/>
                                      </p:to>
                                    </p:animClr>
                                    <p:set>
                                      <p:cBhvr>
                                        <p:cTn id="38" dur="500" fill="hold"/>
                                        <p:tgtEl>
                                          <p:spTgt spid="17">
                                            <p:txEl>
                                              <p:pRg st="3" end="3"/>
                                            </p:txEl>
                                          </p:spTgt>
                                        </p:tgtEl>
                                        <p:attrNameLst>
                                          <p:attrName>fill.type</p:attrName>
                                        </p:attrNameLst>
                                      </p:cBhvr>
                                      <p:to>
                                        <p:strVal val="solid"/>
                                      </p:to>
                                    </p:set>
                                    <p:set>
                                      <p:cBhvr>
                                        <p:cTn id="39" dur="500" fill="hold"/>
                                        <p:tgtEl>
                                          <p:spTgt spid="17">
                                            <p:txEl>
                                              <p:pRg st="3" end="3"/>
                                            </p:txEl>
                                          </p:spTgt>
                                        </p:tgtEl>
                                        <p:attrNameLst>
                                          <p:attrName>fill.on</p:attrName>
                                        </p:attrNameLst>
                                      </p:cBhvr>
                                      <p:to>
                                        <p:strVal val="true"/>
                                      </p:to>
                                    </p:set>
                                  </p:childTnLst>
                                </p:cTn>
                              </p:par>
                              <p:par>
                                <p:cTn id="40" presetID="2" presetClass="entr" presetSubtype="8"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dir="cw">
                                      <p:cBhvr override="childStyle">
                                        <p:cTn id="47" dur="500" fill="hold"/>
                                        <p:tgtEl>
                                          <p:spTgt spid="17">
                                            <p:txEl>
                                              <p:pRg st="4" end="4"/>
                                            </p:txEl>
                                          </p:spTgt>
                                        </p:tgtEl>
                                        <p:attrNameLst>
                                          <p:attrName>style.color</p:attrName>
                                        </p:attrNameLst>
                                      </p:cBhvr>
                                      <p:to>
                                        <a:srgbClr val="000000"/>
                                      </p:to>
                                    </p:animClr>
                                    <p:animClr clrSpc="rgb" dir="cw">
                                      <p:cBhvr>
                                        <p:cTn id="48" dur="500" fill="hold"/>
                                        <p:tgtEl>
                                          <p:spTgt spid="17">
                                            <p:txEl>
                                              <p:pRg st="4" end="4"/>
                                            </p:txEl>
                                          </p:spTgt>
                                        </p:tgtEl>
                                        <p:attrNameLst>
                                          <p:attrName>fillcolor</p:attrName>
                                        </p:attrNameLst>
                                      </p:cBhvr>
                                      <p:to>
                                        <a:srgbClr val="000000"/>
                                      </p:to>
                                    </p:animClr>
                                    <p:set>
                                      <p:cBhvr>
                                        <p:cTn id="49" dur="500" fill="hold"/>
                                        <p:tgtEl>
                                          <p:spTgt spid="17">
                                            <p:txEl>
                                              <p:pRg st="4" end="4"/>
                                            </p:txEl>
                                          </p:spTgt>
                                        </p:tgtEl>
                                        <p:attrNameLst>
                                          <p:attrName>fill.type</p:attrName>
                                        </p:attrNameLst>
                                      </p:cBhvr>
                                      <p:to>
                                        <p:strVal val="solid"/>
                                      </p:to>
                                    </p:set>
                                    <p:set>
                                      <p:cBhvr>
                                        <p:cTn id="50" dur="500" fill="hold"/>
                                        <p:tgtEl>
                                          <p:spTgt spid="17">
                                            <p:txEl>
                                              <p:pRg st="4" end="4"/>
                                            </p:txEl>
                                          </p:spTgt>
                                        </p:tgtEl>
                                        <p:attrNameLst>
                                          <p:attrName>fill.on</p:attrName>
                                        </p:attrNameLst>
                                      </p:cBhvr>
                                      <p:to>
                                        <p:strVal val="true"/>
                                      </p:to>
                                    </p:set>
                                  </p:childTnLst>
                                </p:cTn>
                              </p:par>
                              <p:par>
                                <p:cTn id="51" presetID="2" presetClass="entr" presetSubtype="8"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7220" y="735271"/>
            <a:ext cx="4804787"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Conclusions</a:t>
            </a:r>
          </a:p>
        </p:txBody>
      </p:sp>
      <p:sp>
        <p:nvSpPr>
          <p:cNvPr id="6" name="TextBox 5"/>
          <p:cNvSpPr txBox="1"/>
          <p:nvPr/>
        </p:nvSpPr>
        <p:spPr>
          <a:xfrm>
            <a:off x="829511" y="1802018"/>
            <a:ext cx="7848601" cy="23083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tx1">
                    <a:lumMod val="75000"/>
                    <a:lumOff val="25000"/>
                  </a:schemeClr>
                </a:solidFill>
                <a:latin typeface="Candara" pitchFamily="34" charset="0"/>
                <a:cs typeface="Arial" pitchFamily="34" charset="0"/>
              </a:rPr>
              <a:t>Complaint Letter</a:t>
            </a:r>
          </a:p>
          <a:p>
            <a:pPr marL="342900" indent="-342900">
              <a:lnSpc>
                <a:spcPct val="150000"/>
              </a:lnSpc>
              <a:buFont typeface="Arial" panose="020B0604020202020204" pitchFamily="34" charset="0"/>
              <a:buChar char="•"/>
            </a:pPr>
            <a:r>
              <a:rPr lang="en-US" sz="2400">
                <a:solidFill>
                  <a:schemeClr val="tx1">
                    <a:lumMod val="75000"/>
                    <a:lumOff val="25000"/>
                  </a:schemeClr>
                </a:solidFill>
                <a:latin typeface="Candara" pitchFamily="34" charset="0"/>
                <a:cs typeface="Arial" pitchFamily="34" charset="0"/>
              </a:rPr>
              <a:t>Cover Letter</a:t>
            </a:r>
            <a:endParaRPr lang="en-US" sz="2400" dirty="0">
              <a:solidFill>
                <a:schemeClr val="tx1">
                  <a:lumMod val="75000"/>
                  <a:lumOff val="25000"/>
                </a:schemeClr>
              </a:solidFill>
              <a:latin typeface="Candara" pitchFamily="34" charset="0"/>
              <a:cs typeface="Arial" pitchFamily="34" charset="0"/>
            </a:endParaRPr>
          </a:p>
          <a:p>
            <a:pPr marL="342900" indent="-342900">
              <a:lnSpc>
                <a:spcPct val="150000"/>
              </a:lnSpc>
              <a:buFont typeface="Arial" panose="020B0604020202020204" pitchFamily="34" charset="0"/>
              <a:buChar char="•"/>
            </a:pPr>
            <a:r>
              <a:rPr lang="en-US" sz="2400" dirty="0">
                <a:solidFill>
                  <a:schemeClr val="tx1">
                    <a:lumMod val="75000"/>
                    <a:lumOff val="25000"/>
                  </a:schemeClr>
                </a:solidFill>
                <a:latin typeface="Candara" pitchFamily="34" charset="0"/>
                <a:cs typeface="Arial" pitchFamily="34" charset="0"/>
              </a:rPr>
              <a:t>Good News Letter</a:t>
            </a:r>
          </a:p>
          <a:p>
            <a:pPr marL="342900" indent="-342900">
              <a:lnSpc>
                <a:spcPct val="150000"/>
              </a:lnSpc>
              <a:buFont typeface="Arial" panose="020B0604020202020204" pitchFamily="34" charset="0"/>
              <a:buChar char="•"/>
            </a:pPr>
            <a:r>
              <a:rPr lang="en-US" sz="2400" dirty="0">
                <a:solidFill>
                  <a:schemeClr val="tx1">
                    <a:lumMod val="75000"/>
                    <a:lumOff val="25000"/>
                  </a:schemeClr>
                </a:solidFill>
                <a:latin typeface="Candara" pitchFamily="34" charset="0"/>
                <a:cs typeface="Arial" pitchFamily="34" charset="0"/>
              </a:rPr>
              <a:t>Bad News Letter</a:t>
            </a:r>
          </a:p>
        </p:txBody>
      </p:sp>
      <p:sp>
        <p:nvSpPr>
          <p:cNvPr id="2" name="Slide Number Placeholder 1"/>
          <p:cNvSpPr>
            <a:spLocks noGrp="1"/>
          </p:cNvSpPr>
          <p:nvPr>
            <p:ph type="sldNum" sz="quarter" idx="12"/>
          </p:nvPr>
        </p:nvSpPr>
        <p:spPr/>
        <p:txBody>
          <a:bodyPr/>
          <a:lstStyle/>
          <a:p>
            <a:fld id="{08A8661F-1CDE-4F7E-AE93-7F9785FD6839}" type="slidenum">
              <a:rPr lang="en-US" smtClean="0"/>
              <a:pPr/>
              <a:t>39</a:t>
            </a:fld>
            <a:endParaRPr lang="en-US"/>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4C0D828-078E-4C5B-BFBD-E31B0F4EB208}"/>
              </a:ext>
            </a:extLst>
          </p:cNvPr>
          <p:cNvGrpSpPr/>
          <p:nvPr/>
        </p:nvGrpSpPr>
        <p:grpSpPr>
          <a:xfrm>
            <a:off x="0" y="6756400"/>
            <a:ext cx="9144000" cy="101600"/>
            <a:chOff x="0" y="5791200"/>
            <a:chExt cx="8084345" cy="330200"/>
          </a:xfrm>
        </p:grpSpPr>
        <p:sp>
          <p:nvSpPr>
            <p:cNvPr id="17" name="Rectangle 16">
              <a:extLst>
                <a:ext uri="{FF2B5EF4-FFF2-40B4-BE49-F238E27FC236}">
                  <a16:creationId xmlns:a16="http://schemas.microsoft.com/office/drawing/2014/main" id="{31DFE90F-358E-4A4C-9BFF-6345E597DF05}"/>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Rectangle 17">
              <a:extLst>
                <a:ext uri="{FF2B5EF4-FFF2-40B4-BE49-F238E27FC236}">
                  <a16:creationId xmlns:a16="http://schemas.microsoft.com/office/drawing/2014/main" id="{AD3E332C-F0D7-4BE1-BA03-D4C622180FD9}"/>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Rectangle 18">
              <a:extLst>
                <a:ext uri="{FF2B5EF4-FFF2-40B4-BE49-F238E27FC236}">
                  <a16:creationId xmlns:a16="http://schemas.microsoft.com/office/drawing/2014/main" id="{6B1861C0-C52F-442C-AB3B-44A54F24F070}"/>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Rectangle 19">
              <a:extLst>
                <a:ext uri="{FF2B5EF4-FFF2-40B4-BE49-F238E27FC236}">
                  <a16:creationId xmlns:a16="http://schemas.microsoft.com/office/drawing/2014/main" id="{13E3C2E5-BF97-45AD-8D4B-7C052D1BE6A7}"/>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1" name="Rectangle 20">
              <a:extLst>
                <a:ext uri="{FF2B5EF4-FFF2-40B4-BE49-F238E27FC236}">
                  <a16:creationId xmlns:a16="http://schemas.microsoft.com/office/drawing/2014/main" id="{07903B63-46CA-4BB4-9B82-BE67F4C2832F}"/>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Rectangle 21">
              <a:extLst>
                <a:ext uri="{FF2B5EF4-FFF2-40B4-BE49-F238E27FC236}">
                  <a16:creationId xmlns:a16="http://schemas.microsoft.com/office/drawing/2014/main" id="{83AEBF78-CB10-4E42-A16B-F01B9B3CEBC4}"/>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Rectangle 22">
              <a:extLst>
                <a:ext uri="{FF2B5EF4-FFF2-40B4-BE49-F238E27FC236}">
                  <a16:creationId xmlns:a16="http://schemas.microsoft.com/office/drawing/2014/main" id="{33DEAD5F-BDFC-45A2-B5EC-1DAC851115D8}"/>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AABDD17D-16F8-4248-A030-A8322867DE1F}"/>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25" name="Group 24">
            <a:extLst>
              <a:ext uri="{FF2B5EF4-FFF2-40B4-BE49-F238E27FC236}">
                <a16:creationId xmlns:a16="http://schemas.microsoft.com/office/drawing/2014/main" id="{E53C954C-BF5D-456E-BC28-9013BE758D50}"/>
              </a:ext>
            </a:extLst>
          </p:cNvPr>
          <p:cNvGrpSpPr/>
          <p:nvPr/>
        </p:nvGrpSpPr>
        <p:grpSpPr>
          <a:xfrm rot="10800000">
            <a:off x="0" y="1"/>
            <a:ext cx="9144000" cy="101600"/>
            <a:chOff x="0" y="5791200"/>
            <a:chExt cx="8084345" cy="330200"/>
          </a:xfrm>
        </p:grpSpPr>
        <p:sp>
          <p:nvSpPr>
            <p:cNvPr id="26" name="Rectangle 25">
              <a:extLst>
                <a:ext uri="{FF2B5EF4-FFF2-40B4-BE49-F238E27FC236}">
                  <a16:creationId xmlns:a16="http://schemas.microsoft.com/office/drawing/2014/main" id="{67F8DCF4-6034-400F-8E5F-574FF29FDCF3}"/>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EB6C185-249E-45F4-81E5-40244DA724BC}"/>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172F479-D0E8-44BA-9A23-EE730E397217}"/>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0E530F3-583F-41C2-90A9-BE5185F19B13}"/>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B298855B-7771-4FDE-8E58-DE03859B4116}"/>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428D706-4CE2-4476-A8A5-A3312CFA76D8}"/>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BF492C4-2143-42CE-9C29-301552D539D5}"/>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BBC59A3-5905-417E-ADCE-969A141EE244}"/>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descr="https://upload.wikimedia.org/wikipedia/en/thumb/f/fa/COMSATS_Logo.svg/1024px-COMSATS_Logo.svg.png">
            <a:extLst>
              <a:ext uri="{FF2B5EF4-FFF2-40B4-BE49-F238E27FC236}">
                <a16:creationId xmlns:a16="http://schemas.microsoft.com/office/drawing/2014/main" id="{E6CC6A0C-3E98-4F19-8378-8400A2BB3A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907121"/>
      </p:ext>
    </p:extLst>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8A8661F-1CDE-4F7E-AE93-7F9785FD6839}" type="slidenum">
              <a:rPr lang="en-US" smtClean="0"/>
              <a:pPr/>
              <a:t>4</a:t>
            </a:fld>
            <a:endParaRPr lang="en-US" dirty="0"/>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4CFD7C8-F8B9-4012-B652-6A3BF382EA3C}"/>
              </a:ext>
            </a:extLst>
          </p:cNvPr>
          <p:cNvSpPr>
            <a:spLocks noGrp="1"/>
          </p:cNvSpPr>
          <p:nvPr>
            <p:ph idx="1"/>
          </p:nvPr>
        </p:nvSpPr>
        <p:spPr>
          <a:xfrm>
            <a:off x="152400" y="6324600"/>
            <a:ext cx="8517247" cy="286791"/>
          </a:xfrm>
        </p:spPr>
        <p:txBody>
          <a:bodyPr>
            <a:normAutofit/>
          </a:bodyPr>
          <a:lstStyle/>
          <a:p>
            <a:pPr marL="0" indent="0">
              <a:buNone/>
            </a:pPr>
            <a:r>
              <a:rPr lang="en-US" sz="1400" b="1" dirty="0"/>
              <a:t>Source: </a:t>
            </a:r>
            <a:r>
              <a:rPr lang="en-US" sz="1400" dirty="0"/>
              <a:t>http://bizcommunicationcoach.com/wp-content/uploads/2016/03/What-is-complaint-letter-1.jpg</a:t>
            </a:r>
          </a:p>
        </p:txBody>
      </p:sp>
      <p:pic>
        <p:nvPicPr>
          <p:cNvPr id="7" name="Picture 6">
            <a:extLst>
              <a:ext uri="{FF2B5EF4-FFF2-40B4-BE49-F238E27FC236}">
                <a16:creationId xmlns:a16="http://schemas.microsoft.com/office/drawing/2014/main" id="{1976808B-A1FB-4325-B63D-1A3AD85FC6C0}"/>
              </a:ext>
            </a:extLst>
          </p:cNvPr>
          <p:cNvPicPr>
            <a:picLocks noChangeAspect="1"/>
          </p:cNvPicPr>
          <p:nvPr/>
        </p:nvPicPr>
        <p:blipFill>
          <a:blip r:embed="rId4"/>
          <a:stretch>
            <a:fillRect/>
          </a:stretch>
        </p:blipFill>
        <p:spPr>
          <a:xfrm>
            <a:off x="7150043" y="2057400"/>
            <a:ext cx="1993957" cy="1568369"/>
          </a:xfrm>
          <a:prstGeom prst="rect">
            <a:avLst/>
          </a:prstGeom>
        </p:spPr>
      </p:pic>
      <p:pic>
        <p:nvPicPr>
          <p:cNvPr id="9" name="Picture 2">
            <a:extLst>
              <a:ext uri="{FF2B5EF4-FFF2-40B4-BE49-F238E27FC236}">
                <a16:creationId xmlns:a16="http://schemas.microsoft.com/office/drawing/2014/main" id="{20DC4FA3-F08C-48BA-B348-D1F0B572DEB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29000" t="9778" r="29000" b="12000"/>
          <a:stretch/>
        </p:blipFill>
        <p:spPr bwMode="auto">
          <a:xfrm>
            <a:off x="1319645" y="329301"/>
            <a:ext cx="5650050" cy="5919099"/>
          </a:xfrm>
          <a:prstGeom prst="rect">
            <a:avLst/>
          </a:prstGeom>
          <a:ln>
            <a:noFill/>
          </a:ln>
          <a:effectLst>
            <a:outerShdw blurRad="190500" algn="tl" rotWithShape="0">
              <a:srgbClr val="000000">
                <a:alpha val="70000"/>
              </a:srgbClr>
            </a:outerShdw>
          </a:effectLst>
        </p:spPr>
      </p:pic>
      <p:grpSp>
        <p:nvGrpSpPr>
          <p:cNvPr id="10" name="Group 9">
            <a:extLst>
              <a:ext uri="{FF2B5EF4-FFF2-40B4-BE49-F238E27FC236}">
                <a16:creationId xmlns:a16="http://schemas.microsoft.com/office/drawing/2014/main" id="{CC1D23DF-EC51-4A09-9002-0D45D42F61C8}"/>
              </a:ext>
            </a:extLst>
          </p:cNvPr>
          <p:cNvGrpSpPr/>
          <p:nvPr/>
        </p:nvGrpSpPr>
        <p:grpSpPr>
          <a:xfrm>
            <a:off x="0" y="6756400"/>
            <a:ext cx="9144000" cy="101600"/>
            <a:chOff x="0" y="5791200"/>
            <a:chExt cx="8084345" cy="330200"/>
          </a:xfrm>
        </p:grpSpPr>
        <p:sp>
          <p:nvSpPr>
            <p:cNvPr id="11" name="Rectangle 10">
              <a:extLst>
                <a:ext uri="{FF2B5EF4-FFF2-40B4-BE49-F238E27FC236}">
                  <a16:creationId xmlns:a16="http://schemas.microsoft.com/office/drawing/2014/main" id="{2477DE09-975F-43A7-A552-219D076AF7C1}"/>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Rectangle 11">
              <a:extLst>
                <a:ext uri="{FF2B5EF4-FFF2-40B4-BE49-F238E27FC236}">
                  <a16:creationId xmlns:a16="http://schemas.microsoft.com/office/drawing/2014/main" id="{B541961B-6CA6-45B8-AC8F-71F0C04C1FE4}"/>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Rectangle 12">
              <a:extLst>
                <a:ext uri="{FF2B5EF4-FFF2-40B4-BE49-F238E27FC236}">
                  <a16:creationId xmlns:a16="http://schemas.microsoft.com/office/drawing/2014/main" id="{B7BB1B4E-56EB-4DDB-BE00-089E2863E58D}"/>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Rectangle 13">
              <a:extLst>
                <a:ext uri="{FF2B5EF4-FFF2-40B4-BE49-F238E27FC236}">
                  <a16:creationId xmlns:a16="http://schemas.microsoft.com/office/drawing/2014/main" id="{A3FB62EF-7E08-476D-9781-031033E0C2F2}"/>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Rectangle 14">
              <a:extLst>
                <a:ext uri="{FF2B5EF4-FFF2-40B4-BE49-F238E27FC236}">
                  <a16:creationId xmlns:a16="http://schemas.microsoft.com/office/drawing/2014/main" id="{FCDA5461-BE16-4C66-AE81-B67B3DD3B555}"/>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Rectangle 15">
              <a:extLst>
                <a:ext uri="{FF2B5EF4-FFF2-40B4-BE49-F238E27FC236}">
                  <a16:creationId xmlns:a16="http://schemas.microsoft.com/office/drawing/2014/main" id="{B477E18B-D13D-4EDB-9E1F-43773DCFEB79}"/>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Rectangle 16">
              <a:extLst>
                <a:ext uri="{FF2B5EF4-FFF2-40B4-BE49-F238E27FC236}">
                  <a16:creationId xmlns:a16="http://schemas.microsoft.com/office/drawing/2014/main" id="{049496F3-73EF-44CD-8FDE-7B1928867226}"/>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Rectangle 17">
              <a:extLst>
                <a:ext uri="{FF2B5EF4-FFF2-40B4-BE49-F238E27FC236}">
                  <a16:creationId xmlns:a16="http://schemas.microsoft.com/office/drawing/2014/main" id="{CE4CBE38-3DF0-478A-A285-9E3B4CC7B683}"/>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19" name="Group 18">
            <a:extLst>
              <a:ext uri="{FF2B5EF4-FFF2-40B4-BE49-F238E27FC236}">
                <a16:creationId xmlns:a16="http://schemas.microsoft.com/office/drawing/2014/main" id="{CA4AD6DE-0D15-46D7-BCC7-C32177906FDB}"/>
              </a:ext>
            </a:extLst>
          </p:cNvPr>
          <p:cNvGrpSpPr/>
          <p:nvPr/>
        </p:nvGrpSpPr>
        <p:grpSpPr>
          <a:xfrm rot="10800000">
            <a:off x="0" y="1"/>
            <a:ext cx="9144000" cy="101600"/>
            <a:chOff x="0" y="5791200"/>
            <a:chExt cx="8084345" cy="330200"/>
          </a:xfrm>
        </p:grpSpPr>
        <p:sp>
          <p:nvSpPr>
            <p:cNvPr id="20" name="Rectangle 19">
              <a:extLst>
                <a:ext uri="{FF2B5EF4-FFF2-40B4-BE49-F238E27FC236}">
                  <a16:creationId xmlns:a16="http://schemas.microsoft.com/office/drawing/2014/main" id="{DF7EB305-A0AC-4FF5-AED5-F0E40BABA8DB}"/>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74FA103-4781-407F-B9AF-39AC8D1094F0}"/>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AD8D744-11D7-4B80-9720-AD417D9E178E}"/>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C16B181-D464-4EBD-9EF0-9FC0371BEC75}"/>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3FDE4ED-4E87-46C5-9192-30D4F00F96DA}"/>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AD2C5F1-EA54-4A2F-9EEC-926968B240D0}"/>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60AAE68-B3E3-4247-A58E-EDDBA64DF48B}"/>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BBF3C-29A2-4212-AB90-8B17DC76393E}"/>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descr="https://upload.wikimedia.org/wikipedia/en/thumb/f/fa/COMSATS_Logo.svg/1024px-COMSATS_Logo.svg.png">
            <a:extLst>
              <a:ext uri="{FF2B5EF4-FFF2-40B4-BE49-F238E27FC236}">
                <a16:creationId xmlns:a16="http://schemas.microsoft.com/office/drawing/2014/main" id="{AAA236C1-584D-4222-A798-166714B1A4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767199"/>
      </p:ext>
    </p:extLst>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5</a:t>
            </a:fld>
            <a:endParaRPr lang="en-US" dirty="0"/>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80150"/>
            <a:ext cx="7848601" cy="4339650"/>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Complaint Letter: Introduction</a:t>
            </a:r>
          </a:p>
          <a:p>
            <a:pPr marL="342900" indent="-342900" algn="just" fontAlgn="base">
              <a:spcBef>
                <a:spcPct val="20000"/>
              </a:spcBef>
              <a:spcAft>
                <a:spcPct val="0"/>
              </a:spcAft>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In the introduction, politely state the problem. Although  you might be angry over the service you’ve received, you want to suppress that anger. </a:t>
            </a:r>
          </a:p>
          <a:p>
            <a:pPr marL="342900" indent="-342900" algn="just" fontAlgn="base">
              <a:spcBef>
                <a:spcPct val="20000"/>
              </a:spcBef>
              <a:spcAft>
                <a:spcPct val="0"/>
              </a:spcAft>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Angry comments don’t lead to communication; they lead to combat. Because the angry reader won’t go out of their way to help you, your best approach is diplomacy.</a:t>
            </a:r>
          </a:p>
          <a:p>
            <a:pPr marL="342900" indent="-342900" algn="just" fontAlgn="base">
              <a:spcBef>
                <a:spcPct val="20000"/>
              </a:spcBef>
              <a:spcAft>
                <a:spcPct val="0"/>
              </a:spcAft>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To strengthen your assertions, in the introduction, include supporting documents such as the following:</a:t>
            </a:r>
          </a:p>
          <a:p>
            <a:pPr marL="800100" lvl="1" indent="-342900" algn="just" fontAlgn="base">
              <a:spcBef>
                <a:spcPct val="20000"/>
              </a:spcBef>
              <a:spcAft>
                <a:spcPct val="0"/>
              </a:spcAft>
              <a:buFont typeface="Courier New" panose="02070309020205020404" pitchFamily="49" charset="0"/>
              <a:buChar char="o"/>
            </a:pPr>
            <a:r>
              <a:rPr lang="en-US" altLang="en-US" sz="2000" dirty="0">
                <a:solidFill>
                  <a:schemeClr val="bg1">
                    <a:lumMod val="85000"/>
                  </a:schemeClr>
                </a:solidFill>
                <a:latin typeface="Candara" pitchFamily="34" charset="0"/>
                <a:cs typeface="Arial" pitchFamily="34" charset="0"/>
              </a:rPr>
              <a:t>Serial numbers, dates of purchases, invoice numbers, cheque numbers, names of sales people involved in the purchase</a:t>
            </a:r>
          </a:p>
          <a:p>
            <a:pPr marL="800100" lvl="1" indent="-342900" algn="just" fontAlgn="base">
              <a:spcBef>
                <a:spcPct val="20000"/>
              </a:spcBef>
              <a:spcAft>
                <a:spcPct val="0"/>
              </a:spcAft>
              <a:buFont typeface="Courier New" panose="02070309020205020404" pitchFamily="49" charset="0"/>
              <a:buChar char="o"/>
            </a:pPr>
            <a:r>
              <a:rPr lang="en-US" altLang="en-US" sz="2000" dirty="0">
                <a:solidFill>
                  <a:schemeClr val="bg1">
                    <a:lumMod val="85000"/>
                  </a:schemeClr>
                </a:solidFill>
                <a:latin typeface="Candara" pitchFamily="34" charset="0"/>
                <a:cs typeface="Arial" pitchFamily="34" charset="0"/>
              </a:rPr>
              <a:t>Also state that copies of these documents are enclosed</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11087"/>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183296"/>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4" name="Picture 2" descr="Image result for blue sketch arrow png">
            <a:extLst>
              <a:ext uri="{FF2B5EF4-FFF2-40B4-BE49-F238E27FC236}">
                <a16:creationId xmlns:a16="http://schemas.microsoft.com/office/drawing/2014/main" id="{3DE693FB-B42E-4607-8691-72DF4583BA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4138480"/>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blue sketch arrow png">
            <a:extLst>
              <a:ext uri="{FF2B5EF4-FFF2-40B4-BE49-F238E27FC236}">
                <a16:creationId xmlns:a16="http://schemas.microsoft.com/office/drawing/2014/main" id="{37C8E383-C5DF-4A9F-9D03-AE9085EA01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128771"/>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34AEA361-A962-412A-BC70-B0BA15635168}"/>
              </a:ext>
            </a:extLst>
          </p:cNvPr>
          <p:cNvGrpSpPr/>
          <p:nvPr/>
        </p:nvGrpSpPr>
        <p:grpSpPr>
          <a:xfrm>
            <a:off x="0" y="6756400"/>
            <a:ext cx="9144000" cy="101600"/>
            <a:chOff x="0" y="5791200"/>
            <a:chExt cx="8084345" cy="330200"/>
          </a:xfrm>
        </p:grpSpPr>
        <p:sp>
          <p:nvSpPr>
            <p:cNvPr id="22" name="Rectangle 21">
              <a:extLst>
                <a:ext uri="{FF2B5EF4-FFF2-40B4-BE49-F238E27FC236}">
                  <a16:creationId xmlns:a16="http://schemas.microsoft.com/office/drawing/2014/main" id="{84CFE4BC-84AA-49CB-B2DC-A0BEAC000F7A}"/>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Rectangle 22">
              <a:extLst>
                <a:ext uri="{FF2B5EF4-FFF2-40B4-BE49-F238E27FC236}">
                  <a16:creationId xmlns:a16="http://schemas.microsoft.com/office/drawing/2014/main" id="{BE80853D-1557-4712-ACC8-C70D25F6D0A2}"/>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A47ADD06-0650-42DF-88AA-69AED19342E2}"/>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150A17E6-4E3F-4E46-B4B6-F7CD056470FC}"/>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8" name="Rectangle 27">
              <a:extLst>
                <a:ext uri="{FF2B5EF4-FFF2-40B4-BE49-F238E27FC236}">
                  <a16:creationId xmlns:a16="http://schemas.microsoft.com/office/drawing/2014/main" id="{9B5EF010-903B-4213-86CB-2DE6DB5C885C}"/>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990EADB8-2529-4F67-A1E0-D7EC059D3A0F}"/>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A3675D53-CCCC-4E62-ADE3-031883894CD3}"/>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1" name="Rectangle 30">
              <a:extLst>
                <a:ext uri="{FF2B5EF4-FFF2-40B4-BE49-F238E27FC236}">
                  <a16:creationId xmlns:a16="http://schemas.microsoft.com/office/drawing/2014/main" id="{919EBBA1-9102-4329-A695-519F2305E05E}"/>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2" name="Group 31">
            <a:extLst>
              <a:ext uri="{FF2B5EF4-FFF2-40B4-BE49-F238E27FC236}">
                <a16:creationId xmlns:a16="http://schemas.microsoft.com/office/drawing/2014/main" id="{8270EA8D-4129-49B5-974A-77A683D45DF8}"/>
              </a:ext>
            </a:extLst>
          </p:cNvPr>
          <p:cNvGrpSpPr/>
          <p:nvPr/>
        </p:nvGrpSpPr>
        <p:grpSpPr>
          <a:xfrm rot="10800000">
            <a:off x="0" y="1"/>
            <a:ext cx="9144000" cy="101600"/>
            <a:chOff x="0" y="5791200"/>
            <a:chExt cx="8084345" cy="330200"/>
          </a:xfrm>
        </p:grpSpPr>
        <p:sp>
          <p:nvSpPr>
            <p:cNvPr id="33" name="Rectangle 32">
              <a:extLst>
                <a:ext uri="{FF2B5EF4-FFF2-40B4-BE49-F238E27FC236}">
                  <a16:creationId xmlns:a16="http://schemas.microsoft.com/office/drawing/2014/main" id="{00E0A53D-B0A6-4C37-8317-94DD547661C0}"/>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1C18FE4-7B14-45AB-A831-6F27DFD24B01}"/>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6857118-4460-479A-9FA5-EBBCA9E2E4E9}"/>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768422C-2363-498B-A679-2CEEC59153A9}"/>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411551E-70CD-4965-B5B4-57CF2D7DF5D6}"/>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0BBDFB9-A2C7-4344-8535-6751F8D0F44C}"/>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06CC09A-293F-4699-BDAD-FE8B8BE11953}"/>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7CF985B-4659-44E9-B361-E00641859675}"/>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icture 50" descr="https://upload.wikimedia.org/wikipedia/en/thumb/f/fa/COMSATS_Logo.svg/1024px-COMSATS_Logo.svg.png">
            <a:extLst>
              <a:ext uri="{FF2B5EF4-FFF2-40B4-BE49-F238E27FC236}">
                <a16:creationId xmlns:a16="http://schemas.microsoft.com/office/drawing/2014/main" id="{E9D15E55-A81B-4955-A309-9CFAEC1C840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42787"/>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7">
                                            <p:txEl>
                                              <p:pRg st="3" end="3"/>
                                            </p:txEl>
                                          </p:spTgt>
                                        </p:tgtEl>
                                        <p:attrNameLst>
                                          <p:attrName>style.color</p:attrName>
                                        </p:attrNameLst>
                                      </p:cBhvr>
                                      <p:to>
                                        <a:srgbClr val="000000"/>
                                      </p:to>
                                    </p:animClr>
                                    <p:animClr clrSpc="rgb" dir="cw">
                                      <p:cBhvr>
                                        <p:cTn id="37" dur="500" fill="hold"/>
                                        <p:tgtEl>
                                          <p:spTgt spid="17">
                                            <p:txEl>
                                              <p:pRg st="3" end="3"/>
                                            </p:txEl>
                                          </p:spTgt>
                                        </p:tgtEl>
                                        <p:attrNameLst>
                                          <p:attrName>fillcolor</p:attrName>
                                        </p:attrNameLst>
                                      </p:cBhvr>
                                      <p:to>
                                        <a:srgbClr val="000000"/>
                                      </p:to>
                                    </p:animClr>
                                    <p:set>
                                      <p:cBhvr>
                                        <p:cTn id="38" dur="500" fill="hold"/>
                                        <p:tgtEl>
                                          <p:spTgt spid="17">
                                            <p:txEl>
                                              <p:pRg st="3" end="3"/>
                                            </p:txEl>
                                          </p:spTgt>
                                        </p:tgtEl>
                                        <p:attrNameLst>
                                          <p:attrName>fill.type</p:attrName>
                                        </p:attrNameLst>
                                      </p:cBhvr>
                                      <p:to>
                                        <p:strVal val="solid"/>
                                      </p:to>
                                    </p:set>
                                    <p:set>
                                      <p:cBhvr>
                                        <p:cTn id="39" dur="500" fill="hold"/>
                                        <p:tgtEl>
                                          <p:spTgt spid="17">
                                            <p:txEl>
                                              <p:pRg st="3" end="3"/>
                                            </p:txEl>
                                          </p:spTgt>
                                        </p:tgtEl>
                                        <p:attrNameLst>
                                          <p:attrName>fill.on</p:attrName>
                                        </p:attrNameLst>
                                      </p:cBhvr>
                                      <p:to>
                                        <p:strVal val="true"/>
                                      </p:to>
                                    </p:set>
                                  </p:childTnLst>
                                </p:cTn>
                              </p:par>
                              <p:par>
                                <p:cTn id="40" presetID="2" presetClass="entr" presetSubtype="8"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0-#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dir="cw">
                                      <p:cBhvr override="childStyle">
                                        <p:cTn id="47" dur="500" fill="hold"/>
                                        <p:tgtEl>
                                          <p:spTgt spid="17">
                                            <p:txEl>
                                              <p:pRg st="4" end="4"/>
                                            </p:txEl>
                                          </p:spTgt>
                                        </p:tgtEl>
                                        <p:attrNameLst>
                                          <p:attrName>style.color</p:attrName>
                                        </p:attrNameLst>
                                      </p:cBhvr>
                                      <p:to>
                                        <a:srgbClr val="000000"/>
                                      </p:to>
                                    </p:animClr>
                                    <p:animClr clrSpc="rgb" dir="cw">
                                      <p:cBhvr>
                                        <p:cTn id="48" dur="500" fill="hold"/>
                                        <p:tgtEl>
                                          <p:spTgt spid="17">
                                            <p:txEl>
                                              <p:pRg st="4" end="4"/>
                                            </p:txEl>
                                          </p:spTgt>
                                        </p:tgtEl>
                                        <p:attrNameLst>
                                          <p:attrName>fillcolor</p:attrName>
                                        </p:attrNameLst>
                                      </p:cBhvr>
                                      <p:to>
                                        <a:srgbClr val="000000"/>
                                      </p:to>
                                    </p:animClr>
                                    <p:set>
                                      <p:cBhvr>
                                        <p:cTn id="49" dur="500" fill="hold"/>
                                        <p:tgtEl>
                                          <p:spTgt spid="17">
                                            <p:txEl>
                                              <p:pRg st="4" end="4"/>
                                            </p:txEl>
                                          </p:spTgt>
                                        </p:tgtEl>
                                        <p:attrNameLst>
                                          <p:attrName>fill.type</p:attrName>
                                        </p:attrNameLst>
                                      </p:cBhvr>
                                      <p:to>
                                        <p:strVal val="solid"/>
                                      </p:to>
                                    </p:set>
                                    <p:set>
                                      <p:cBhvr>
                                        <p:cTn id="50" dur="500" fill="hold"/>
                                        <p:tgtEl>
                                          <p:spTgt spid="17">
                                            <p:txEl>
                                              <p:pRg st="4" end="4"/>
                                            </p:txEl>
                                          </p:spTgt>
                                        </p:tgtEl>
                                        <p:attrNameLst>
                                          <p:attrName>fill.on</p:attrName>
                                        </p:attrNameLst>
                                      </p:cBhvr>
                                      <p:to>
                                        <p:strVal val="true"/>
                                      </p:to>
                                    </p:set>
                                  </p:childTnLst>
                                </p:cTn>
                              </p:par>
                              <p:par>
                                <p:cTn id="51" presetID="19" presetClass="emph" presetSubtype="0" fill="hold" nodeType="withEffect">
                                  <p:stCondLst>
                                    <p:cond delay="0"/>
                                  </p:stCondLst>
                                  <p:childTnLst>
                                    <p:animClr clrSpc="rgb" dir="cw">
                                      <p:cBhvr override="childStyle">
                                        <p:cTn id="52" dur="500" fill="hold"/>
                                        <p:tgtEl>
                                          <p:spTgt spid="17">
                                            <p:txEl>
                                              <p:pRg st="5" end="5"/>
                                            </p:txEl>
                                          </p:spTgt>
                                        </p:tgtEl>
                                        <p:attrNameLst>
                                          <p:attrName>style.color</p:attrName>
                                        </p:attrNameLst>
                                      </p:cBhvr>
                                      <p:to>
                                        <a:srgbClr val="000000"/>
                                      </p:to>
                                    </p:animClr>
                                    <p:animClr clrSpc="rgb" dir="cw">
                                      <p:cBhvr>
                                        <p:cTn id="53" dur="500" fill="hold"/>
                                        <p:tgtEl>
                                          <p:spTgt spid="17">
                                            <p:txEl>
                                              <p:pRg st="5" end="5"/>
                                            </p:txEl>
                                          </p:spTgt>
                                        </p:tgtEl>
                                        <p:attrNameLst>
                                          <p:attrName>fillcolor</p:attrName>
                                        </p:attrNameLst>
                                      </p:cBhvr>
                                      <p:to>
                                        <a:srgbClr val="000000"/>
                                      </p:to>
                                    </p:animClr>
                                    <p:set>
                                      <p:cBhvr>
                                        <p:cTn id="54" dur="500" fill="hold"/>
                                        <p:tgtEl>
                                          <p:spTgt spid="17">
                                            <p:txEl>
                                              <p:pRg st="5" end="5"/>
                                            </p:txEl>
                                          </p:spTgt>
                                        </p:tgtEl>
                                        <p:attrNameLst>
                                          <p:attrName>fill.type</p:attrName>
                                        </p:attrNameLst>
                                      </p:cBhvr>
                                      <p:to>
                                        <p:strVal val="solid"/>
                                      </p:to>
                                    </p:set>
                                    <p:set>
                                      <p:cBhvr>
                                        <p:cTn id="55" dur="500" fill="hold"/>
                                        <p:tgtEl>
                                          <p:spTgt spid="17">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6</a:t>
            </a:fld>
            <a:endParaRPr lang="en-US" dirty="0"/>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80150"/>
            <a:ext cx="7848601" cy="3108543"/>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Complaint Letter: Discussion</a:t>
            </a:r>
          </a:p>
          <a:p>
            <a:pPr marL="342900" indent="-342900" algn="just" fontAlgn="base">
              <a:lnSpc>
                <a:spcPct val="100000"/>
              </a:lnSpc>
              <a:spcBef>
                <a:spcPct val="20000"/>
              </a:spcBef>
              <a:spcAft>
                <a:spcPct val="0"/>
              </a:spcAft>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In the discussion  paragraph, explain in detail the problems experienced. </a:t>
            </a:r>
          </a:p>
          <a:p>
            <a:pPr marL="342900" indent="-342900" algn="just" fontAlgn="base">
              <a:lnSpc>
                <a:spcPct val="100000"/>
              </a:lnSpc>
              <a:spcBef>
                <a:spcPct val="20000"/>
              </a:spcBef>
              <a:spcAft>
                <a:spcPct val="0"/>
              </a:spcAft>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This could include dates, contact names, information about shipping, breakage information, or itemized listing of defects. </a:t>
            </a:r>
          </a:p>
          <a:p>
            <a:pPr marL="342900" indent="-342900" algn="just" fontAlgn="base">
              <a:lnSpc>
                <a:spcPct val="100000"/>
              </a:lnSpc>
              <a:spcBef>
                <a:spcPct val="20000"/>
              </a:spcBef>
              <a:spcAft>
                <a:spcPct val="0"/>
              </a:spcAft>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In a complaint letter , every thing should be explained with proof. </a:t>
            </a:r>
          </a:p>
          <a:p>
            <a:pPr marL="342900" indent="-342900" algn="just" fontAlgn="base">
              <a:lnSpc>
                <a:spcPct val="100000"/>
              </a:lnSpc>
              <a:spcBef>
                <a:spcPct val="20000"/>
              </a:spcBef>
              <a:spcAft>
                <a:spcPct val="0"/>
              </a:spcAft>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Help your audience understand the extent of the problem.</a:t>
            </a:r>
          </a:p>
          <a:p>
            <a:pPr marL="342900" indent="-342900" algn="just" fontAlgn="base">
              <a:spcBef>
                <a:spcPct val="20000"/>
              </a:spcBef>
              <a:spcAft>
                <a:spcPct val="0"/>
              </a:spcAft>
              <a:buFont typeface="Arial" panose="020B0604020202020204" pitchFamily="34" charset="0"/>
              <a:buChar char="•"/>
            </a:pPr>
            <a:endParaRPr lang="en-US" altLang="en-US" sz="2000" dirty="0">
              <a:solidFill>
                <a:schemeClr val="bg1">
                  <a:lumMod val="85000"/>
                </a:schemeClr>
              </a:solidFill>
              <a:latin typeface="Candara" pitchFamily="34" charset="0"/>
              <a:cs typeface="Arial" pitchFamily="34" charset="0"/>
            </a:endParaRP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11087"/>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133600"/>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4" name="Picture 2" descr="Image result for blue sketch arrow png">
            <a:extLst>
              <a:ext uri="{FF2B5EF4-FFF2-40B4-BE49-F238E27FC236}">
                <a16:creationId xmlns:a16="http://schemas.microsoft.com/office/drawing/2014/main" id="{3DE693FB-B42E-4607-8691-72DF4583BA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501641"/>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blue sketch arrow png">
            <a:extLst>
              <a:ext uri="{FF2B5EF4-FFF2-40B4-BE49-F238E27FC236}">
                <a16:creationId xmlns:a16="http://schemas.microsoft.com/office/drawing/2014/main" id="{37C8E383-C5DF-4A9F-9D03-AE9085EA01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864196"/>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blue sketch arrow png">
            <a:extLst>
              <a:ext uri="{FF2B5EF4-FFF2-40B4-BE49-F238E27FC236}">
                <a16:creationId xmlns:a16="http://schemas.microsoft.com/office/drawing/2014/main" id="{BE2F2C85-E8F1-470F-BD2D-7A48CC6C60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3861745"/>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5B92BC5A-225F-45C8-9C46-C9621EAFA0B3}"/>
              </a:ext>
            </a:extLst>
          </p:cNvPr>
          <p:cNvGrpSpPr/>
          <p:nvPr/>
        </p:nvGrpSpPr>
        <p:grpSpPr>
          <a:xfrm>
            <a:off x="0" y="6756400"/>
            <a:ext cx="9144000" cy="101600"/>
            <a:chOff x="0" y="5791200"/>
            <a:chExt cx="8084345" cy="330200"/>
          </a:xfrm>
        </p:grpSpPr>
        <p:sp>
          <p:nvSpPr>
            <p:cNvPr id="23" name="Rectangle 22">
              <a:extLst>
                <a:ext uri="{FF2B5EF4-FFF2-40B4-BE49-F238E27FC236}">
                  <a16:creationId xmlns:a16="http://schemas.microsoft.com/office/drawing/2014/main" id="{AA631AB3-939C-4FF6-B1D1-AE59EF6B2D1B}"/>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Rectangle 25">
              <a:extLst>
                <a:ext uri="{FF2B5EF4-FFF2-40B4-BE49-F238E27FC236}">
                  <a16:creationId xmlns:a16="http://schemas.microsoft.com/office/drawing/2014/main" id="{7FF79413-BA45-424D-9237-5DB5C7F4BFED}"/>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1268502D-76E0-4B8E-B734-C2F6399D86D8}"/>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11FD93F5-4B2E-4EFE-B4AF-FC46BA786460}"/>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81785B9-2887-44F6-AE58-F1D986511D90}"/>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Rectangle 29">
              <a:extLst>
                <a:ext uri="{FF2B5EF4-FFF2-40B4-BE49-F238E27FC236}">
                  <a16:creationId xmlns:a16="http://schemas.microsoft.com/office/drawing/2014/main" id="{73C60187-1151-4765-BDCD-25627B0E501E}"/>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1" name="Rectangle 30">
              <a:extLst>
                <a:ext uri="{FF2B5EF4-FFF2-40B4-BE49-F238E27FC236}">
                  <a16:creationId xmlns:a16="http://schemas.microsoft.com/office/drawing/2014/main" id="{82A7D856-23E7-4B60-B0C7-20A765202243}"/>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Rectangle 31">
              <a:extLst>
                <a:ext uri="{FF2B5EF4-FFF2-40B4-BE49-F238E27FC236}">
                  <a16:creationId xmlns:a16="http://schemas.microsoft.com/office/drawing/2014/main" id="{E7FD637B-3FB4-4875-A3B6-3D55003EB06D}"/>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3" name="Group 32">
            <a:extLst>
              <a:ext uri="{FF2B5EF4-FFF2-40B4-BE49-F238E27FC236}">
                <a16:creationId xmlns:a16="http://schemas.microsoft.com/office/drawing/2014/main" id="{72D5BF0B-236C-45C9-8266-8D3ECF1E6B70}"/>
              </a:ext>
            </a:extLst>
          </p:cNvPr>
          <p:cNvGrpSpPr/>
          <p:nvPr/>
        </p:nvGrpSpPr>
        <p:grpSpPr>
          <a:xfrm rot="10800000">
            <a:off x="0" y="1"/>
            <a:ext cx="9144000" cy="101600"/>
            <a:chOff x="0" y="5791200"/>
            <a:chExt cx="8084345" cy="330200"/>
          </a:xfrm>
        </p:grpSpPr>
        <p:sp>
          <p:nvSpPr>
            <p:cNvPr id="34" name="Rectangle 33">
              <a:extLst>
                <a:ext uri="{FF2B5EF4-FFF2-40B4-BE49-F238E27FC236}">
                  <a16:creationId xmlns:a16="http://schemas.microsoft.com/office/drawing/2014/main" id="{E2BFF974-9F04-480F-A069-DE8B59FDE263}"/>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BC99B2E-1D17-49C6-A047-BB1F2CC69480}"/>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D44A6D4-0806-4D2B-A9CF-E37642616206}"/>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8B6B697-E5DD-4862-A0E9-32374F4CA7FF}"/>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B21200D-23C4-4C61-A0A1-87348C13124D}"/>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4FAF63A-3DFD-4570-A617-09E46DE48C01}"/>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4C52A3C-4C32-4E1A-AD52-E76216ED2686}"/>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3B5911A-5D9C-4F2D-B9F2-03C4A289D5B6}"/>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descr="https://upload.wikimedia.org/wikipedia/en/thumb/f/fa/COMSATS_Logo.svg/1024px-COMSATS_Logo.svg.png">
            <a:extLst>
              <a:ext uri="{FF2B5EF4-FFF2-40B4-BE49-F238E27FC236}">
                <a16:creationId xmlns:a16="http://schemas.microsoft.com/office/drawing/2014/main" id="{466538F8-D531-4A85-BC14-B6FEA219DC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670825"/>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7">
                                            <p:txEl>
                                              <p:pRg st="3" end="3"/>
                                            </p:txEl>
                                          </p:spTgt>
                                        </p:tgtEl>
                                        <p:attrNameLst>
                                          <p:attrName>style.color</p:attrName>
                                        </p:attrNameLst>
                                      </p:cBhvr>
                                      <p:to>
                                        <a:srgbClr val="000000"/>
                                      </p:to>
                                    </p:animClr>
                                    <p:animClr clrSpc="rgb" dir="cw">
                                      <p:cBhvr>
                                        <p:cTn id="37" dur="500" fill="hold"/>
                                        <p:tgtEl>
                                          <p:spTgt spid="17">
                                            <p:txEl>
                                              <p:pRg st="3" end="3"/>
                                            </p:txEl>
                                          </p:spTgt>
                                        </p:tgtEl>
                                        <p:attrNameLst>
                                          <p:attrName>fillcolor</p:attrName>
                                        </p:attrNameLst>
                                      </p:cBhvr>
                                      <p:to>
                                        <a:srgbClr val="000000"/>
                                      </p:to>
                                    </p:animClr>
                                    <p:set>
                                      <p:cBhvr>
                                        <p:cTn id="38" dur="500" fill="hold"/>
                                        <p:tgtEl>
                                          <p:spTgt spid="17">
                                            <p:txEl>
                                              <p:pRg st="3" end="3"/>
                                            </p:txEl>
                                          </p:spTgt>
                                        </p:tgtEl>
                                        <p:attrNameLst>
                                          <p:attrName>fill.type</p:attrName>
                                        </p:attrNameLst>
                                      </p:cBhvr>
                                      <p:to>
                                        <p:strVal val="solid"/>
                                      </p:to>
                                    </p:set>
                                    <p:set>
                                      <p:cBhvr>
                                        <p:cTn id="39" dur="500" fill="hold"/>
                                        <p:tgtEl>
                                          <p:spTgt spid="17">
                                            <p:txEl>
                                              <p:pRg st="3" end="3"/>
                                            </p:txEl>
                                          </p:spTgt>
                                        </p:tgtEl>
                                        <p:attrNameLst>
                                          <p:attrName>fill.on</p:attrName>
                                        </p:attrNameLst>
                                      </p:cBhvr>
                                      <p:to>
                                        <p:strVal val="true"/>
                                      </p:to>
                                    </p:set>
                                  </p:childTnLst>
                                </p:cTn>
                              </p:par>
                              <p:par>
                                <p:cTn id="40" presetID="2" presetClass="entr" presetSubtype="8"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0-#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dir="cw">
                                      <p:cBhvr override="childStyle">
                                        <p:cTn id="47" dur="500" fill="hold"/>
                                        <p:tgtEl>
                                          <p:spTgt spid="17">
                                            <p:txEl>
                                              <p:pRg st="4" end="4"/>
                                            </p:txEl>
                                          </p:spTgt>
                                        </p:tgtEl>
                                        <p:attrNameLst>
                                          <p:attrName>style.color</p:attrName>
                                        </p:attrNameLst>
                                      </p:cBhvr>
                                      <p:to>
                                        <a:srgbClr val="000000"/>
                                      </p:to>
                                    </p:animClr>
                                    <p:animClr clrSpc="rgb" dir="cw">
                                      <p:cBhvr>
                                        <p:cTn id="48" dur="500" fill="hold"/>
                                        <p:tgtEl>
                                          <p:spTgt spid="17">
                                            <p:txEl>
                                              <p:pRg st="4" end="4"/>
                                            </p:txEl>
                                          </p:spTgt>
                                        </p:tgtEl>
                                        <p:attrNameLst>
                                          <p:attrName>fillcolor</p:attrName>
                                        </p:attrNameLst>
                                      </p:cBhvr>
                                      <p:to>
                                        <a:srgbClr val="000000"/>
                                      </p:to>
                                    </p:animClr>
                                    <p:set>
                                      <p:cBhvr>
                                        <p:cTn id="49" dur="500" fill="hold"/>
                                        <p:tgtEl>
                                          <p:spTgt spid="17">
                                            <p:txEl>
                                              <p:pRg st="4" end="4"/>
                                            </p:txEl>
                                          </p:spTgt>
                                        </p:tgtEl>
                                        <p:attrNameLst>
                                          <p:attrName>fill.type</p:attrName>
                                        </p:attrNameLst>
                                      </p:cBhvr>
                                      <p:to>
                                        <p:strVal val="solid"/>
                                      </p:to>
                                    </p:set>
                                    <p:set>
                                      <p:cBhvr>
                                        <p:cTn id="50" dur="500" fill="hold"/>
                                        <p:tgtEl>
                                          <p:spTgt spid="17">
                                            <p:txEl>
                                              <p:pRg st="4" end="4"/>
                                            </p:txEl>
                                          </p:spTgt>
                                        </p:tgtEl>
                                        <p:attrNameLst>
                                          <p:attrName>fill.on</p:attrName>
                                        </p:attrNameLst>
                                      </p:cBhvr>
                                      <p:to>
                                        <p:strVal val="true"/>
                                      </p:to>
                                    </p:set>
                                  </p:childTnLst>
                                </p:cTn>
                              </p:par>
                              <p:par>
                                <p:cTn id="51" presetID="2" presetClass="entr" presetSubtype="8"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35271"/>
            <a:ext cx="6229380" cy="584775"/>
          </a:xfrm>
          <a:prstGeom prst="rect">
            <a:avLst/>
          </a:prstGeom>
          <a:noFill/>
        </p:spPr>
        <p:txBody>
          <a:bodyPr wrap="square" rtlCol="0">
            <a:spAutoFit/>
          </a:bodyPr>
          <a:lstStyle/>
          <a:p>
            <a:r>
              <a:rPr lang="en-US" sz="3200" b="1" dirty="0">
                <a:solidFill>
                  <a:schemeClr val="tx2"/>
                </a:solidFill>
                <a:latin typeface="Candara" pitchFamily="34" charset="0"/>
                <a:cs typeface="Arial" pitchFamily="34" charset="0"/>
              </a:rPr>
              <a:t>Letter Writing</a:t>
            </a:r>
          </a:p>
        </p:txBody>
      </p:sp>
      <p:sp>
        <p:nvSpPr>
          <p:cNvPr id="2" name="Slide Number Placeholder 1"/>
          <p:cNvSpPr>
            <a:spLocks noGrp="1"/>
          </p:cNvSpPr>
          <p:nvPr>
            <p:ph type="sldNum" sz="quarter" idx="12"/>
          </p:nvPr>
        </p:nvSpPr>
        <p:spPr/>
        <p:txBody>
          <a:bodyPr/>
          <a:lstStyle/>
          <a:p>
            <a:fld id="{08A8661F-1CDE-4F7E-AE93-7F9785FD6839}" type="slidenum">
              <a:rPr lang="en-US" smtClean="0"/>
              <a:pPr/>
              <a:t>7</a:t>
            </a:fld>
            <a:endParaRPr lang="en-US" dirty="0"/>
          </a:p>
        </p:txBody>
      </p:sp>
      <p:pic>
        <p:nvPicPr>
          <p:cNvPr id="39" name="Picture 38" descr="https://i.vimeocdn.com/portrait/10125853_300x30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02847" y="456159"/>
            <a:ext cx="1143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rot="10800000" flipV="1">
            <a:off x="857221" y="1405300"/>
            <a:ext cx="6037811" cy="45719"/>
            <a:chOff x="0" y="5791200"/>
            <a:chExt cx="8084345" cy="330200"/>
          </a:xfrm>
        </p:grpSpPr>
        <p:sp>
          <p:nvSpPr>
            <p:cNvPr id="41" name="Rectangle 40"/>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467600" y="304800"/>
            <a:ext cx="1371600" cy="1436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0B0919-06D2-4C60-B061-C536325BEDA4}"/>
              </a:ext>
            </a:extLst>
          </p:cNvPr>
          <p:cNvSpPr txBox="1"/>
          <p:nvPr/>
        </p:nvSpPr>
        <p:spPr>
          <a:xfrm>
            <a:off x="857221" y="1680150"/>
            <a:ext cx="7848601" cy="2000548"/>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n-US" sz="2400" b="1" dirty="0">
                <a:latin typeface="Candara" pitchFamily="34" charset="0"/>
                <a:cs typeface="Arial" pitchFamily="34" charset="0"/>
              </a:rPr>
              <a:t>Complaint Letter: Conclusion</a:t>
            </a:r>
          </a:p>
          <a:p>
            <a:pPr marL="342900" indent="-342900" algn="just" fontAlgn="base">
              <a:lnSpc>
                <a:spcPct val="100000"/>
              </a:lnSpc>
              <a:spcBef>
                <a:spcPct val="20000"/>
              </a:spcBef>
              <a:spcAft>
                <a:spcPct val="0"/>
              </a:spcAft>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End your letter positively. </a:t>
            </a:r>
          </a:p>
          <a:p>
            <a:pPr marL="342900" indent="-342900" algn="just" fontAlgn="base">
              <a:lnSpc>
                <a:spcPct val="100000"/>
              </a:lnSpc>
              <a:spcBef>
                <a:spcPct val="20000"/>
              </a:spcBef>
              <a:spcAft>
                <a:spcPct val="0"/>
              </a:spcAft>
              <a:buFont typeface="Arial" panose="020B0604020202020204" pitchFamily="34" charset="0"/>
              <a:buChar char="•"/>
            </a:pPr>
            <a:r>
              <a:rPr lang="en-US" altLang="en-US" sz="2000" dirty="0">
                <a:solidFill>
                  <a:schemeClr val="bg1">
                    <a:lumMod val="85000"/>
                  </a:schemeClr>
                </a:solidFill>
                <a:latin typeface="Candara" pitchFamily="34" charset="0"/>
                <a:cs typeface="Arial" pitchFamily="34" charset="0"/>
              </a:rPr>
              <a:t>Remember, you want to ensure cooperation with the vendor and you want to be courteous, reflecting your company’s professionalism.</a:t>
            </a:r>
          </a:p>
        </p:txBody>
      </p:sp>
      <p:pic>
        <p:nvPicPr>
          <p:cNvPr id="18" name="Picture 2" descr="Image result for orange tick png">
            <a:extLst>
              <a:ext uri="{FF2B5EF4-FFF2-40B4-BE49-F238E27FC236}">
                <a16:creationId xmlns:a16="http://schemas.microsoft.com/office/drawing/2014/main" id="{900CA3EA-D121-4364-9A2E-C2B4A0DA8C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11087"/>
            <a:ext cx="426912" cy="467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lue sketch arrow png">
            <a:extLst>
              <a:ext uri="{FF2B5EF4-FFF2-40B4-BE49-F238E27FC236}">
                <a16:creationId xmlns:a16="http://schemas.microsoft.com/office/drawing/2014/main" id="{1A8BE99D-A277-4244-A922-B17A4A9FC6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133600"/>
            <a:ext cx="838200" cy="64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riting png">
            <a:extLst>
              <a:ext uri="{FF2B5EF4-FFF2-40B4-BE49-F238E27FC236}">
                <a16:creationId xmlns:a16="http://schemas.microsoft.com/office/drawing/2014/main" id="{162760ED-AB68-45F5-9C26-6198A0167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30" y="304800"/>
            <a:ext cx="1020426" cy="1020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5" name="Picture 2" descr="Image result for blue sketch arrow png">
            <a:extLst>
              <a:ext uri="{FF2B5EF4-FFF2-40B4-BE49-F238E27FC236}">
                <a16:creationId xmlns:a16="http://schemas.microsoft.com/office/drawing/2014/main" id="{37C8E383-C5DF-4A9F-9D03-AE9085EA01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2539393"/>
            <a:ext cx="838200" cy="64960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9AC1991D-108F-439F-9649-A6014A52DAA5}"/>
              </a:ext>
            </a:extLst>
          </p:cNvPr>
          <p:cNvGrpSpPr/>
          <p:nvPr/>
        </p:nvGrpSpPr>
        <p:grpSpPr>
          <a:xfrm>
            <a:off x="0" y="6756400"/>
            <a:ext cx="9144000" cy="101600"/>
            <a:chOff x="0" y="5791200"/>
            <a:chExt cx="8084345" cy="330200"/>
          </a:xfrm>
        </p:grpSpPr>
        <p:sp>
          <p:nvSpPr>
            <p:cNvPr id="21" name="Rectangle 20">
              <a:extLst>
                <a:ext uri="{FF2B5EF4-FFF2-40B4-BE49-F238E27FC236}">
                  <a16:creationId xmlns:a16="http://schemas.microsoft.com/office/drawing/2014/main" id="{75F02AD3-9A50-41E7-8897-70E6E693BEC4}"/>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Rectangle 21">
              <a:extLst>
                <a:ext uri="{FF2B5EF4-FFF2-40B4-BE49-F238E27FC236}">
                  <a16:creationId xmlns:a16="http://schemas.microsoft.com/office/drawing/2014/main" id="{D2FD49C8-3D2E-4FB0-8008-9AC8968EBE6D}"/>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Rectangle 22">
              <a:extLst>
                <a:ext uri="{FF2B5EF4-FFF2-40B4-BE49-F238E27FC236}">
                  <a16:creationId xmlns:a16="http://schemas.microsoft.com/office/drawing/2014/main" id="{04918995-6D9C-4ADF-8A56-4D1DB9B67037}"/>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Rectangle 23">
              <a:extLst>
                <a:ext uri="{FF2B5EF4-FFF2-40B4-BE49-F238E27FC236}">
                  <a16:creationId xmlns:a16="http://schemas.microsoft.com/office/drawing/2014/main" id="{A42AAFCE-6B12-476C-8DE0-E757BDF78720}"/>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3DC13E74-5D3D-47AF-B2E8-2313B6819B94}"/>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B60174A3-301B-4EF5-82B7-A48011198AF6}"/>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27">
              <a:extLst>
                <a:ext uri="{FF2B5EF4-FFF2-40B4-BE49-F238E27FC236}">
                  <a16:creationId xmlns:a16="http://schemas.microsoft.com/office/drawing/2014/main" id="{C05E85C6-624C-4ED3-B699-381C789A0A03}"/>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8">
              <a:extLst>
                <a:ext uri="{FF2B5EF4-FFF2-40B4-BE49-F238E27FC236}">
                  <a16:creationId xmlns:a16="http://schemas.microsoft.com/office/drawing/2014/main" id="{060EBD88-B01E-4BFC-BB4A-9B1573C95F1A}"/>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0" name="Group 29">
            <a:extLst>
              <a:ext uri="{FF2B5EF4-FFF2-40B4-BE49-F238E27FC236}">
                <a16:creationId xmlns:a16="http://schemas.microsoft.com/office/drawing/2014/main" id="{C9D5536F-EC5E-4293-A366-E5E7BB5C1F32}"/>
              </a:ext>
            </a:extLst>
          </p:cNvPr>
          <p:cNvGrpSpPr/>
          <p:nvPr/>
        </p:nvGrpSpPr>
        <p:grpSpPr>
          <a:xfrm rot="10800000">
            <a:off x="0" y="1"/>
            <a:ext cx="9144000" cy="101600"/>
            <a:chOff x="0" y="5791200"/>
            <a:chExt cx="8084345" cy="330200"/>
          </a:xfrm>
        </p:grpSpPr>
        <p:sp>
          <p:nvSpPr>
            <p:cNvPr id="31" name="Rectangle 30">
              <a:extLst>
                <a:ext uri="{FF2B5EF4-FFF2-40B4-BE49-F238E27FC236}">
                  <a16:creationId xmlns:a16="http://schemas.microsoft.com/office/drawing/2014/main" id="{8AC9CA56-5BFE-4986-B21D-5A2AC2415B31}"/>
                </a:ext>
              </a:extLst>
            </p:cNvPr>
            <p:cNvSpPr/>
            <p:nvPr/>
          </p:nvSpPr>
          <p:spPr>
            <a:xfrm>
              <a:off x="0" y="5791200"/>
              <a:ext cx="1064261" cy="33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A955917-A7FD-4F75-B405-133349CB866B}"/>
                </a:ext>
              </a:extLst>
            </p:cNvPr>
            <p:cNvSpPr/>
            <p:nvPr/>
          </p:nvSpPr>
          <p:spPr>
            <a:xfrm>
              <a:off x="1066800" y="5791200"/>
              <a:ext cx="997745" cy="33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6BEB655-294F-4CCA-9203-A6258AFF6679}"/>
                </a:ext>
              </a:extLst>
            </p:cNvPr>
            <p:cNvSpPr/>
            <p:nvPr/>
          </p:nvSpPr>
          <p:spPr>
            <a:xfrm>
              <a:off x="2057400" y="5791200"/>
              <a:ext cx="997745" cy="3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876B34C-2633-4FAE-84AE-FC9BC7B2EEBD}"/>
                </a:ext>
              </a:extLst>
            </p:cNvPr>
            <p:cNvSpPr/>
            <p:nvPr/>
          </p:nvSpPr>
          <p:spPr>
            <a:xfrm>
              <a:off x="3048000" y="5791200"/>
              <a:ext cx="997745"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3B87572-315F-4604-8936-3A603CC78255}"/>
                </a:ext>
              </a:extLst>
            </p:cNvPr>
            <p:cNvSpPr/>
            <p:nvPr/>
          </p:nvSpPr>
          <p:spPr>
            <a:xfrm>
              <a:off x="4038600" y="5791200"/>
              <a:ext cx="997745" cy="330200"/>
            </a:xfrm>
            <a:prstGeom prst="rect">
              <a:avLst/>
            </a:prstGeom>
            <a:solidFill>
              <a:srgbClr val="23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80ED13-8AB0-45D2-95AB-AA19D9260AFE}"/>
                </a:ext>
              </a:extLst>
            </p:cNvPr>
            <p:cNvSpPr/>
            <p:nvPr/>
          </p:nvSpPr>
          <p:spPr>
            <a:xfrm>
              <a:off x="5029200" y="5791200"/>
              <a:ext cx="1122463"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836D9BD-C721-4928-A01C-9FE6FE8DEFC3}"/>
                </a:ext>
              </a:extLst>
            </p:cNvPr>
            <p:cNvSpPr/>
            <p:nvPr/>
          </p:nvSpPr>
          <p:spPr>
            <a:xfrm>
              <a:off x="6096000" y="5791200"/>
              <a:ext cx="997745" cy="330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8471870-C472-49BC-8589-D61EF57AEAA2}"/>
                </a:ext>
              </a:extLst>
            </p:cNvPr>
            <p:cNvSpPr/>
            <p:nvPr/>
          </p:nvSpPr>
          <p:spPr>
            <a:xfrm>
              <a:off x="7086600" y="5791200"/>
              <a:ext cx="997745" cy="330200"/>
            </a:xfrm>
            <a:prstGeom prst="rect">
              <a:avLst/>
            </a:prstGeom>
            <a:solidFill>
              <a:srgbClr val="544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descr="https://upload.wikimedia.org/wikipedia/en/thumb/f/fa/COMSATS_Logo.svg/1024px-COMSATS_Logo.svg.png">
            <a:extLst>
              <a:ext uri="{FF2B5EF4-FFF2-40B4-BE49-F238E27FC236}">
                <a16:creationId xmlns:a16="http://schemas.microsoft.com/office/drawing/2014/main" id="{DE85E240-6D2C-434B-88C6-F6B49DA8BC0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663" y="101601"/>
            <a:ext cx="1425337" cy="1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494245"/>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17">
                                            <p:txEl>
                                              <p:pRg st="1" end="1"/>
                                            </p:txEl>
                                          </p:spTgt>
                                        </p:tgtEl>
                                        <p:attrNameLst>
                                          <p:attrName>style.color</p:attrName>
                                        </p:attrNameLst>
                                      </p:cBhvr>
                                      <p:to>
                                        <a:srgbClr val="000000"/>
                                      </p:to>
                                    </p:animClr>
                                    <p:animClr clrSpc="rgb" dir="cw">
                                      <p:cBhvr>
                                        <p:cTn id="15" dur="500" fill="hold"/>
                                        <p:tgtEl>
                                          <p:spTgt spid="17">
                                            <p:txEl>
                                              <p:pRg st="1" end="1"/>
                                            </p:txEl>
                                          </p:spTgt>
                                        </p:tgtEl>
                                        <p:attrNameLst>
                                          <p:attrName>fillcolor</p:attrName>
                                        </p:attrNameLst>
                                      </p:cBhvr>
                                      <p:to>
                                        <a:srgbClr val="000000"/>
                                      </p:to>
                                    </p:animClr>
                                    <p:set>
                                      <p:cBhvr>
                                        <p:cTn id="16" dur="500" fill="hold"/>
                                        <p:tgtEl>
                                          <p:spTgt spid="17">
                                            <p:txEl>
                                              <p:pRg st="1" end="1"/>
                                            </p:txEl>
                                          </p:spTgt>
                                        </p:tgtEl>
                                        <p:attrNameLst>
                                          <p:attrName>fill.type</p:attrName>
                                        </p:attrNameLst>
                                      </p:cBhvr>
                                      <p:to>
                                        <p:strVal val="solid"/>
                                      </p:to>
                                    </p:set>
                                    <p:set>
                                      <p:cBhvr>
                                        <p:cTn id="17" dur="500" fill="hold"/>
                                        <p:tgtEl>
                                          <p:spTgt spid="17">
                                            <p:txEl>
                                              <p:pRg st="1" end="1"/>
                                            </p:txEl>
                                          </p:spTgt>
                                        </p:tgtEl>
                                        <p:attrNameLst>
                                          <p:attrName>fill.on</p:attrName>
                                        </p:attrNameLst>
                                      </p:cBhvr>
                                      <p:to>
                                        <p:strVal val="true"/>
                                      </p:to>
                                    </p:set>
                                  </p:childTnLst>
                                </p:cTn>
                              </p:par>
                              <p:par>
                                <p:cTn id="18" presetID="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2" end="2"/>
                                            </p:txEl>
                                          </p:spTgt>
                                        </p:tgtEl>
                                        <p:attrNameLst>
                                          <p:attrName>style.color</p:attrName>
                                        </p:attrNameLst>
                                      </p:cBhvr>
                                      <p:to>
                                        <a:srgbClr val="000000"/>
                                      </p:to>
                                    </p:animClr>
                                    <p:animClr clrSpc="rgb" dir="cw">
                                      <p:cBhvr>
                                        <p:cTn id="26" dur="500" fill="hold"/>
                                        <p:tgtEl>
                                          <p:spTgt spid="17">
                                            <p:txEl>
                                              <p:pRg st="2" end="2"/>
                                            </p:txEl>
                                          </p:spTgt>
                                        </p:tgtEl>
                                        <p:attrNameLst>
                                          <p:attrName>fillcolor</p:attrName>
                                        </p:attrNameLst>
                                      </p:cBhvr>
                                      <p:to>
                                        <a:srgbClr val="000000"/>
                                      </p:to>
                                    </p:animClr>
                                    <p:set>
                                      <p:cBhvr>
                                        <p:cTn id="27" dur="500" fill="hold"/>
                                        <p:tgtEl>
                                          <p:spTgt spid="17">
                                            <p:txEl>
                                              <p:pRg st="2" end="2"/>
                                            </p:txEl>
                                          </p:spTgt>
                                        </p:tgtEl>
                                        <p:attrNameLst>
                                          <p:attrName>fill.type</p:attrName>
                                        </p:attrNameLst>
                                      </p:cBhvr>
                                      <p:to>
                                        <p:strVal val="solid"/>
                                      </p:to>
                                    </p:set>
                                    <p:set>
                                      <p:cBhvr>
                                        <p:cTn id="28" dur="500" fill="hold"/>
                                        <p:tgtEl>
                                          <p:spTgt spid="17">
                                            <p:txEl>
                                              <p:pRg st="2" end="2"/>
                                            </p:txEl>
                                          </p:spTgt>
                                        </p:tgtEl>
                                        <p:attrNameLst>
                                          <p:attrName>fill.on</p:attrName>
                                        </p:attrNameLst>
                                      </p:cBhvr>
                                      <p:to>
                                        <p:strVal val="true"/>
                                      </p:to>
                                    </p:set>
                                  </p:childTnLst>
                                </p:cTn>
                              </p:par>
                              <p:par>
                                <p:cTn id="29" presetID="2" presetClass="entr" presetSubtype="8"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srcRect l="12422" r="13043"/>
          <a:stretch/>
        </p:blipFill>
        <p:spPr bwMode="auto">
          <a:xfrm>
            <a:off x="0" y="0"/>
            <a:ext cx="9144000" cy="6900862"/>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974CAE7A-64E7-40E4-BA6C-DBF8E424F1F3}"/>
              </a:ext>
            </a:extLst>
          </p:cNvPr>
          <p:cNvSpPr txBox="1"/>
          <p:nvPr/>
        </p:nvSpPr>
        <p:spPr>
          <a:xfrm>
            <a:off x="38100" y="2362200"/>
            <a:ext cx="1371600" cy="1015663"/>
          </a:xfrm>
          <a:prstGeom prst="rect">
            <a:avLst/>
          </a:prstGeom>
          <a:noFill/>
        </p:spPr>
        <p:txBody>
          <a:bodyPr wrap="square" rtlCol="0">
            <a:spAutoFit/>
          </a:bodyPr>
          <a:lstStyle/>
          <a:p>
            <a:pPr algn="just"/>
            <a:r>
              <a:rPr lang="en-US" sz="2000" b="1" dirty="0">
                <a:latin typeface="Candara" pitchFamily="34" charset="0"/>
                <a:cs typeface="Arial" pitchFamily="34" charset="0"/>
              </a:rPr>
              <a:t>Sample: </a:t>
            </a:r>
          </a:p>
          <a:p>
            <a:pPr algn="just"/>
            <a:r>
              <a:rPr lang="en-US" sz="2000" b="1" dirty="0">
                <a:latin typeface="Candara" pitchFamily="34" charset="0"/>
                <a:cs typeface="Arial" pitchFamily="34" charset="0"/>
              </a:rPr>
              <a:t>Complaint</a:t>
            </a:r>
          </a:p>
          <a:p>
            <a:pPr algn="just"/>
            <a:r>
              <a:rPr lang="en-US" sz="2000" b="1" dirty="0">
                <a:latin typeface="Candara" pitchFamily="34" charset="0"/>
                <a:cs typeface="Arial" pitchFamily="34" charset="0"/>
              </a:rPr>
              <a:t>Letter</a:t>
            </a:r>
            <a:endParaRPr lang="en-US" b="1" dirty="0">
              <a:latin typeface="Candara" pitchFamily="34" charset="0"/>
              <a:cs typeface="Arial" pitchFamily="34" charset="0"/>
            </a:endParaRPr>
          </a:p>
        </p:txBody>
      </p:sp>
    </p:spTree>
    <p:extLst>
      <p:ext uri="{BB962C8B-B14F-4D97-AF65-F5344CB8AC3E}">
        <p14:creationId xmlns:p14="http://schemas.microsoft.com/office/powerpoint/2010/main" val="325138714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2CF78C7-A07F-4F58-B4EC-0FD118DA53BE}"/>
              </a:ext>
            </a:extLst>
          </p:cNvPr>
          <p:cNvPicPr>
            <a:picLocks noChangeAspect="1" noChangeArrowheads="1"/>
          </p:cNvPicPr>
          <p:nvPr/>
        </p:nvPicPr>
        <p:blipFill rotWithShape="1">
          <a:blip r:embed="rId2"/>
          <a:srcRect l="13312" r="11849"/>
          <a:stretch/>
        </p:blipFill>
        <p:spPr bwMode="auto">
          <a:xfrm>
            <a:off x="0" y="1"/>
            <a:ext cx="9144000" cy="6872748"/>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38215392-042C-4F31-92C1-9FDF319F47AD}"/>
              </a:ext>
            </a:extLst>
          </p:cNvPr>
          <p:cNvSpPr txBox="1"/>
          <p:nvPr/>
        </p:nvSpPr>
        <p:spPr>
          <a:xfrm>
            <a:off x="38100" y="2362200"/>
            <a:ext cx="1371600" cy="1015663"/>
          </a:xfrm>
          <a:prstGeom prst="rect">
            <a:avLst/>
          </a:prstGeom>
          <a:noFill/>
        </p:spPr>
        <p:txBody>
          <a:bodyPr wrap="square" rtlCol="0">
            <a:spAutoFit/>
          </a:bodyPr>
          <a:lstStyle/>
          <a:p>
            <a:pPr algn="just"/>
            <a:r>
              <a:rPr lang="en-US" sz="2000" b="1" dirty="0">
                <a:latin typeface="Candara" pitchFamily="34" charset="0"/>
                <a:cs typeface="Arial" pitchFamily="34" charset="0"/>
              </a:rPr>
              <a:t>Sample: </a:t>
            </a:r>
          </a:p>
          <a:p>
            <a:pPr algn="just"/>
            <a:r>
              <a:rPr lang="en-US" sz="2000" b="1" dirty="0">
                <a:latin typeface="Candara" pitchFamily="34" charset="0"/>
                <a:cs typeface="Arial" pitchFamily="34" charset="0"/>
              </a:rPr>
              <a:t>Complaint</a:t>
            </a:r>
          </a:p>
          <a:p>
            <a:pPr algn="just"/>
            <a:r>
              <a:rPr lang="en-US" sz="2000" b="1" dirty="0">
                <a:latin typeface="Candara" pitchFamily="34" charset="0"/>
                <a:cs typeface="Arial" pitchFamily="34" charset="0"/>
              </a:rPr>
              <a:t>Letter</a:t>
            </a:r>
            <a:endParaRPr lang="en-US" b="1" dirty="0">
              <a:latin typeface="Candara" pitchFamily="34" charset="0"/>
              <a:cs typeface="Arial" pitchFamily="34" charset="0"/>
            </a:endParaRPr>
          </a:p>
        </p:txBody>
      </p:sp>
    </p:spTree>
    <p:extLst>
      <p:ext uri="{BB962C8B-B14F-4D97-AF65-F5344CB8AC3E}">
        <p14:creationId xmlns:p14="http://schemas.microsoft.com/office/powerpoint/2010/main" val="3320529983"/>
      </p:ext>
    </p:extLst>
  </p:cSld>
  <p:clrMapOvr>
    <a:masterClrMapping/>
  </p:clrMapOvr>
  <p:transition spd="med">
    <p:fade/>
  </p:transition>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7775</TotalTime>
  <Words>2298</Words>
  <Application>Microsoft Office PowerPoint</Application>
  <PresentationFormat>On-screen Show (4:3)</PresentationFormat>
  <Paragraphs>251</Paragraphs>
  <Slides>39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Arial</vt:lpstr>
      <vt:lpstr>Calibri</vt:lpstr>
      <vt:lpstr>Calibri Light</vt:lpstr>
      <vt:lpstr>Candara</vt:lpstr>
      <vt:lpstr>Courier New</vt:lpstr>
      <vt:lpstr>Franklin Gothic Book</vt:lpstr>
      <vt:lpstr>Wingdings</vt:lpstr>
      <vt:lpstr>Wingdings 2</vt:lpstr>
      <vt:lpstr>HDOfficeLightV0</vt:lpstr>
      <vt:lpstr>Crop</vt:lpstr>
      <vt:lpstr>HUM 102  Report Writing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COMSATS Institute of Information Technology</dc:title>
  <dc:creator>muniba_nasir</dc:creator>
  <cp:lastModifiedBy>Muzammil Behzad</cp:lastModifiedBy>
  <cp:revision>678</cp:revision>
  <dcterms:created xsi:type="dcterms:W3CDTF">2015-07-28T10:20:14Z</dcterms:created>
  <dcterms:modified xsi:type="dcterms:W3CDTF">2017-10-20T15:27:32Z</dcterms:modified>
</cp:coreProperties>
</file>